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2" r:id="rId2"/>
    <p:sldId id="257" r:id="rId3"/>
    <p:sldId id="270" r:id="rId4"/>
    <p:sldId id="271" r:id="rId5"/>
    <p:sldId id="258" r:id="rId6"/>
    <p:sldId id="259" r:id="rId7"/>
    <p:sldId id="285" r:id="rId8"/>
    <p:sldId id="291" r:id="rId9"/>
    <p:sldId id="294" r:id="rId10"/>
    <p:sldId id="292" r:id="rId11"/>
    <p:sldId id="286" r:id="rId12"/>
    <p:sldId id="280" r:id="rId13"/>
    <p:sldId id="289" r:id="rId14"/>
    <p:sldId id="287" r:id="rId15"/>
    <p:sldId id="288" r:id="rId16"/>
    <p:sldId id="274" r:id="rId17"/>
    <p:sldId id="277" r:id="rId18"/>
    <p:sldId id="297" r:id="rId19"/>
    <p:sldId id="295" r:id="rId20"/>
    <p:sldId id="304" r:id="rId21"/>
    <p:sldId id="296" r:id="rId22"/>
    <p:sldId id="298" r:id="rId23"/>
    <p:sldId id="303" r:id="rId24"/>
    <p:sldId id="306" r:id="rId25"/>
    <p:sldId id="301" r:id="rId26"/>
    <p:sldId id="299" r:id="rId27"/>
    <p:sldId id="300" r:id="rId28"/>
    <p:sldId id="302" r:id="rId29"/>
    <p:sldId id="278" r:id="rId30"/>
    <p:sldId id="293" r:id="rId31"/>
    <p:sldId id="281" r:id="rId32"/>
    <p:sldId id="283" r:id="rId33"/>
    <p:sldId id="272" r:id="rId34"/>
    <p:sldId id="273" r:id="rId35"/>
    <p:sldId id="290" r:id="rId36"/>
    <p:sldId id="284" r:id="rId37"/>
    <p:sldId id="317" r:id="rId38"/>
    <p:sldId id="318" r:id="rId39"/>
    <p:sldId id="308" r:id="rId40"/>
    <p:sldId id="309" r:id="rId41"/>
    <p:sldId id="310" r:id="rId42"/>
    <p:sldId id="320" r:id="rId43"/>
    <p:sldId id="319" r:id="rId44"/>
    <p:sldId id="311" r:id="rId45"/>
    <p:sldId id="312" r:id="rId46"/>
    <p:sldId id="313" r:id="rId47"/>
    <p:sldId id="314" r:id="rId48"/>
    <p:sldId id="315" r:id="rId49"/>
    <p:sldId id="324" r:id="rId50"/>
    <p:sldId id="330" r:id="rId51"/>
    <p:sldId id="322" r:id="rId52"/>
    <p:sldId id="328" r:id="rId53"/>
    <p:sldId id="329" r:id="rId54"/>
    <p:sldId id="326" r:id="rId5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S" id="{63933117-01DD-4331-9052-0FA3B2177051}">
          <p14:sldIdLst>
            <p14:sldId id="262"/>
          </p14:sldIdLst>
        </p14:section>
        <p14:section name="GA4" id="{B6568287-F983-40B0-8469-0DAE5A462765}">
          <p14:sldIdLst>
            <p14:sldId id="257"/>
          </p14:sldIdLst>
        </p14:section>
        <p14:section name="GA4のKPI設定" id="{D47FC550-3D80-4CEF-8BE6-2945A88CA363}">
          <p14:sldIdLst>
            <p14:sldId id="270"/>
            <p14:sldId id="271"/>
          </p14:sldIdLst>
        </p14:section>
        <p14:section name="WEBマーケ　KPI" id="{2D3B96D4-EF7A-4656-AD37-827F362F54A4}">
          <p14:sldIdLst>
            <p14:sldId id="258"/>
            <p14:sldId id="259"/>
          </p14:sldIdLst>
        </p14:section>
        <p14:section name="行動観察調査　とは" id="{58168637-008E-46B9-8925-27D2B04840D2}">
          <p14:sldIdLst>
            <p14:sldId id="285"/>
            <p14:sldId id="291"/>
            <p14:sldId id="294"/>
            <p14:sldId id="292"/>
            <p14:sldId id="286"/>
            <p14:sldId id="280"/>
            <p14:sldId id="289"/>
            <p14:sldId id="287"/>
            <p14:sldId id="288"/>
          </p14:sldIdLst>
        </p14:section>
        <p14:section name="サイトリニューアル進め方" id="{85FD0AF1-1397-4E79-8135-88FDFA5102AF}">
          <p14:sldIdLst>
            <p14:sldId id="274"/>
            <p14:sldId id="277"/>
            <p14:sldId id="297"/>
            <p14:sldId id="295"/>
            <p14:sldId id="304"/>
          </p14:sldIdLst>
        </p14:section>
        <p14:section name="ワイヤーフレーム" id="{CD86193A-5C10-4BE0-9079-1427E9AF8CAE}">
          <p14:sldIdLst>
            <p14:sldId id="296"/>
            <p14:sldId id="298"/>
            <p14:sldId id="303"/>
            <p14:sldId id="306"/>
            <p14:sldId id="301"/>
            <p14:sldId id="299"/>
            <p14:sldId id="300"/>
            <p14:sldId id="302"/>
            <p14:sldId id="278"/>
            <p14:sldId id="293"/>
          </p14:sldIdLst>
        </p14:section>
        <p14:section name="サイトリニューアル目的" id="{0D5EAAC5-58A7-423A-A266-DB17D382C029}">
          <p14:sldIdLst>
            <p14:sldId id="281"/>
            <p14:sldId id="283"/>
            <p14:sldId id="272"/>
            <p14:sldId id="273"/>
          </p14:sldIdLst>
        </p14:section>
        <p14:section name="予備" id="{D731FF89-4CFA-408C-B0DC-AC9F4F548959}">
          <p14:sldIdLst>
            <p14:sldId id="290"/>
            <p14:sldId id="284"/>
          </p14:sldIdLst>
        </p14:section>
        <p14:section name="UI改善" id="{549599CA-2E03-45EE-ABA6-E5EAC7535340}">
          <p14:sldIdLst>
            <p14:sldId id="317"/>
            <p14:sldId id="318"/>
            <p14:sldId id="308"/>
            <p14:sldId id="309"/>
            <p14:sldId id="310"/>
            <p14:sldId id="320"/>
            <p14:sldId id="319"/>
          </p14:sldIdLst>
        </p14:section>
        <p14:section name="Webマーケティング事例" id="{3D6D0BF6-41ED-45F8-A7DC-9F17F610CFC1}">
          <p14:sldIdLst>
            <p14:sldId id="311"/>
            <p14:sldId id="312"/>
            <p14:sldId id="313"/>
            <p14:sldId id="314"/>
            <p14:sldId id="315"/>
            <p14:sldId id="324"/>
            <p14:sldId id="330"/>
            <p14:sldId id="322"/>
            <p14:sldId id="328"/>
            <p14:sldId id="329"/>
            <p14:sldId id="3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熊木 彩乃(18LE1080)" initials="熊木" lastIdx="1" clrIdx="0">
    <p:extLst>
      <p:ext uri="{19B8F6BF-5375-455C-9EA6-DF929625EA0E}">
        <p15:presenceInfo xmlns:p15="http://schemas.microsoft.com/office/powerpoint/2012/main" userId="熊木 彩乃(18LE108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86A4DA"/>
    <a:srgbClr val="99B2DF"/>
    <a:srgbClr val="A3BBE5"/>
    <a:srgbClr val="D2DDF2"/>
    <a:srgbClr val="C4D3EE"/>
    <a:srgbClr val="EBF0F6"/>
    <a:srgbClr val="9FBEF7"/>
    <a:srgbClr val="82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8" autoAdjust="0"/>
    <p:restoredTop sz="94660"/>
  </p:normalViewPr>
  <p:slideViewPr>
    <p:cSldViewPr snapToGrid="0">
      <p:cViewPr>
        <p:scale>
          <a:sx n="91" d="100"/>
          <a:sy n="91" d="100"/>
        </p:scale>
        <p:origin x="1416"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5993984670039E-2"/>
          <c:y val="0.12352724387750715"/>
          <c:w val="0.91288275098425198"/>
          <c:h val="0.80632432293772616"/>
        </c:manualLayout>
      </c:layout>
      <c:scatterChart>
        <c:scatterStyle val="smoothMarker"/>
        <c:varyColors val="0"/>
        <c:ser>
          <c:idx val="0"/>
          <c:order val="0"/>
          <c:tx>
            <c:strRef>
              <c:f>Sheet1!$B$1</c:f>
              <c:strCache>
                <c:ptCount val="1"/>
                <c:pt idx="0">
                  <c:v>発見した課題</c:v>
                </c:pt>
              </c:strCache>
            </c:strRef>
          </c:tx>
          <c:spPr>
            <a:ln w="19050" cap="rnd">
              <a:noFill/>
              <a:round/>
            </a:ln>
            <a:effectLst/>
          </c:spPr>
          <c:marker>
            <c:symbol val="none"/>
          </c:marker>
          <c:xVal>
            <c:numRef>
              <c:f>Sheet1!$A$4:$A$7</c:f>
              <c:numCache>
                <c:formatCode>General</c:formatCode>
                <c:ptCount val="4"/>
                <c:pt idx="0">
                  <c:v>6</c:v>
                </c:pt>
                <c:pt idx="1">
                  <c:v>9</c:v>
                </c:pt>
                <c:pt idx="2">
                  <c:v>12</c:v>
                </c:pt>
                <c:pt idx="3">
                  <c:v>15</c:v>
                </c:pt>
              </c:numCache>
            </c:numRef>
          </c:xVal>
          <c:yVal>
            <c:numRef>
              <c:f>Sheet1!$B$3:$B$7</c:f>
              <c:numCache>
                <c:formatCode>0%</c:formatCode>
                <c:ptCount val="5"/>
                <c:pt idx="0">
                  <c:v>2.5000000000000001E-3</c:v>
                </c:pt>
                <c:pt idx="1">
                  <c:v>1.6363636363636363E-3</c:v>
                </c:pt>
              </c:numCache>
            </c:numRef>
          </c:yVal>
          <c:smooth val="1"/>
          <c:extLst>
            <c:ext xmlns:c16="http://schemas.microsoft.com/office/drawing/2014/chart" uri="{C3380CC4-5D6E-409C-BE32-E72D297353CC}">
              <c16:uniqueId val="{00000000-5827-4FA3-8FEA-DCF21AA7A3E9}"/>
            </c:ext>
          </c:extLst>
        </c:ser>
        <c:dLbls>
          <c:showLegendKey val="0"/>
          <c:showVal val="0"/>
          <c:showCatName val="0"/>
          <c:showSerName val="0"/>
          <c:showPercent val="0"/>
          <c:showBubbleSize val="0"/>
        </c:dLbls>
        <c:axId val="649700096"/>
        <c:axId val="686101520"/>
      </c:scatterChart>
      <c:valAx>
        <c:axId val="649700096"/>
        <c:scaling>
          <c:orientation val="minMax"/>
          <c:max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86101520"/>
        <c:crossesAt val="0"/>
        <c:crossBetween val="midCat"/>
        <c:majorUnit val="3"/>
      </c:valAx>
      <c:valAx>
        <c:axId val="68610152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49700096"/>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6D71-6A50-4DFA-B048-23EB4E0EFE6F}" type="datetimeFigureOut">
              <a:rPr kumimoji="1" lang="ja-JP" altLang="en-US" smtClean="0"/>
              <a:t>2023/4/25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1FB0E-F34D-491E-964B-49E853696599}" type="slidenum">
              <a:rPr kumimoji="1" lang="ja-JP" altLang="en-US" smtClean="0"/>
              <a:t>‹#›</a:t>
            </a:fld>
            <a:endParaRPr kumimoji="1" lang="ja-JP" altLang="en-US"/>
          </a:p>
        </p:txBody>
      </p:sp>
    </p:spTree>
    <p:extLst>
      <p:ext uri="{BB962C8B-B14F-4D97-AF65-F5344CB8AC3E}">
        <p14:creationId xmlns:p14="http://schemas.microsoft.com/office/powerpoint/2010/main" val="42372558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760A76-5ECF-2F4F-C559-29187D4C850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F8052B9-A40D-D0F6-5EF4-D5902256E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D26D367-0269-7A60-32EA-FF2979B04811}"/>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E02302FB-AAFA-613F-12F2-72EB48DDD8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D8555D-AE24-DE19-3713-18A1B2F9B866}"/>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394744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2BC90-3B0A-0033-A6C3-7D466C15DE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670F91-50EF-8272-87DF-37DE0C6E3F7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972085-DD22-CC3D-CBAE-87EFDE388302}"/>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8A1AD1F7-2B64-78C6-B04B-2BEDA74E4B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3596FF-B612-58D5-CBF9-0A87BF4C207C}"/>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343915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E0E31C4-4A2C-B51A-DD22-1C7D4F936FD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1BAEBB-3B6F-A059-CA02-B058D20F6AA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E576D4-611F-B0EB-4691-3341504E78D8}"/>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D4F8DC55-929A-A438-2AAF-91B93C7463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E011B-FB07-C85B-EA9E-9CE5DE54131C}"/>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271871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73806-2471-156A-4356-28023ADAD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37B2DF-58E5-2093-410B-C3199F96DA9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DD86F1-E3A3-BC35-BAC2-5AC910B3FDC9}"/>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3F369DD6-2C6D-537C-7C6C-4A912E68FE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192C42-317B-F03F-ABEA-A6677FDA5131}"/>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89413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E16B8F-B590-C7EE-48E9-88CE025060A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0EE415-8633-A200-5A6A-E467E3A38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D4946AB-4DCB-96E7-0109-A5DCDAF37A10}"/>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99BEB36B-B666-B7D4-3A52-40DA883939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291972-9420-D2C4-BCDF-8AD9D64C425A}"/>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346457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C2881-FB34-DC88-8C49-91CCE1C00E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E76CB7C-ABEA-52B9-0179-B6B090AAD7E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8D7D5F-AE96-2394-3CD2-6CD28A4D101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C333B1-77E2-BBB1-8991-65D5E44D4D06}"/>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6" name="フッター プレースホルダー 5">
            <a:extLst>
              <a:ext uri="{FF2B5EF4-FFF2-40B4-BE49-F238E27FC236}">
                <a16:creationId xmlns:a16="http://schemas.microsoft.com/office/drawing/2014/main" id="{9DD3F36E-0C07-76BF-759A-81FE322210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EEA272-6CDC-CDE2-BFDB-4FF854B9137B}"/>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233032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8C01E6-290D-D2FA-A118-DDAD6E864A3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135400-F9CB-250C-AB9F-2B74E1BB9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528F4C-E835-3A1E-66ED-BF46502C5E5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2A82057-D986-DB09-1FD8-DE902D845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0A48A06-2461-E315-03FA-32239C5FC0E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049FE67-A6E6-A0D3-1A35-69C42A2B75C0}"/>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8" name="フッター プレースホルダー 7">
            <a:extLst>
              <a:ext uri="{FF2B5EF4-FFF2-40B4-BE49-F238E27FC236}">
                <a16:creationId xmlns:a16="http://schemas.microsoft.com/office/drawing/2014/main" id="{EF8C2F78-D429-65D0-17F5-324589566A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13ABFB0-2755-2174-2E29-C2D4E9BBA273}"/>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173735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C9697B-5555-540E-95F8-C474E1ECC21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EE34343-256A-5497-172E-146D236E9496}"/>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4" name="フッター プレースホルダー 3">
            <a:extLst>
              <a:ext uri="{FF2B5EF4-FFF2-40B4-BE49-F238E27FC236}">
                <a16:creationId xmlns:a16="http://schemas.microsoft.com/office/drawing/2014/main" id="{07D22619-9DAD-57C8-8CEC-05EE6527E9D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8EF653B-E28F-9E1F-5506-4C2A86D5B4CB}"/>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246938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A1D7FC5-B828-93AC-65F8-BB4A03041D01}"/>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3" name="フッター プレースホルダー 2">
            <a:extLst>
              <a:ext uri="{FF2B5EF4-FFF2-40B4-BE49-F238E27FC236}">
                <a16:creationId xmlns:a16="http://schemas.microsoft.com/office/drawing/2014/main" id="{4A9DBEEC-F786-59F8-5688-F4C3A3D3C7E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797E30B-8C9A-C1CE-590E-4C7854248370}"/>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61972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76771-8C8E-32C4-9096-ECC08D38186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E48E44D-3F89-18A2-61B9-EC820FF63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71758-E53E-68A7-8A63-67969E87F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C193195-2B0A-41BB-F0A3-3F2023B37BFC}"/>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6" name="フッター プレースホルダー 5">
            <a:extLst>
              <a:ext uri="{FF2B5EF4-FFF2-40B4-BE49-F238E27FC236}">
                <a16:creationId xmlns:a16="http://schemas.microsoft.com/office/drawing/2014/main" id="{31C72EFE-EB03-4D5E-4481-0E088D06A0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82903A-CCC4-7008-23C2-9FEFAF905192}"/>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176068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7B0C1-19E7-56F8-3691-FDB6A73C7C4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ACD92A1-FE17-29B2-4D46-E7810A8550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5C4BA3C-9D4A-A588-DE6A-F8CFD942D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1D4CAD-43FC-42BA-488D-620CED0DDDD1}"/>
              </a:ext>
            </a:extLst>
          </p:cNvPr>
          <p:cNvSpPr>
            <a:spLocks noGrp="1"/>
          </p:cNvSpPr>
          <p:nvPr>
            <p:ph type="dt" sz="half" idx="10"/>
          </p:nvPr>
        </p:nvSpPr>
        <p:spPr/>
        <p:txBody>
          <a:bodyPr/>
          <a:lstStyle/>
          <a:p>
            <a:fld id="{93D0981F-15B3-4DA5-9A41-19B56E7F5AD1}" type="datetimeFigureOut">
              <a:rPr kumimoji="1" lang="ja-JP" altLang="en-US" smtClean="0"/>
              <a:t>2023/4/25</a:t>
            </a:fld>
            <a:endParaRPr kumimoji="1" lang="ja-JP" altLang="en-US"/>
          </a:p>
        </p:txBody>
      </p:sp>
      <p:sp>
        <p:nvSpPr>
          <p:cNvPr id="6" name="フッター プレースホルダー 5">
            <a:extLst>
              <a:ext uri="{FF2B5EF4-FFF2-40B4-BE49-F238E27FC236}">
                <a16:creationId xmlns:a16="http://schemas.microsoft.com/office/drawing/2014/main" id="{1FF1E0BB-3955-B040-4F26-6BFB5E9019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9F6B9D-82BD-873B-4359-0FBE8A08FF3C}"/>
              </a:ext>
            </a:extLst>
          </p:cNvPr>
          <p:cNvSpPr>
            <a:spLocks noGrp="1"/>
          </p:cNvSpPr>
          <p:nvPr>
            <p:ph type="sldNum" sz="quarter" idx="12"/>
          </p:nvPr>
        </p:nvSpPr>
        <p:spPr/>
        <p:txBody>
          <a:body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100086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90C52A7-3175-3527-F332-C667C5EBD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EE35168-EC48-F405-2506-BB203A01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247F7F-028E-1FCE-E0F3-9BB0686ED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0981F-15B3-4DA5-9A41-19B56E7F5AD1}" type="datetimeFigureOut">
              <a:rPr kumimoji="1" lang="ja-JP" altLang="en-US" smtClean="0"/>
              <a:t>2023/4/25</a:t>
            </a:fld>
            <a:endParaRPr kumimoji="1" lang="ja-JP" altLang="en-US"/>
          </a:p>
        </p:txBody>
      </p:sp>
      <p:sp>
        <p:nvSpPr>
          <p:cNvPr id="5" name="フッター プレースホルダー 4">
            <a:extLst>
              <a:ext uri="{FF2B5EF4-FFF2-40B4-BE49-F238E27FC236}">
                <a16:creationId xmlns:a16="http://schemas.microsoft.com/office/drawing/2014/main" id="{895FD59B-FDF4-0D69-0A99-0AA444B11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CD00EB9-B755-482D-E1BC-363D155789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09729-3DD3-4333-9248-5EB79DF17C39}" type="slidenum">
              <a:rPr kumimoji="1" lang="ja-JP" altLang="en-US" smtClean="0"/>
              <a:t>‹#›</a:t>
            </a:fld>
            <a:endParaRPr kumimoji="1" lang="ja-JP" altLang="en-US"/>
          </a:p>
        </p:txBody>
      </p:sp>
    </p:spTree>
    <p:extLst>
      <p:ext uri="{BB962C8B-B14F-4D97-AF65-F5344CB8AC3E}">
        <p14:creationId xmlns:p14="http://schemas.microsoft.com/office/powerpoint/2010/main" val="3167387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23AB247-4B07-476D-9D74-025B8C636A79}"/>
              </a:ext>
            </a:extLst>
          </p:cNvPr>
          <p:cNvSpPr/>
          <p:nvPr/>
        </p:nvSpPr>
        <p:spPr>
          <a:xfrm>
            <a:off x="1308339" y="551544"/>
            <a:ext cx="9575321" cy="571862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E80DBB1-7C0E-4C56-AFB5-C84599BCC940}"/>
              </a:ext>
            </a:extLst>
          </p:cNvPr>
          <p:cNvSpPr/>
          <p:nvPr/>
        </p:nvSpPr>
        <p:spPr>
          <a:xfrm>
            <a:off x="1555299" y="748325"/>
            <a:ext cx="9081401" cy="5318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a:extLst>
              <a:ext uri="{FF2B5EF4-FFF2-40B4-BE49-F238E27FC236}">
                <a16:creationId xmlns:a16="http://schemas.microsoft.com/office/drawing/2014/main" id="{E42C1A5E-AE9A-1FDC-5E26-573880CB62E3}"/>
              </a:ext>
            </a:extLst>
          </p:cNvPr>
          <p:cNvGraphicFramePr>
            <a:graphicFrameLocks noGrp="1"/>
          </p:cNvGraphicFramePr>
          <p:nvPr>
            <p:extLst>
              <p:ext uri="{D42A27DB-BD31-4B8C-83A1-F6EECF244321}">
                <p14:modId xmlns:p14="http://schemas.microsoft.com/office/powerpoint/2010/main" val="434640472"/>
              </p:ext>
            </p:extLst>
          </p:nvPr>
        </p:nvGraphicFramePr>
        <p:xfrm>
          <a:off x="1789818" y="1490357"/>
          <a:ext cx="8506175" cy="437199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621372">
                  <a:extLst>
                    <a:ext uri="{9D8B030D-6E8A-4147-A177-3AD203B41FA5}">
                      <a16:colId xmlns:a16="http://schemas.microsoft.com/office/drawing/2014/main" val="1993548452"/>
                    </a:ext>
                  </a:extLst>
                </a:gridCol>
                <a:gridCol w="805507">
                  <a:extLst>
                    <a:ext uri="{9D8B030D-6E8A-4147-A177-3AD203B41FA5}">
                      <a16:colId xmlns:a16="http://schemas.microsoft.com/office/drawing/2014/main" val="4041510137"/>
                    </a:ext>
                  </a:extLst>
                </a:gridCol>
                <a:gridCol w="1519824">
                  <a:extLst>
                    <a:ext uri="{9D8B030D-6E8A-4147-A177-3AD203B41FA5}">
                      <a16:colId xmlns:a16="http://schemas.microsoft.com/office/drawing/2014/main" val="375689736"/>
                    </a:ext>
                  </a:extLst>
                </a:gridCol>
                <a:gridCol w="1519824">
                  <a:extLst>
                    <a:ext uri="{9D8B030D-6E8A-4147-A177-3AD203B41FA5}">
                      <a16:colId xmlns:a16="http://schemas.microsoft.com/office/drawing/2014/main" val="3542789275"/>
                    </a:ext>
                  </a:extLst>
                </a:gridCol>
                <a:gridCol w="1519824">
                  <a:extLst>
                    <a:ext uri="{9D8B030D-6E8A-4147-A177-3AD203B41FA5}">
                      <a16:colId xmlns:a16="http://schemas.microsoft.com/office/drawing/2014/main" val="1663783325"/>
                    </a:ext>
                  </a:extLst>
                </a:gridCol>
                <a:gridCol w="1519824">
                  <a:extLst>
                    <a:ext uri="{9D8B030D-6E8A-4147-A177-3AD203B41FA5}">
                      <a16:colId xmlns:a16="http://schemas.microsoft.com/office/drawing/2014/main" val="1144743805"/>
                    </a:ext>
                  </a:extLst>
                </a:gridCol>
              </a:tblGrid>
              <a:tr h="921985">
                <a:tc>
                  <a:txBody>
                    <a:bodyPr/>
                    <a:lstStyle/>
                    <a:p>
                      <a:pPr algn="ctr" fontAlgn="ctr"/>
                      <a:r>
                        <a:rPr lang="ja-JP" altLang="en-US" sz="1200" b="1" u="none" strike="noStrike" dirty="0">
                          <a:solidFill>
                            <a:srgbClr val="5D73BA"/>
                          </a:solidFill>
                          <a:effectLst/>
                        </a:rPr>
                        <a:t>企業名</a:t>
                      </a:r>
                      <a:endParaRPr lang="ja-JP" altLang="en-US" sz="12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ja-JP" altLang="en-US" sz="1200" b="1" u="none" strike="noStrike" dirty="0">
                          <a:solidFill>
                            <a:srgbClr val="5D73BA"/>
                          </a:solidFill>
                          <a:effectLst/>
                        </a:rPr>
                        <a:t>業種</a:t>
                      </a:r>
                      <a:endParaRPr lang="ja-JP" altLang="en-US" sz="12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ja-JP" altLang="en-US" sz="1200" b="1" u="none" strike="noStrike" dirty="0">
                          <a:solidFill>
                            <a:schemeClr val="bg1"/>
                          </a:solidFill>
                          <a:effectLst/>
                        </a:rPr>
                        <a:t>情報の探しやすさ</a:t>
                      </a:r>
                      <a:endPar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B w="12700" cap="flat" cmpd="sng" algn="ctr">
                      <a:solidFill>
                        <a:schemeClr val="tx1"/>
                      </a:solidFill>
                      <a:prstDash val="solid"/>
                      <a:round/>
                      <a:headEnd type="none" w="med" len="med"/>
                      <a:tailEnd type="none" w="med" len="med"/>
                    </a:lnB>
                    <a:solidFill>
                      <a:srgbClr val="6885DF"/>
                    </a:solidFill>
                  </a:tcPr>
                </a:tc>
                <a:tc>
                  <a:txBody>
                    <a:bodyPr/>
                    <a:lstStyle/>
                    <a:p>
                      <a:pPr algn="ctr" fontAlgn="ctr"/>
                      <a:r>
                        <a:rPr lang="en-US" altLang="ja-JP" sz="1200" b="1" u="none" strike="noStrike" dirty="0">
                          <a:solidFill>
                            <a:schemeClr val="bg1"/>
                          </a:solidFill>
                          <a:effectLst/>
                        </a:rPr>
                        <a:t>TOP</a:t>
                      </a:r>
                      <a:r>
                        <a:rPr lang="ja-JP" altLang="en-US" sz="1200" b="1" u="none" strike="noStrike" dirty="0">
                          <a:solidFill>
                            <a:schemeClr val="bg1"/>
                          </a:solidFill>
                          <a:effectLst/>
                        </a:rPr>
                        <a:t>ぺージの</a:t>
                      </a:r>
                      <a:br>
                        <a:rPr lang="ja-JP" altLang="en-US" sz="1200" b="1" u="none" strike="noStrike" dirty="0">
                          <a:solidFill>
                            <a:schemeClr val="bg1"/>
                          </a:solidFill>
                          <a:effectLst/>
                        </a:rPr>
                      </a:br>
                      <a:r>
                        <a:rPr lang="ja-JP" altLang="en-US" sz="1200" b="1" u="none" strike="noStrike" dirty="0">
                          <a:solidFill>
                            <a:schemeClr val="bg1"/>
                          </a:solidFill>
                          <a:effectLst/>
                        </a:rPr>
                        <a:t>シンプルさ</a:t>
                      </a:r>
                      <a:endPar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solidFill>
                      <a:srgbClr val="6885DF"/>
                    </a:solidFill>
                  </a:tcPr>
                </a:tc>
                <a:tc>
                  <a:txBody>
                    <a:bodyPr/>
                    <a:lstStyle/>
                    <a:p>
                      <a:pPr algn="ctr" fontAlgn="ctr"/>
                      <a:r>
                        <a:rPr lang="ja-JP" altLang="en-US" sz="1200" b="1" u="none" strike="noStrike" dirty="0">
                          <a:solidFill>
                            <a:schemeClr val="bg1"/>
                          </a:solidFill>
                          <a:effectLst/>
                        </a:rPr>
                        <a:t>言語切り替えの</a:t>
                      </a:r>
                      <a:br>
                        <a:rPr lang="ja-JP" altLang="en-US" sz="1200" b="1" u="none" strike="noStrike" dirty="0">
                          <a:solidFill>
                            <a:schemeClr val="bg1"/>
                          </a:solidFill>
                          <a:effectLst/>
                        </a:rPr>
                      </a:br>
                      <a:r>
                        <a:rPr lang="ja-JP" altLang="en-US" sz="1200" b="1" u="none" strike="noStrike" dirty="0">
                          <a:solidFill>
                            <a:schemeClr val="bg1"/>
                          </a:solidFill>
                          <a:effectLst/>
                        </a:rPr>
                        <a:t>しやすさ</a:t>
                      </a:r>
                      <a:endPar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solidFill>
                      <a:srgbClr val="6885DF"/>
                    </a:solidFill>
                  </a:tcPr>
                </a:tc>
                <a:tc>
                  <a:txBody>
                    <a:bodyPr/>
                    <a:lstStyle/>
                    <a:p>
                      <a:pPr algn="ctr" fontAlgn="ctr"/>
                      <a:r>
                        <a:rPr lang="ja-JP" altLang="en-US" sz="1200" b="1" u="none" strike="noStrike" dirty="0">
                          <a:solidFill>
                            <a:schemeClr val="bg1"/>
                          </a:solidFill>
                          <a:effectLst/>
                        </a:rPr>
                        <a:t>視覚的に企業</a:t>
                      </a:r>
                      <a:br>
                        <a:rPr lang="ja-JP" altLang="en-US" sz="1200" b="1" u="none" strike="noStrike" dirty="0">
                          <a:solidFill>
                            <a:schemeClr val="bg1"/>
                          </a:solidFill>
                          <a:effectLst/>
                        </a:rPr>
                      </a:br>
                      <a:r>
                        <a:rPr lang="ja-JP" altLang="en-US" sz="1200" b="1" u="none" strike="noStrike" dirty="0">
                          <a:solidFill>
                            <a:schemeClr val="bg1"/>
                          </a:solidFill>
                          <a:effectLst/>
                        </a:rPr>
                        <a:t>イメージが理解</a:t>
                      </a:r>
                      <a:endParaRPr lang="en-US" altLang="ja-JP" sz="1200" b="1" u="none" strike="noStrike" dirty="0">
                        <a:solidFill>
                          <a:schemeClr val="bg1"/>
                        </a:solidFill>
                        <a:effectLst/>
                      </a:endParaRPr>
                    </a:p>
                    <a:p>
                      <a:pPr algn="ctr" fontAlgn="ctr"/>
                      <a:r>
                        <a:rPr lang="ja-JP" altLang="en-US" sz="1200" b="1" u="none" strike="noStrike" dirty="0">
                          <a:solidFill>
                            <a:schemeClr val="bg1"/>
                          </a:solidFill>
                          <a:effectLst/>
                        </a:rPr>
                        <a:t>できるかどうか</a:t>
                      </a:r>
                      <a:endPar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lnB w="12700" cap="flat" cmpd="sng" algn="ctr">
                      <a:solidFill>
                        <a:schemeClr val="tx1"/>
                      </a:solidFill>
                      <a:prstDash val="solid"/>
                      <a:round/>
                      <a:headEnd type="none" w="med" len="med"/>
                      <a:tailEnd type="none" w="med" len="med"/>
                    </a:lnB>
                    <a:solidFill>
                      <a:srgbClr val="6885DF"/>
                    </a:solidFill>
                  </a:tcPr>
                </a:tc>
                <a:extLst>
                  <a:ext uri="{0D108BD9-81ED-4DB2-BD59-A6C34878D82A}">
                    <a16:rowId xmlns:a16="http://schemas.microsoft.com/office/drawing/2014/main" val="303929233"/>
                  </a:ext>
                </a:extLst>
              </a:tr>
              <a:tr h="312101">
                <a:tc>
                  <a:txBody>
                    <a:bodyPr/>
                    <a:lstStyle/>
                    <a:p>
                      <a:pPr algn="ctr" fontAlgn="ctr"/>
                      <a:r>
                        <a:rPr lang="ja-JP" altLang="en-US" sz="1100" u="none" strike="noStrike" dirty="0">
                          <a:effectLst/>
                        </a:rPr>
                        <a:t>ネスレ</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食料品</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3148009908"/>
                  </a:ext>
                </a:extLst>
              </a:tr>
              <a:tr h="312101">
                <a:tc>
                  <a:txBody>
                    <a:bodyPr/>
                    <a:lstStyle/>
                    <a:p>
                      <a:pPr algn="ctr" fontAlgn="ctr"/>
                      <a:r>
                        <a:rPr lang="ja-JP" altLang="en-US" sz="1100" u="none" strike="noStrike" dirty="0">
                          <a:effectLst/>
                        </a:rPr>
                        <a:t>サントリー</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食料品</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765114309"/>
                  </a:ext>
                </a:extLst>
              </a:tr>
              <a:tr h="312101">
                <a:tc>
                  <a:txBody>
                    <a:bodyPr/>
                    <a:lstStyle/>
                    <a:p>
                      <a:pPr algn="ctr" fontAlgn="ctr"/>
                      <a:r>
                        <a:rPr lang="ja-JP" altLang="en-US" sz="1100" u="none" strike="noStrike" dirty="0">
                          <a:effectLst/>
                        </a:rPr>
                        <a:t>トヨタ自動車</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自動車</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1526142680"/>
                  </a:ext>
                </a:extLst>
              </a:tr>
              <a:tr h="312101">
                <a:tc>
                  <a:txBody>
                    <a:bodyPr/>
                    <a:lstStyle/>
                    <a:p>
                      <a:pPr algn="ctr" fontAlgn="ctr"/>
                      <a:r>
                        <a:rPr lang="ja-JP" altLang="en-US" sz="1100" u="none" strike="noStrike" dirty="0">
                          <a:effectLst/>
                        </a:rPr>
                        <a:t>日産自動車</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自動車</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a:solidFill>
                            <a:srgbClr val="5D73BA"/>
                          </a:solidFill>
                          <a:effectLst/>
                        </a:rPr>
                        <a:t>〇</a:t>
                      </a:r>
                      <a:endParaRPr lang="ja-JP" altLang="en-US" sz="1100" b="1" i="0" u="none" strike="noStrike">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2384601761"/>
                  </a:ext>
                </a:extLst>
              </a:tr>
              <a:tr h="312101">
                <a:tc>
                  <a:txBody>
                    <a:bodyPr/>
                    <a:lstStyle/>
                    <a:p>
                      <a:pPr algn="ctr" fontAlgn="ctr"/>
                      <a:r>
                        <a:rPr lang="ja-JP" altLang="en-US" sz="1100" u="none" strike="noStrike">
                          <a:effectLst/>
                        </a:rPr>
                        <a:t>キャノン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電子機器</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a:solidFill>
                            <a:srgbClr val="5D73BA"/>
                          </a:solidFill>
                          <a:effectLst/>
                        </a:rPr>
                        <a:t>◎</a:t>
                      </a:r>
                      <a:endParaRPr lang="ja-JP" altLang="en-US" sz="1100" b="1" i="0" u="none" strike="noStrike">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2665977173"/>
                  </a:ext>
                </a:extLst>
              </a:tr>
              <a:tr h="312101">
                <a:tc>
                  <a:txBody>
                    <a:bodyPr/>
                    <a:lstStyle/>
                    <a:p>
                      <a:pPr algn="ctr" fontAlgn="ctr"/>
                      <a:r>
                        <a:rPr lang="ja-JP" altLang="en-US" sz="1100" u="none" strike="noStrike">
                          <a:effectLst/>
                        </a:rPr>
                        <a:t>パナソニック</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電子機器</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5D73BA"/>
                          </a:solidFill>
                          <a:effectLst/>
                          <a:latin typeface="游ゴシック" panose="020B0400000000000000" pitchFamily="50" charset="-128"/>
                          <a:ea typeface="+mn-ea"/>
                        </a:rPr>
                        <a:t>▲</a:t>
                      </a: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2110961460"/>
                  </a:ext>
                </a:extLst>
              </a:tr>
              <a:tr h="312101">
                <a:tc>
                  <a:txBody>
                    <a:bodyPr/>
                    <a:lstStyle/>
                    <a:p>
                      <a:pPr algn="ctr" fontAlgn="ctr"/>
                      <a:r>
                        <a:rPr lang="ja-JP" altLang="en-US" sz="1100" u="none" strike="noStrike">
                          <a:effectLst/>
                        </a:rPr>
                        <a:t>サムスン</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電子機器</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2635568576"/>
                  </a:ext>
                </a:extLst>
              </a:tr>
              <a:tr h="624201">
                <a:tc>
                  <a:txBody>
                    <a:bodyPr/>
                    <a:lstStyle/>
                    <a:p>
                      <a:pPr algn="ctr" fontAlgn="ctr"/>
                      <a:r>
                        <a:rPr lang="ja-JP" altLang="en-US" sz="1100" u="none" strike="noStrike" dirty="0">
                          <a:effectLst/>
                        </a:rPr>
                        <a:t>ジョンソン・エンド・</a:t>
                      </a:r>
                      <a:endParaRPr lang="en-US" altLang="ja-JP" sz="1100" u="none" strike="noStrike" dirty="0">
                        <a:effectLst/>
                      </a:endParaRPr>
                    </a:p>
                    <a:p>
                      <a:pPr algn="ctr" fontAlgn="ctr"/>
                      <a:r>
                        <a:rPr lang="ja-JP" altLang="en-US" sz="1100" u="none" strike="noStrike" dirty="0">
                          <a:effectLst/>
                        </a:rPr>
                        <a:t>ジョンソン</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衣料製品</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5D73BA"/>
                          </a:solidFill>
                          <a:effectLst/>
                          <a:latin typeface="游ゴシック" panose="020B0400000000000000" pitchFamily="50" charset="-128"/>
                          <a:ea typeface="+mn-ea"/>
                        </a:rPr>
                        <a:t>▲</a:t>
                      </a: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5D73BA"/>
                          </a:solidFill>
                          <a:effectLst/>
                          <a:latin typeface="游ゴシック" panose="020B0400000000000000" pitchFamily="50" charset="-128"/>
                          <a:ea typeface="+mn-ea"/>
                        </a:rPr>
                        <a:t>▲</a:t>
                      </a: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4090479318"/>
                  </a:ext>
                </a:extLst>
              </a:tr>
              <a:tr h="329001">
                <a:tc>
                  <a:txBody>
                    <a:bodyPr/>
                    <a:lstStyle/>
                    <a:p>
                      <a:pPr algn="ctr" fontAlgn="ctr"/>
                      <a:r>
                        <a:rPr lang="ja-JP" altLang="en-US" sz="1100" u="none" strike="noStrike" dirty="0">
                          <a:effectLst/>
                        </a:rPr>
                        <a:t>ユニリーバ</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家庭用品</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5D73BA"/>
                          </a:solidFill>
                          <a:effectLst/>
                          <a:latin typeface="游ゴシック" panose="020B0400000000000000" pitchFamily="50" charset="-128"/>
                          <a:ea typeface="+mn-ea"/>
                        </a:rPr>
                        <a:t>▲</a:t>
                      </a: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845091999"/>
                  </a:ext>
                </a:extLst>
              </a:tr>
              <a:tr h="312101">
                <a:tc>
                  <a:txBody>
                    <a:bodyPr/>
                    <a:lstStyle/>
                    <a:p>
                      <a:pPr algn="ctr" fontAlgn="ctr"/>
                      <a:r>
                        <a:rPr lang="ja-JP" altLang="en-US" sz="1100" u="none" strike="noStrike" dirty="0">
                          <a:effectLst/>
                        </a:rPr>
                        <a:t>資生堂</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u="none" strike="noStrike" dirty="0">
                          <a:effectLst/>
                        </a:rPr>
                        <a:t>化粧品</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chemeClr val="tx1"/>
                      </a:solidFill>
                      <a:prstDash val="sysDash"/>
                      <a:round/>
                      <a:headEnd type="none" w="med" len="med"/>
                      <a:tailEnd type="none" w="med" len="med"/>
                    </a:lnL>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C"/>
                    </a:solidFill>
                  </a:tcPr>
                </a:tc>
                <a:extLst>
                  <a:ext uri="{0D108BD9-81ED-4DB2-BD59-A6C34878D82A}">
                    <a16:rowId xmlns:a16="http://schemas.microsoft.com/office/drawing/2014/main" val="4227289264"/>
                  </a:ext>
                </a:extLst>
              </a:tr>
            </a:tbl>
          </a:graphicData>
        </a:graphic>
      </p:graphicFrame>
      <p:sp>
        <p:nvSpPr>
          <p:cNvPr id="8" name="テキスト ボックス 7">
            <a:extLst>
              <a:ext uri="{FF2B5EF4-FFF2-40B4-BE49-F238E27FC236}">
                <a16:creationId xmlns:a16="http://schemas.microsoft.com/office/drawing/2014/main" id="{E67FADD8-C447-4EDA-9D18-35437BE4822A}"/>
              </a:ext>
            </a:extLst>
          </p:cNvPr>
          <p:cNvSpPr txBox="1"/>
          <p:nvPr/>
        </p:nvSpPr>
        <p:spPr>
          <a:xfrm>
            <a:off x="1789818" y="791029"/>
            <a:ext cx="5609782" cy="523220"/>
          </a:xfrm>
          <a:prstGeom prst="rect">
            <a:avLst/>
          </a:prstGeom>
          <a:noFill/>
        </p:spPr>
        <p:txBody>
          <a:bodyPr wrap="square" rtlCol="0">
            <a:spAutoFit/>
          </a:bodyPr>
          <a:lstStyle/>
          <a:p>
            <a:r>
              <a:rPr lang="ja-JP" altLang="en-US" sz="2000" b="1" dirty="0"/>
              <a:t>グローバルサイト</a:t>
            </a:r>
            <a:r>
              <a:rPr lang="en-US" altLang="ja-JP" sz="2800" b="1" dirty="0"/>
              <a:t>10</a:t>
            </a:r>
            <a:r>
              <a:rPr lang="ja-JP" altLang="en-US" sz="2000" b="1" dirty="0"/>
              <a:t>事例の比較表</a:t>
            </a:r>
          </a:p>
        </p:txBody>
      </p:sp>
      <p:cxnSp>
        <p:nvCxnSpPr>
          <p:cNvPr id="9" name="直線コネクタ 8">
            <a:extLst>
              <a:ext uri="{FF2B5EF4-FFF2-40B4-BE49-F238E27FC236}">
                <a16:creationId xmlns:a16="http://schemas.microsoft.com/office/drawing/2014/main" id="{01B8218D-1FEE-4E09-8E73-4A0059B0ECE0}"/>
              </a:ext>
            </a:extLst>
          </p:cNvPr>
          <p:cNvCxnSpPr>
            <a:cxnSpLocks/>
          </p:cNvCxnSpPr>
          <p:nvPr/>
        </p:nvCxnSpPr>
        <p:spPr>
          <a:xfrm>
            <a:off x="1687979" y="1293575"/>
            <a:ext cx="874741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9541A81-A354-42B9-AE5E-B1C1DB83A8AF}"/>
              </a:ext>
            </a:extLst>
          </p:cNvPr>
          <p:cNvSpPr/>
          <p:nvPr/>
        </p:nvSpPr>
        <p:spPr>
          <a:xfrm>
            <a:off x="-1146213" y="-440726"/>
            <a:ext cx="2207592" cy="1231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この図よりも縦の長さは抑えるようおねがいします！</a:t>
            </a:r>
          </a:p>
        </p:txBody>
      </p:sp>
    </p:spTree>
    <p:extLst>
      <p:ext uri="{BB962C8B-B14F-4D97-AF65-F5344CB8AC3E}">
        <p14:creationId xmlns:p14="http://schemas.microsoft.com/office/powerpoint/2010/main" val="3664975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7B3F12-8A2F-591A-A0E9-00123B667E7A}"/>
              </a:ext>
            </a:extLst>
          </p:cNvPr>
          <p:cNvSpPr/>
          <p:nvPr/>
        </p:nvSpPr>
        <p:spPr>
          <a:xfrm>
            <a:off x="250618" y="957204"/>
            <a:ext cx="11445036" cy="409336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C8A236D-B15F-0493-5C45-A05D7D95923D}"/>
              </a:ext>
            </a:extLst>
          </p:cNvPr>
          <p:cNvSpPr/>
          <p:nvPr/>
        </p:nvSpPr>
        <p:spPr>
          <a:xfrm>
            <a:off x="496346" y="1187286"/>
            <a:ext cx="10919086" cy="362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a:extLst>
              <a:ext uri="{FF2B5EF4-FFF2-40B4-BE49-F238E27FC236}">
                <a16:creationId xmlns:a16="http://schemas.microsoft.com/office/drawing/2014/main" id="{3EFD85F5-87EE-060C-D35A-1A52A1E0F235}"/>
              </a:ext>
            </a:extLst>
          </p:cNvPr>
          <p:cNvCxnSpPr>
            <a:cxnSpLocks/>
          </p:cNvCxnSpPr>
          <p:nvPr/>
        </p:nvCxnSpPr>
        <p:spPr>
          <a:xfrm>
            <a:off x="625443" y="1667062"/>
            <a:ext cx="103928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763F079-8597-5FBD-5D1F-6347890A2EFE}"/>
              </a:ext>
            </a:extLst>
          </p:cNvPr>
          <p:cNvSpPr txBox="1"/>
          <p:nvPr/>
        </p:nvSpPr>
        <p:spPr>
          <a:xfrm>
            <a:off x="776568" y="1266952"/>
            <a:ext cx="3518912" cy="400110"/>
          </a:xfrm>
          <a:prstGeom prst="rect">
            <a:avLst/>
          </a:prstGeom>
          <a:noFill/>
        </p:spPr>
        <p:txBody>
          <a:bodyPr wrap="none" rtlCol="0">
            <a:spAutoFit/>
          </a:bodyPr>
          <a:lstStyle/>
          <a:p>
            <a:r>
              <a:rPr kumimoji="1" lang="ja-JP" altLang="en-US" sz="2000" b="1" dirty="0"/>
              <a:t>課題の優先順位のつけ方の例</a:t>
            </a:r>
            <a:endParaRPr kumimoji="1" lang="ja-JP" altLang="en-US" b="1" dirty="0"/>
          </a:p>
        </p:txBody>
      </p:sp>
      <p:graphicFrame>
        <p:nvGraphicFramePr>
          <p:cNvPr id="8" name="表 8">
            <a:extLst>
              <a:ext uri="{FF2B5EF4-FFF2-40B4-BE49-F238E27FC236}">
                <a16:creationId xmlns:a16="http://schemas.microsoft.com/office/drawing/2014/main" id="{CF011D95-4EBD-963D-1599-2633971A429A}"/>
              </a:ext>
            </a:extLst>
          </p:cNvPr>
          <p:cNvGraphicFramePr>
            <a:graphicFrameLocks noGrp="1"/>
          </p:cNvGraphicFramePr>
          <p:nvPr/>
        </p:nvGraphicFramePr>
        <p:xfrm>
          <a:off x="1033307" y="1796934"/>
          <a:ext cx="9825311" cy="2847382"/>
        </p:xfrm>
        <a:graphic>
          <a:graphicData uri="http://schemas.openxmlformats.org/drawingml/2006/table">
            <a:tbl>
              <a:tblPr firstRow="1" bandRow="1">
                <a:tableStyleId>{0505E3EF-67EA-436B-97B2-0124C06EBD24}</a:tableStyleId>
              </a:tblPr>
              <a:tblGrid>
                <a:gridCol w="1661834">
                  <a:extLst>
                    <a:ext uri="{9D8B030D-6E8A-4147-A177-3AD203B41FA5}">
                      <a16:colId xmlns:a16="http://schemas.microsoft.com/office/drawing/2014/main" val="3161888263"/>
                    </a:ext>
                  </a:extLst>
                </a:gridCol>
                <a:gridCol w="2391548">
                  <a:extLst>
                    <a:ext uri="{9D8B030D-6E8A-4147-A177-3AD203B41FA5}">
                      <a16:colId xmlns:a16="http://schemas.microsoft.com/office/drawing/2014/main" val="2623715625"/>
                    </a:ext>
                  </a:extLst>
                </a:gridCol>
                <a:gridCol w="1732855">
                  <a:extLst>
                    <a:ext uri="{9D8B030D-6E8A-4147-A177-3AD203B41FA5}">
                      <a16:colId xmlns:a16="http://schemas.microsoft.com/office/drawing/2014/main" val="2167198063"/>
                    </a:ext>
                  </a:extLst>
                </a:gridCol>
                <a:gridCol w="661881">
                  <a:extLst>
                    <a:ext uri="{9D8B030D-6E8A-4147-A177-3AD203B41FA5}">
                      <a16:colId xmlns:a16="http://schemas.microsoft.com/office/drawing/2014/main" val="3265382559"/>
                    </a:ext>
                  </a:extLst>
                </a:gridCol>
                <a:gridCol w="1333006">
                  <a:extLst>
                    <a:ext uri="{9D8B030D-6E8A-4147-A177-3AD203B41FA5}">
                      <a16:colId xmlns:a16="http://schemas.microsoft.com/office/drawing/2014/main" val="3796637896"/>
                    </a:ext>
                  </a:extLst>
                </a:gridCol>
                <a:gridCol w="1054817">
                  <a:extLst>
                    <a:ext uri="{9D8B030D-6E8A-4147-A177-3AD203B41FA5}">
                      <a16:colId xmlns:a16="http://schemas.microsoft.com/office/drawing/2014/main" val="2848084966"/>
                    </a:ext>
                  </a:extLst>
                </a:gridCol>
                <a:gridCol w="989370">
                  <a:extLst>
                    <a:ext uri="{9D8B030D-6E8A-4147-A177-3AD203B41FA5}">
                      <a16:colId xmlns:a16="http://schemas.microsoft.com/office/drawing/2014/main" val="576312374"/>
                    </a:ext>
                  </a:extLst>
                </a:gridCol>
              </a:tblGrid>
              <a:tr h="384433">
                <a:tc>
                  <a:txBody>
                    <a:bodyPr/>
                    <a:lstStyle/>
                    <a:p>
                      <a:pPr algn="ctr"/>
                      <a:r>
                        <a:rPr kumimoji="1" lang="ja-JP" altLang="en-US" sz="1200" u="none" dirty="0">
                          <a:solidFill>
                            <a:schemeClr val="tx1"/>
                          </a:solidFill>
                        </a:rPr>
                        <a:t>現状の課題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sz="1200" u="none" dirty="0">
                          <a:solidFill>
                            <a:schemeClr val="tx1"/>
                          </a:solidFill>
                        </a:rPr>
                        <a:t>改善ポイント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200" u="non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sz="1200" u="none" dirty="0">
                          <a:solidFill>
                            <a:schemeClr val="tx1"/>
                          </a:solidFill>
                        </a:rPr>
                        <a:t>工数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sz="1200" u="none" dirty="0">
                          <a:solidFill>
                            <a:schemeClr val="tx1"/>
                          </a:solidFill>
                        </a:rPr>
                        <a:t>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200" u="non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200" u="non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7431198"/>
                  </a:ext>
                </a:extLst>
              </a:tr>
              <a:tr h="536503">
                <a:tc>
                  <a:txBody>
                    <a:bodyPr/>
                    <a:lstStyle/>
                    <a:p>
                      <a:pPr algn="ctr"/>
                      <a:r>
                        <a:rPr kumimoji="1" lang="ja-JP" altLang="en-US" sz="1100" b="1" kern="1200" dirty="0">
                          <a:solidFill>
                            <a:schemeClr val="dk1"/>
                          </a:solidFill>
                          <a:effectLst/>
                        </a:rPr>
                        <a:t>お問い合わせフォーム内の離脱率が高い</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入力項目を見直し手間を最小限にする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t>お問い合わせフォーム</a:t>
                      </a:r>
                      <a:endParaRPr kumimoji="1"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5</a:t>
                      </a:r>
                      <a:r>
                        <a:rPr kumimoji="1" lang="ja-JP" altLang="en-US" sz="1200" b="1" dirty="0"/>
                        <a:t>か月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en-US" altLang="ja-JP" sz="1200" b="1" dirty="0"/>
                        <a:t>80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3029443"/>
                  </a:ext>
                </a:extLst>
              </a:tr>
              <a:tr h="383967">
                <a:tc>
                  <a:txBody>
                    <a:bodyPr/>
                    <a:lstStyle/>
                    <a:p>
                      <a:pPr algn="ctr"/>
                      <a:r>
                        <a:rPr kumimoji="1" lang="en-US" altLang="ja-JP" sz="1100" b="1" kern="1200" dirty="0">
                          <a:solidFill>
                            <a:schemeClr val="dk1"/>
                          </a:solidFill>
                          <a:effectLst/>
                        </a:rPr>
                        <a:t>LP</a:t>
                      </a:r>
                      <a:r>
                        <a:rPr kumimoji="1" lang="ja-JP" altLang="en-US" sz="1100" b="1" kern="1200" dirty="0">
                          <a:solidFill>
                            <a:schemeClr val="dk1"/>
                          </a:solidFill>
                          <a:effectLst/>
                        </a:rPr>
                        <a:t>からの申込数が減少している</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ページ内に掲載するコンテンツを見直す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t>対象</a:t>
                      </a:r>
                      <a:r>
                        <a:rPr kumimoji="1" lang="en-US" altLang="ja-JP" sz="1100" b="1" dirty="0"/>
                        <a:t>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2</a:t>
                      </a:r>
                      <a:r>
                        <a:rPr kumimoji="1" lang="ja-JP" altLang="en-US" sz="1200" b="1" dirty="0"/>
                        <a:t>か月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20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a:t>
                      </a:r>
                      <a:endParaRPr kumimoji="1" lang="en-US" altLang="ja-JP"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１</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3412190"/>
                  </a:ext>
                </a:extLst>
              </a:tr>
              <a:tr h="536503">
                <a:tc>
                  <a:txBody>
                    <a:bodyPr/>
                    <a:lstStyle/>
                    <a:p>
                      <a:pPr algn="ctr"/>
                      <a:r>
                        <a:rPr kumimoji="1" lang="en-US" altLang="ja-JP" sz="1100" b="1" kern="1200" dirty="0">
                          <a:solidFill>
                            <a:schemeClr val="dk1"/>
                          </a:solidFill>
                          <a:effectLst/>
                        </a:rPr>
                        <a:t>SEO</a:t>
                      </a:r>
                      <a:r>
                        <a:rPr kumimoji="1" lang="ja-JP" altLang="en-US" sz="1100" b="1" kern="1200" dirty="0">
                          <a:solidFill>
                            <a:schemeClr val="dk1"/>
                          </a:solidFill>
                          <a:effectLst/>
                        </a:rPr>
                        <a:t>順位が低いページが多い</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en-US" altLang="ja-JP" sz="1100" b="1" dirty="0"/>
                        <a:t>PV</a:t>
                      </a:r>
                      <a:r>
                        <a:rPr kumimoji="1" lang="ja-JP" altLang="en-US" sz="1100" b="1" dirty="0"/>
                        <a:t>数が多いページから見直す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t>PV</a:t>
                      </a:r>
                      <a:r>
                        <a:rPr lang="ja-JP" altLang="en-US" sz="1100" b="1" dirty="0"/>
                        <a:t>数多いページ</a:t>
                      </a:r>
                      <a:endParaRPr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dirty="0"/>
                        <a:t>3</a:t>
                      </a:r>
                      <a:r>
                        <a:rPr lang="ja-JP" altLang="en-US" sz="1200" b="1" dirty="0"/>
                        <a:t>か月</a:t>
                      </a:r>
                      <a:endParaRPr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30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a:t>
                      </a:r>
                      <a:endParaRPr kumimoji="1" lang="en-US" altLang="ja-JP"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２</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0532406"/>
                  </a:ext>
                </a:extLst>
              </a:tr>
              <a:tr h="383967">
                <a:tc>
                  <a:txBody>
                    <a:bodyPr/>
                    <a:lstStyle/>
                    <a:p>
                      <a:pPr algn="ctr"/>
                      <a:r>
                        <a:rPr kumimoji="1" lang="ja-JP" altLang="en-US" sz="1100" b="1" kern="1200" dirty="0">
                          <a:solidFill>
                            <a:schemeClr val="dk1"/>
                          </a:solidFill>
                          <a:effectLst/>
                        </a:rPr>
                        <a:t>マイページ内の</a:t>
                      </a:r>
                      <a:r>
                        <a:rPr kumimoji="1" lang="en-US" altLang="ja-JP" sz="1100" b="1" kern="1200" dirty="0">
                          <a:solidFill>
                            <a:schemeClr val="dk1"/>
                          </a:solidFill>
                          <a:effectLst/>
                        </a:rPr>
                        <a:t>CVR</a:t>
                      </a:r>
                      <a:r>
                        <a:rPr kumimoji="1" lang="ja-JP" altLang="en-US" sz="1100" b="1" kern="1200" dirty="0">
                          <a:solidFill>
                            <a:schemeClr val="dk1"/>
                          </a:solidFill>
                          <a:effectLst/>
                        </a:rPr>
                        <a:t>が悪化傾向</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申し込み完了までの動線を見直す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t>マイページ</a:t>
                      </a:r>
                      <a:endParaRPr kumimoji="1"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4</a:t>
                      </a:r>
                      <a:r>
                        <a:rPr kumimoji="1" lang="ja-JP" altLang="en-US" sz="1200" b="1" dirty="0"/>
                        <a:t>ヶ月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60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５</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7257186"/>
                  </a:ext>
                </a:extLst>
              </a:tr>
              <a:tr h="536503">
                <a:tc>
                  <a:txBody>
                    <a:bodyPr/>
                    <a:lstStyle/>
                    <a:p>
                      <a:pPr algn="ctr"/>
                      <a:r>
                        <a:rPr kumimoji="1" lang="ja-JP" altLang="en-US" sz="1100" b="1" dirty="0"/>
                        <a:t>サイト全体の直帰率が高い</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ページの軽量化で読み込み速度を改善し、離脱を阻止する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t>サイト全体</a:t>
                      </a:r>
                      <a:endParaRPr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1</a:t>
                      </a:r>
                      <a:r>
                        <a:rPr kumimoji="1" lang="ja-JP" altLang="en-US" sz="1200" b="1" dirty="0"/>
                        <a:t>か月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40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5404925"/>
                  </a:ext>
                </a:extLst>
              </a:tr>
            </a:tbl>
          </a:graphicData>
        </a:graphic>
      </p:graphicFrame>
      <p:sp>
        <p:nvSpPr>
          <p:cNvPr id="2" name="テキスト ボックス 1">
            <a:extLst>
              <a:ext uri="{FF2B5EF4-FFF2-40B4-BE49-F238E27FC236}">
                <a16:creationId xmlns:a16="http://schemas.microsoft.com/office/drawing/2014/main" id="{DB6AADD9-85C3-4D36-9CFA-D9A6406D77D7}"/>
              </a:ext>
            </a:extLst>
          </p:cNvPr>
          <p:cNvSpPr txBox="1"/>
          <p:nvPr/>
        </p:nvSpPr>
        <p:spPr>
          <a:xfrm>
            <a:off x="672664" y="2304385"/>
            <a:ext cx="389850" cy="338554"/>
          </a:xfrm>
          <a:prstGeom prst="rect">
            <a:avLst/>
          </a:prstGeom>
          <a:noFill/>
        </p:spPr>
        <p:txBody>
          <a:bodyPr wrap="none" rtlCol="0">
            <a:spAutoFit/>
          </a:bodyPr>
          <a:lstStyle/>
          <a:p>
            <a:r>
              <a:rPr kumimoji="1" lang="ja-JP" altLang="en-US" sz="1600" b="1" dirty="0"/>
              <a:t>①</a:t>
            </a:r>
          </a:p>
        </p:txBody>
      </p:sp>
      <p:sp>
        <p:nvSpPr>
          <p:cNvPr id="32" name="テキスト ボックス 31">
            <a:extLst>
              <a:ext uri="{FF2B5EF4-FFF2-40B4-BE49-F238E27FC236}">
                <a16:creationId xmlns:a16="http://schemas.microsoft.com/office/drawing/2014/main" id="{E3F0D728-08CF-449A-80EE-05D960F0D832}"/>
              </a:ext>
            </a:extLst>
          </p:cNvPr>
          <p:cNvSpPr txBox="1"/>
          <p:nvPr/>
        </p:nvSpPr>
        <p:spPr>
          <a:xfrm>
            <a:off x="672664" y="2774037"/>
            <a:ext cx="389850" cy="338554"/>
          </a:xfrm>
          <a:prstGeom prst="rect">
            <a:avLst/>
          </a:prstGeom>
          <a:noFill/>
        </p:spPr>
        <p:txBody>
          <a:bodyPr wrap="none" rtlCol="0">
            <a:spAutoFit/>
          </a:bodyPr>
          <a:lstStyle/>
          <a:p>
            <a:r>
              <a:rPr lang="ja-JP" altLang="en-US" sz="1600" b="1" dirty="0"/>
              <a:t>②</a:t>
            </a:r>
            <a:endParaRPr kumimoji="1" lang="ja-JP" altLang="en-US" sz="1600" b="1" dirty="0"/>
          </a:p>
        </p:txBody>
      </p:sp>
      <p:sp>
        <p:nvSpPr>
          <p:cNvPr id="34" name="テキスト ボックス 33">
            <a:extLst>
              <a:ext uri="{FF2B5EF4-FFF2-40B4-BE49-F238E27FC236}">
                <a16:creationId xmlns:a16="http://schemas.microsoft.com/office/drawing/2014/main" id="{24B039AE-1FBF-4348-B73A-0C110E2728AC}"/>
              </a:ext>
            </a:extLst>
          </p:cNvPr>
          <p:cNvSpPr txBox="1"/>
          <p:nvPr/>
        </p:nvSpPr>
        <p:spPr>
          <a:xfrm>
            <a:off x="672664" y="3258737"/>
            <a:ext cx="389850" cy="338554"/>
          </a:xfrm>
          <a:prstGeom prst="rect">
            <a:avLst/>
          </a:prstGeom>
          <a:noFill/>
        </p:spPr>
        <p:txBody>
          <a:bodyPr wrap="none" rtlCol="0">
            <a:spAutoFit/>
          </a:bodyPr>
          <a:lstStyle/>
          <a:p>
            <a:r>
              <a:rPr lang="ja-JP" altLang="en-US" sz="1600" b="1" dirty="0"/>
              <a:t>③</a:t>
            </a:r>
            <a:endParaRPr kumimoji="1" lang="ja-JP" altLang="en-US" sz="1600" b="1" dirty="0"/>
          </a:p>
        </p:txBody>
      </p:sp>
      <p:sp>
        <p:nvSpPr>
          <p:cNvPr id="37" name="テキスト ボックス 36">
            <a:extLst>
              <a:ext uri="{FF2B5EF4-FFF2-40B4-BE49-F238E27FC236}">
                <a16:creationId xmlns:a16="http://schemas.microsoft.com/office/drawing/2014/main" id="{B24E1262-9DD6-4D25-A317-0F56BA89A4EC}"/>
              </a:ext>
            </a:extLst>
          </p:cNvPr>
          <p:cNvSpPr txBox="1"/>
          <p:nvPr/>
        </p:nvSpPr>
        <p:spPr>
          <a:xfrm>
            <a:off x="672664" y="3752039"/>
            <a:ext cx="389850" cy="338554"/>
          </a:xfrm>
          <a:prstGeom prst="rect">
            <a:avLst/>
          </a:prstGeom>
          <a:noFill/>
        </p:spPr>
        <p:txBody>
          <a:bodyPr wrap="none" rtlCol="0">
            <a:spAutoFit/>
          </a:bodyPr>
          <a:lstStyle/>
          <a:p>
            <a:r>
              <a:rPr lang="ja-JP" altLang="en-US" sz="1600" b="1" dirty="0"/>
              <a:t>④</a:t>
            </a:r>
            <a:endParaRPr lang="en-US" altLang="ja-JP" sz="1600" b="1" dirty="0"/>
          </a:p>
        </p:txBody>
      </p:sp>
      <p:sp>
        <p:nvSpPr>
          <p:cNvPr id="40" name="テキスト ボックス 39">
            <a:extLst>
              <a:ext uri="{FF2B5EF4-FFF2-40B4-BE49-F238E27FC236}">
                <a16:creationId xmlns:a16="http://schemas.microsoft.com/office/drawing/2014/main" id="{EAF844E6-DC0D-4AA9-9E3D-A4106F4E73AD}"/>
              </a:ext>
            </a:extLst>
          </p:cNvPr>
          <p:cNvSpPr txBox="1"/>
          <p:nvPr/>
        </p:nvSpPr>
        <p:spPr>
          <a:xfrm>
            <a:off x="672664" y="4218534"/>
            <a:ext cx="389850" cy="338554"/>
          </a:xfrm>
          <a:prstGeom prst="rect">
            <a:avLst/>
          </a:prstGeom>
          <a:noFill/>
        </p:spPr>
        <p:txBody>
          <a:bodyPr wrap="none" rtlCol="0">
            <a:spAutoFit/>
          </a:bodyPr>
          <a:lstStyle/>
          <a:p>
            <a:r>
              <a:rPr lang="ja-JP" altLang="en-US" sz="1600" b="1" dirty="0"/>
              <a:t>⑤</a:t>
            </a:r>
            <a:endParaRPr lang="en-US" altLang="ja-JP" sz="1600" b="1" dirty="0"/>
          </a:p>
        </p:txBody>
      </p:sp>
      <p:cxnSp>
        <p:nvCxnSpPr>
          <p:cNvPr id="9" name="直線コネクタ 8">
            <a:extLst>
              <a:ext uri="{FF2B5EF4-FFF2-40B4-BE49-F238E27FC236}">
                <a16:creationId xmlns:a16="http://schemas.microsoft.com/office/drawing/2014/main" id="{14616B47-C73C-4A70-90EB-6C26842FE0A2}"/>
              </a:ext>
            </a:extLst>
          </p:cNvPr>
          <p:cNvCxnSpPr/>
          <p:nvPr/>
        </p:nvCxnSpPr>
        <p:spPr>
          <a:xfrm>
            <a:off x="699843" y="2685669"/>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1" name="直線コネクタ 40">
            <a:extLst>
              <a:ext uri="{FF2B5EF4-FFF2-40B4-BE49-F238E27FC236}">
                <a16:creationId xmlns:a16="http://schemas.microsoft.com/office/drawing/2014/main" id="{4D2D4AF8-2BA5-4388-94A6-6C5177EEB0D3}"/>
              </a:ext>
            </a:extLst>
          </p:cNvPr>
          <p:cNvCxnSpPr/>
          <p:nvPr/>
        </p:nvCxnSpPr>
        <p:spPr>
          <a:xfrm>
            <a:off x="693106" y="3171853"/>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2" name="直線コネクタ 41">
            <a:extLst>
              <a:ext uri="{FF2B5EF4-FFF2-40B4-BE49-F238E27FC236}">
                <a16:creationId xmlns:a16="http://schemas.microsoft.com/office/drawing/2014/main" id="{03A9CCE3-E2CD-4930-B674-F40C4417FE1E}"/>
              </a:ext>
            </a:extLst>
          </p:cNvPr>
          <p:cNvCxnSpPr/>
          <p:nvPr/>
        </p:nvCxnSpPr>
        <p:spPr>
          <a:xfrm>
            <a:off x="701652" y="3654264"/>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3" name="直線コネクタ 42">
            <a:extLst>
              <a:ext uri="{FF2B5EF4-FFF2-40B4-BE49-F238E27FC236}">
                <a16:creationId xmlns:a16="http://schemas.microsoft.com/office/drawing/2014/main" id="{6B54A112-7168-4981-988F-5807DFA4C7C1}"/>
              </a:ext>
            </a:extLst>
          </p:cNvPr>
          <p:cNvCxnSpPr/>
          <p:nvPr/>
        </p:nvCxnSpPr>
        <p:spPr>
          <a:xfrm>
            <a:off x="689756" y="4148982"/>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4" name="直線コネクタ 43">
            <a:extLst>
              <a:ext uri="{FF2B5EF4-FFF2-40B4-BE49-F238E27FC236}">
                <a16:creationId xmlns:a16="http://schemas.microsoft.com/office/drawing/2014/main" id="{E00D99E7-043B-468D-A05A-C118A915A4BC}"/>
              </a:ext>
            </a:extLst>
          </p:cNvPr>
          <p:cNvCxnSpPr/>
          <p:nvPr/>
        </p:nvCxnSpPr>
        <p:spPr>
          <a:xfrm>
            <a:off x="699843" y="4607446"/>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9" name="四角形: 角を丸くする 18">
            <a:extLst>
              <a:ext uri="{FF2B5EF4-FFF2-40B4-BE49-F238E27FC236}">
                <a16:creationId xmlns:a16="http://schemas.microsoft.com/office/drawing/2014/main" id="{AFA5D99B-A5CC-4D62-A9ED-412895EB24BF}"/>
              </a:ext>
            </a:extLst>
          </p:cNvPr>
          <p:cNvSpPr/>
          <p:nvPr/>
        </p:nvSpPr>
        <p:spPr>
          <a:xfrm>
            <a:off x="1115666" y="1812466"/>
            <a:ext cx="1663852"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現状の課題</a:t>
            </a:r>
          </a:p>
        </p:txBody>
      </p:sp>
      <p:sp>
        <p:nvSpPr>
          <p:cNvPr id="45" name="四角形: 角を丸くする 44">
            <a:extLst>
              <a:ext uri="{FF2B5EF4-FFF2-40B4-BE49-F238E27FC236}">
                <a16:creationId xmlns:a16="http://schemas.microsoft.com/office/drawing/2014/main" id="{0A84A94A-7A1D-4CF2-8336-71949332D054}"/>
              </a:ext>
            </a:extLst>
          </p:cNvPr>
          <p:cNvSpPr/>
          <p:nvPr/>
        </p:nvSpPr>
        <p:spPr>
          <a:xfrm>
            <a:off x="3048073" y="1801089"/>
            <a:ext cx="1663852"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改善ポイント</a:t>
            </a:r>
          </a:p>
        </p:txBody>
      </p:sp>
      <p:sp>
        <p:nvSpPr>
          <p:cNvPr id="46" name="四角形: 角を丸くする 45">
            <a:extLst>
              <a:ext uri="{FF2B5EF4-FFF2-40B4-BE49-F238E27FC236}">
                <a16:creationId xmlns:a16="http://schemas.microsoft.com/office/drawing/2014/main" id="{D0395B36-85D5-4D48-BF85-2CC4018C56C4}"/>
              </a:ext>
            </a:extLst>
          </p:cNvPr>
          <p:cNvSpPr/>
          <p:nvPr/>
        </p:nvSpPr>
        <p:spPr>
          <a:xfrm>
            <a:off x="5230300" y="1819462"/>
            <a:ext cx="1324247"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対象ページ</a:t>
            </a:r>
          </a:p>
        </p:txBody>
      </p:sp>
      <p:sp>
        <p:nvSpPr>
          <p:cNvPr id="47" name="四角形: 角を丸くする 46">
            <a:extLst>
              <a:ext uri="{FF2B5EF4-FFF2-40B4-BE49-F238E27FC236}">
                <a16:creationId xmlns:a16="http://schemas.microsoft.com/office/drawing/2014/main" id="{96465E77-CAE6-4976-8A90-73A392D445B7}"/>
              </a:ext>
            </a:extLst>
          </p:cNvPr>
          <p:cNvSpPr/>
          <p:nvPr/>
        </p:nvSpPr>
        <p:spPr>
          <a:xfrm>
            <a:off x="6666893" y="1801834"/>
            <a:ext cx="952132"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工数</a:t>
            </a:r>
          </a:p>
        </p:txBody>
      </p:sp>
      <p:sp>
        <p:nvSpPr>
          <p:cNvPr id="48" name="四角形: 角を丸くする 47">
            <a:extLst>
              <a:ext uri="{FF2B5EF4-FFF2-40B4-BE49-F238E27FC236}">
                <a16:creationId xmlns:a16="http://schemas.microsoft.com/office/drawing/2014/main" id="{36238EA0-4DED-48CB-9032-3859E7E1F4E0}"/>
              </a:ext>
            </a:extLst>
          </p:cNvPr>
          <p:cNvSpPr/>
          <p:nvPr/>
        </p:nvSpPr>
        <p:spPr>
          <a:xfrm>
            <a:off x="7831958" y="1802550"/>
            <a:ext cx="831510"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予算</a:t>
            </a:r>
          </a:p>
        </p:txBody>
      </p:sp>
      <p:sp>
        <p:nvSpPr>
          <p:cNvPr id="49" name="四角形: 角を丸くする 48">
            <a:extLst>
              <a:ext uri="{FF2B5EF4-FFF2-40B4-BE49-F238E27FC236}">
                <a16:creationId xmlns:a16="http://schemas.microsoft.com/office/drawing/2014/main" id="{32D0652B-01E0-44EA-8D4E-56DEAB1FB929}"/>
              </a:ext>
            </a:extLst>
          </p:cNvPr>
          <p:cNvSpPr/>
          <p:nvPr/>
        </p:nvSpPr>
        <p:spPr>
          <a:xfrm>
            <a:off x="8789524" y="1793105"/>
            <a:ext cx="1120700"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インパクト</a:t>
            </a:r>
          </a:p>
        </p:txBody>
      </p:sp>
      <p:sp>
        <p:nvSpPr>
          <p:cNvPr id="50" name="四角形: 角を丸くする 49">
            <a:extLst>
              <a:ext uri="{FF2B5EF4-FFF2-40B4-BE49-F238E27FC236}">
                <a16:creationId xmlns:a16="http://schemas.microsoft.com/office/drawing/2014/main" id="{2A8414C3-9AA6-4E24-8AF8-A3AC83A8A3DB}"/>
              </a:ext>
            </a:extLst>
          </p:cNvPr>
          <p:cNvSpPr/>
          <p:nvPr/>
        </p:nvSpPr>
        <p:spPr>
          <a:xfrm>
            <a:off x="10040764" y="1784539"/>
            <a:ext cx="952132" cy="3209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優先度</a:t>
            </a:r>
            <a:endParaRPr kumimoji="1" lang="ja-JP" altLang="en-US" sz="1200" b="1" dirty="0"/>
          </a:p>
        </p:txBody>
      </p:sp>
    </p:spTree>
    <p:extLst>
      <p:ext uri="{BB962C8B-B14F-4D97-AF65-F5344CB8AC3E}">
        <p14:creationId xmlns:p14="http://schemas.microsoft.com/office/powerpoint/2010/main" val="241861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フリーフォーム: 図形 61">
            <a:extLst>
              <a:ext uri="{FF2B5EF4-FFF2-40B4-BE49-F238E27FC236}">
                <a16:creationId xmlns:a16="http://schemas.microsoft.com/office/drawing/2014/main" id="{DAEE7500-A13B-45EA-AC00-80F353647764}"/>
              </a:ext>
            </a:extLst>
          </p:cNvPr>
          <p:cNvSpPr/>
          <p:nvPr/>
        </p:nvSpPr>
        <p:spPr>
          <a:xfrm>
            <a:off x="17060863" y="-704699"/>
            <a:ext cx="531978" cy="506072"/>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889A5E0-FDEA-4D75-A9A3-DBCEB97B46C6}"/>
              </a:ext>
            </a:extLst>
          </p:cNvPr>
          <p:cNvSpPr/>
          <p:nvPr/>
        </p:nvSpPr>
        <p:spPr>
          <a:xfrm>
            <a:off x="13481425" y="-1790778"/>
            <a:ext cx="3150898"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参考までに</a:t>
            </a:r>
          </a:p>
        </p:txBody>
      </p:sp>
      <p:grpSp>
        <p:nvGrpSpPr>
          <p:cNvPr id="3" name="グループ化 2">
            <a:extLst>
              <a:ext uri="{FF2B5EF4-FFF2-40B4-BE49-F238E27FC236}">
                <a16:creationId xmlns:a16="http://schemas.microsoft.com/office/drawing/2014/main" id="{AD46BB72-EDB8-6460-D153-FC7C75138500}"/>
              </a:ext>
            </a:extLst>
          </p:cNvPr>
          <p:cNvGrpSpPr/>
          <p:nvPr/>
        </p:nvGrpSpPr>
        <p:grpSpPr>
          <a:xfrm>
            <a:off x="194451" y="314325"/>
            <a:ext cx="11768949" cy="6378575"/>
            <a:chOff x="194451" y="314325"/>
            <a:chExt cx="11768949" cy="6378575"/>
          </a:xfrm>
        </p:grpSpPr>
        <p:sp>
          <p:nvSpPr>
            <p:cNvPr id="2" name="正方形/長方形 1">
              <a:extLst>
                <a:ext uri="{FF2B5EF4-FFF2-40B4-BE49-F238E27FC236}">
                  <a16:creationId xmlns:a16="http://schemas.microsoft.com/office/drawing/2014/main" id="{BB372D47-D683-3A0E-EF9E-37F577F68F35}"/>
                </a:ext>
              </a:extLst>
            </p:cNvPr>
            <p:cNvSpPr/>
            <p:nvPr/>
          </p:nvSpPr>
          <p:spPr>
            <a:xfrm>
              <a:off x="194451" y="314325"/>
              <a:ext cx="11768949" cy="63785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91A9802-DCEB-6D40-6075-B5ECDB46D298}"/>
                </a:ext>
              </a:extLst>
            </p:cNvPr>
            <p:cNvSpPr/>
            <p:nvPr/>
          </p:nvSpPr>
          <p:spPr>
            <a:xfrm>
              <a:off x="461726" y="504825"/>
              <a:ext cx="11234398" cy="5886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B59D8382-AB37-75C2-3773-03A920C00D3B}"/>
                </a:ext>
              </a:extLst>
            </p:cNvPr>
            <p:cNvSpPr/>
            <p:nvPr/>
          </p:nvSpPr>
          <p:spPr>
            <a:xfrm>
              <a:off x="759090" y="2664324"/>
              <a:ext cx="4591050" cy="36072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5010895-7F12-DD8F-187A-DD42F5F8B72C}"/>
                </a:ext>
              </a:extLst>
            </p:cNvPr>
            <p:cNvSpPr/>
            <p:nvPr/>
          </p:nvSpPr>
          <p:spPr>
            <a:xfrm>
              <a:off x="6652994" y="2613524"/>
              <a:ext cx="4591050" cy="36580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62B5A8C1-66C2-C205-C05D-086F26CCDB08}"/>
                </a:ext>
              </a:extLst>
            </p:cNvPr>
            <p:cNvSpPr/>
            <p:nvPr/>
          </p:nvSpPr>
          <p:spPr>
            <a:xfrm>
              <a:off x="917841" y="2787560"/>
              <a:ext cx="4254499" cy="3285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D0788BF-5865-3E1A-8AD2-C56D5E452F56}"/>
                </a:ext>
              </a:extLst>
            </p:cNvPr>
            <p:cNvSpPr/>
            <p:nvPr/>
          </p:nvSpPr>
          <p:spPr>
            <a:xfrm>
              <a:off x="6839904" y="2594114"/>
              <a:ext cx="4217230" cy="3479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B8665A1-098F-8428-6631-173D40997B64}"/>
                </a:ext>
              </a:extLst>
            </p:cNvPr>
            <p:cNvSpPr/>
            <p:nvPr/>
          </p:nvSpPr>
          <p:spPr>
            <a:xfrm>
              <a:off x="766301" y="2569794"/>
              <a:ext cx="4591049" cy="35632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extLst>
                <a:ext uri="{FF2B5EF4-FFF2-40B4-BE49-F238E27FC236}">
                  <a16:creationId xmlns:a16="http://schemas.microsoft.com/office/drawing/2014/main" id="{0B46CD34-3812-B44A-0C93-6943F5E817CD}"/>
                </a:ext>
              </a:extLst>
            </p:cNvPr>
            <p:cNvSpPr/>
            <p:nvPr/>
          </p:nvSpPr>
          <p:spPr>
            <a:xfrm>
              <a:off x="6652994" y="2569793"/>
              <a:ext cx="4591050"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B59C4813-9F44-16AE-A5AF-FD6D58291EAF}"/>
                </a:ext>
              </a:extLst>
            </p:cNvPr>
            <p:cNvSpPr txBox="1"/>
            <p:nvPr/>
          </p:nvSpPr>
          <p:spPr>
            <a:xfrm flipH="1">
              <a:off x="934104" y="2610782"/>
              <a:ext cx="2189784" cy="307777"/>
            </a:xfrm>
            <a:prstGeom prst="rect">
              <a:avLst/>
            </a:prstGeom>
            <a:noFill/>
          </p:spPr>
          <p:txBody>
            <a:bodyPr wrap="square" rtlCol="0">
              <a:spAutoFit/>
            </a:bodyPr>
            <a:lstStyle/>
            <a:p>
              <a:r>
                <a:rPr lang="ja-JP" altLang="en-US" sz="1400" dirty="0">
                  <a:solidFill>
                    <a:schemeClr val="bg1"/>
                  </a:solidFill>
                </a:rPr>
                <a:t>〇✕家具</a:t>
              </a:r>
              <a:endParaRPr lang="en-US" altLang="ja-JP" sz="1400" dirty="0">
                <a:solidFill>
                  <a:schemeClr val="bg1"/>
                </a:solidFill>
              </a:endParaRPr>
            </a:p>
          </p:txBody>
        </p:sp>
        <p:pic>
          <p:nvPicPr>
            <p:cNvPr id="20" name="図 19">
              <a:extLst>
                <a:ext uri="{FF2B5EF4-FFF2-40B4-BE49-F238E27FC236}">
                  <a16:creationId xmlns:a16="http://schemas.microsoft.com/office/drawing/2014/main" id="{26E405DE-5213-A288-7F73-BCDF8C41518B}"/>
                </a:ext>
              </a:extLst>
            </p:cNvPr>
            <p:cNvPicPr>
              <a:picLocks noChangeAspect="1"/>
            </p:cNvPicPr>
            <p:nvPr/>
          </p:nvPicPr>
          <p:blipFill>
            <a:blip r:embed="rId2"/>
            <a:stretch>
              <a:fillRect/>
            </a:stretch>
          </p:blipFill>
          <p:spPr>
            <a:xfrm>
              <a:off x="10784901" y="2699618"/>
              <a:ext cx="243792" cy="174567"/>
            </a:xfrm>
            <a:prstGeom prst="rect">
              <a:avLst/>
            </a:prstGeom>
          </p:spPr>
        </p:pic>
        <p:pic>
          <p:nvPicPr>
            <p:cNvPr id="21" name="図 20">
              <a:extLst>
                <a:ext uri="{FF2B5EF4-FFF2-40B4-BE49-F238E27FC236}">
                  <a16:creationId xmlns:a16="http://schemas.microsoft.com/office/drawing/2014/main" id="{9DDB2F22-968D-8D65-81C9-9A8418C15A94}"/>
                </a:ext>
              </a:extLst>
            </p:cNvPr>
            <p:cNvPicPr>
              <a:picLocks noChangeAspect="1"/>
            </p:cNvPicPr>
            <p:nvPr/>
          </p:nvPicPr>
          <p:blipFill>
            <a:blip r:embed="rId2"/>
            <a:stretch>
              <a:fillRect/>
            </a:stretch>
          </p:blipFill>
          <p:spPr>
            <a:xfrm>
              <a:off x="4825399" y="2676973"/>
              <a:ext cx="286950" cy="205470"/>
            </a:xfrm>
            <a:prstGeom prst="rect">
              <a:avLst/>
            </a:prstGeom>
          </p:spPr>
        </p:pic>
        <p:sp>
          <p:nvSpPr>
            <p:cNvPr id="22" name="テキスト ボックス 21">
              <a:extLst>
                <a:ext uri="{FF2B5EF4-FFF2-40B4-BE49-F238E27FC236}">
                  <a16:creationId xmlns:a16="http://schemas.microsoft.com/office/drawing/2014/main" id="{3325AAD9-20BD-1BA1-DBD0-686E45369CAC}"/>
                </a:ext>
              </a:extLst>
            </p:cNvPr>
            <p:cNvSpPr txBox="1"/>
            <p:nvPr/>
          </p:nvSpPr>
          <p:spPr>
            <a:xfrm flipH="1">
              <a:off x="6798031" y="2627874"/>
              <a:ext cx="2189784" cy="307777"/>
            </a:xfrm>
            <a:prstGeom prst="rect">
              <a:avLst/>
            </a:prstGeom>
            <a:noFill/>
          </p:spPr>
          <p:txBody>
            <a:bodyPr wrap="square" rtlCol="0">
              <a:spAutoFit/>
            </a:bodyPr>
            <a:lstStyle/>
            <a:p>
              <a:r>
                <a:rPr lang="ja-JP" altLang="en-US" sz="1400" dirty="0">
                  <a:solidFill>
                    <a:schemeClr val="bg1"/>
                  </a:solidFill>
                </a:rPr>
                <a:t>〇✕家具</a:t>
              </a:r>
              <a:endParaRPr kumimoji="1" lang="ja-JP" altLang="en-US" sz="1400" dirty="0">
                <a:solidFill>
                  <a:schemeClr val="bg1"/>
                </a:solidFill>
              </a:endParaRPr>
            </a:p>
          </p:txBody>
        </p:sp>
        <p:sp>
          <p:nvSpPr>
            <p:cNvPr id="25" name="テキスト ボックス 24">
              <a:extLst>
                <a:ext uri="{FF2B5EF4-FFF2-40B4-BE49-F238E27FC236}">
                  <a16:creationId xmlns:a16="http://schemas.microsoft.com/office/drawing/2014/main" id="{2DA8A6A3-5EAB-1C88-9EBA-009A2226886E}"/>
                </a:ext>
              </a:extLst>
            </p:cNvPr>
            <p:cNvSpPr txBox="1"/>
            <p:nvPr/>
          </p:nvSpPr>
          <p:spPr>
            <a:xfrm>
              <a:off x="1038345" y="1743230"/>
              <a:ext cx="4228811" cy="614219"/>
            </a:xfrm>
            <a:prstGeom prst="rect">
              <a:avLst/>
            </a:prstGeom>
            <a:noFill/>
            <a:ln w="19050">
              <a:solidFill>
                <a:schemeClr val="tx1"/>
              </a:solidFill>
            </a:ln>
          </p:spPr>
          <p:txBody>
            <a:bodyPr wrap="square" rtlCol="0" anchor="ctr" anchorCtr="0">
              <a:noAutofit/>
            </a:bodyPr>
            <a:lstStyle/>
            <a:p>
              <a:pPr algn="ctr"/>
              <a:r>
                <a:rPr kumimoji="1" lang="ja-JP" altLang="en-US" sz="1200" dirty="0"/>
                <a:t>数値による</a:t>
              </a:r>
              <a:r>
                <a:rPr kumimoji="1" lang="ja-JP" altLang="en-US" sz="1600" b="1" dirty="0">
                  <a:solidFill>
                    <a:srgbClr val="C00000"/>
                  </a:solidFill>
                </a:rPr>
                <a:t>定量的</a:t>
              </a:r>
              <a:r>
                <a:rPr kumimoji="1" lang="ja-JP" altLang="en-US" sz="1400" dirty="0"/>
                <a:t>な情報だけ</a:t>
              </a:r>
            </a:p>
          </p:txBody>
        </p:sp>
        <p:sp>
          <p:nvSpPr>
            <p:cNvPr id="26" name="テキスト ボックス 25">
              <a:extLst>
                <a:ext uri="{FF2B5EF4-FFF2-40B4-BE49-F238E27FC236}">
                  <a16:creationId xmlns:a16="http://schemas.microsoft.com/office/drawing/2014/main" id="{8803121F-6B78-632F-7B2A-0D6BCE2A9629}"/>
                </a:ext>
              </a:extLst>
            </p:cNvPr>
            <p:cNvSpPr txBox="1"/>
            <p:nvPr/>
          </p:nvSpPr>
          <p:spPr>
            <a:xfrm>
              <a:off x="6906611" y="1743230"/>
              <a:ext cx="4228812" cy="616271"/>
            </a:xfrm>
            <a:prstGeom prst="rect">
              <a:avLst/>
            </a:prstGeom>
            <a:noFill/>
            <a:ln w="19050">
              <a:solidFill>
                <a:schemeClr val="tx1"/>
              </a:solidFill>
            </a:ln>
          </p:spPr>
          <p:txBody>
            <a:bodyPr wrap="square" rtlCol="0" anchor="ctr" anchorCtr="0">
              <a:noAutofit/>
            </a:bodyPr>
            <a:lstStyle/>
            <a:p>
              <a:pPr algn="ctr"/>
              <a:r>
                <a:rPr kumimoji="1" lang="ja-JP" altLang="en-US" sz="1200" dirty="0"/>
                <a:t>行動観察調査の結果をも</a:t>
              </a:r>
              <a:r>
                <a:rPr lang="ja-JP" altLang="en-US" sz="1200" dirty="0"/>
                <a:t>とに</a:t>
              </a:r>
              <a:endParaRPr lang="en-US" altLang="ja-JP" sz="1200" dirty="0"/>
            </a:p>
            <a:p>
              <a:pPr algn="ctr"/>
              <a:r>
                <a:rPr kumimoji="1" lang="ja-JP" altLang="en-US" sz="1600" b="1" dirty="0">
                  <a:solidFill>
                    <a:schemeClr val="accent1"/>
                  </a:solidFill>
                </a:rPr>
                <a:t>定性的</a:t>
              </a:r>
              <a:r>
                <a:rPr kumimoji="1" lang="ja-JP" altLang="en-US" sz="1400" dirty="0"/>
                <a:t>な情報を追加</a:t>
              </a:r>
            </a:p>
          </p:txBody>
        </p:sp>
        <p:sp>
          <p:nvSpPr>
            <p:cNvPr id="68" name="台形 67">
              <a:extLst>
                <a:ext uri="{FF2B5EF4-FFF2-40B4-BE49-F238E27FC236}">
                  <a16:creationId xmlns:a16="http://schemas.microsoft.com/office/drawing/2014/main" id="{A8167ACA-39E2-3EB1-E0C7-860985BD1662}"/>
                </a:ext>
              </a:extLst>
            </p:cNvPr>
            <p:cNvSpPr/>
            <p:nvPr/>
          </p:nvSpPr>
          <p:spPr>
            <a:xfrm>
              <a:off x="7138484" y="5477851"/>
              <a:ext cx="1047789" cy="471825"/>
            </a:xfrm>
            <a:prstGeom prst="trapezoid">
              <a:avLst>
                <a:gd name="adj" fmla="val 45620"/>
              </a:avLst>
            </a:prstGeom>
            <a:solidFill>
              <a:schemeClr val="bg1"/>
            </a:solidFill>
            <a:ln w="19050">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67B3ED9B-1911-77AF-A12D-CB440489C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311" y="5201397"/>
              <a:ext cx="466794" cy="466794"/>
            </a:xfrm>
            <a:prstGeom prst="rect">
              <a:avLst/>
            </a:prstGeom>
          </p:spPr>
        </p:pic>
        <p:sp>
          <p:nvSpPr>
            <p:cNvPr id="69" name="台形 68">
              <a:extLst>
                <a:ext uri="{FF2B5EF4-FFF2-40B4-BE49-F238E27FC236}">
                  <a16:creationId xmlns:a16="http://schemas.microsoft.com/office/drawing/2014/main" id="{F09DD80E-B3D0-AE0C-2598-A4E5143A3E85}"/>
                </a:ext>
              </a:extLst>
            </p:cNvPr>
            <p:cNvSpPr/>
            <p:nvPr/>
          </p:nvSpPr>
          <p:spPr>
            <a:xfrm>
              <a:off x="8363946" y="5413723"/>
              <a:ext cx="1047789" cy="532303"/>
            </a:xfrm>
            <a:prstGeom prst="trapezoid">
              <a:avLst>
                <a:gd name="adj" fmla="val 33653"/>
              </a:avLst>
            </a:prstGeom>
            <a:solidFill>
              <a:schemeClr val="bg1"/>
            </a:solidFill>
            <a:ln w="19050">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台形 69">
              <a:extLst>
                <a:ext uri="{FF2B5EF4-FFF2-40B4-BE49-F238E27FC236}">
                  <a16:creationId xmlns:a16="http://schemas.microsoft.com/office/drawing/2014/main" id="{3BC0B172-0E5A-B0F9-AD40-B5AB0FB52C3E}"/>
                </a:ext>
              </a:extLst>
            </p:cNvPr>
            <p:cNvSpPr/>
            <p:nvPr/>
          </p:nvSpPr>
          <p:spPr>
            <a:xfrm>
              <a:off x="9606814" y="5375797"/>
              <a:ext cx="1237563" cy="570229"/>
            </a:xfrm>
            <a:prstGeom prst="trapezoid">
              <a:avLst>
                <a:gd name="adj" fmla="val 41485"/>
              </a:avLst>
            </a:prstGeom>
            <a:solidFill>
              <a:schemeClr val="bg1"/>
            </a:solidFill>
            <a:ln w="19050">
              <a:solidFill>
                <a:srgbClr val="4B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BC5287AA-2C41-6D26-3AD3-B18C1FD95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9775" y="5143942"/>
              <a:ext cx="466794" cy="466794"/>
            </a:xfrm>
            <a:prstGeom prst="rect">
              <a:avLst/>
            </a:prstGeom>
          </p:spPr>
        </p:pic>
        <p:pic>
          <p:nvPicPr>
            <p:cNvPr id="72" name="図 71">
              <a:extLst>
                <a:ext uri="{FF2B5EF4-FFF2-40B4-BE49-F238E27FC236}">
                  <a16:creationId xmlns:a16="http://schemas.microsoft.com/office/drawing/2014/main" id="{456EE43A-04F6-A1BB-C0E2-883A9B257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788" y="5109812"/>
              <a:ext cx="466794" cy="466794"/>
            </a:xfrm>
            <a:prstGeom prst="rect">
              <a:avLst/>
            </a:prstGeom>
          </p:spPr>
        </p:pic>
        <p:sp>
          <p:nvSpPr>
            <p:cNvPr id="73" name="テキスト ボックス 72">
              <a:extLst>
                <a:ext uri="{FF2B5EF4-FFF2-40B4-BE49-F238E27FC236}">
                  <a16:creationId xmlns:a16="http://schemas.microsoft.com/office/drawing/2014/main" id="{388CE19D-15F0-3770-00A9-ED6EA78A67DC}"/>
                </a:ext>
              </a:extLst>
            </p:cNvPr>
            <p:cNvSpPr txBox="1"/>
            <p:nvPr/>
          </p:nvSpPr>
          <p:spPr>
            <a:xfrm>
              <a:off x="7428981" y="5597111"/>
              <a:ext cx="466794" cy="307777"/>
            </a:xfrm>
            <a:prstGeom prst="rect">
              <a:avLst/>
            </a:prstGeom>
            <a:noFill/>
          </p:spPr>
          <p:txBody>
            <a:bodyPr wrap="none" rtlCol="0">
              <a:spAutoFit/>
            </a:bodyPr>
            <a:lstStyle/>
            <a:p>
              <a:pPr algn="ctr"/>
              <a:r>
                <a:rPr kumimoji="1" lang="en-US" altLang="ja-JP" sz="1400" b="1" dirty="0"/>
                <a:t>6</a:t>
              </a:r>
              <a:r>
                <a:rPr kumimoji="1" lang="ja-JP" altLang="en-US" sz="1400" b="1" dirty="0"/>
                <a:t>畳</a:t>
              </a:r>
            </a:p>
          </p:txBody>
        </p:sp>
        <p:sp>
          <p:nvSpPr>
            <p:cNvPr id="74" name="テキスト ボックス 73">
              <a:extLst>
                <a:ext uri="{FF2B5EF4-FFF2-40B4-BE49-F238E27FC236}">
                  <a16:creationId xmlns:a16="http://schemas.microsoft.com/office/drawing/2014/main" id="{83869B06-86A1-8D36-0408-51A699337FA3}"/>
                </a:ext>
              </a:extLst>
            </p:cNvPr>
            <p:cNvSpPr txBox="1"/>
            <p:nvPr/>
          </p:nvSpPr>
          <p:spPr>
            <a:xfrm>
              <a:off x="8645775" y="5601511"/>
              <a:ext cx="466794" cy="307777"/>
            </a:xfrm>
            <a:prstGeom prst="rect">
              <a:avLst/>
            </a:prstGeom>
            <a:noFill/>
          </p:spPr>
          <p:txBody>
            <a:bodyPr wrap="none" rtlCol="0">
              <a:spAutoFit/>
            </a:bodyPr>
            <a:lstStyle/>
            <a:p>
              <a:pPr algn="ctr"/>
              <a:r>
                <a:rPr kumimoji="1" lang="en-US" altLang="ja-JP" sz="1400" b="1" dirty="0"/>
                <a:t>7</a:t>
              </a:r>
              <a:r>
                <a:rPr kumimoji="1" lang="ja-JP" altLang="en-US" sz="1400" b="1" dirty="0"/>
                <a:t>畳</a:t>
              </a:r>
            </a:p>
          </p:txBody>
        </p:sp>
        <p:sp>
          <p:nvSpPr>
            <p:cNvPr id="75" name="テキスト ボックス 74">
              <a:extLst>
                <a:ext uri="{FF2B5EF4-FFF2-40B4-BE49-F238E27FC236}">
                  <a16:creationId xmlns:a16="http://schemas.microsoft.com/office/drawing/2014/main" id="{75C1B4EE-CE57-CCAD-AC75-DAFC27C6B201}"/>
                </a:ext>
              </a:extLst>
            </p:cNvPr>
            <p:cNvSpPr txBox="1"/>
            <p:nvPr/>
          </p:nvSpPr>
          <p:spPr>
            <a:xfrm>
              <a:off x="9976556" y="5601515"/>
              <a:ext cx="466794" cy="307777"/>
            </a:xfrm>
            <a:prstGeom prst="rect">
              <a:avLst/>
            </a:prstGeom>
            <a:noFill/>
          </p:spPr>
          <p:txBody>
            <a:bodyPr wrap="none" rtlCol="0">
              <a:spAutoFit/>
            </a:bodyPr>
            <a:lstStyle/>
            <a:p>
              <a:pPr algn="ctr"/>
              <a:r>
                <a:rPr lang="en-US" altLang="ja-JP" sz="1400" b="1" dirty="0"/>
                <a:t>8</a:t>
              </a:r>
              <a:r>
                <a:rPr kumimoji="1" lang="ja-JP" altLang="en-US" sz="1400" b="1" dirty="0"/>
                <a:t>畳</a:t>
              </a:r>
            </a:p>
          </p:txBody>
        </p:sp>
        <p:sp>
          <p:nvSpPr>
            <p:cNvPr id="77" name="正方形/長方形 76">
              <a:extLst>
                <a:ext uri="{FF2B5EF4-FFF2-40B4-BE49-F238E27FC236}">
                  <a16:creationId xmlns:a16="http://schemas.microsoft.com/office/drawing/2014/main" id="{7E35933C-AB1E-40C7-E879-69A6D8A7CD1D}"/>
                </a:ext>
              </a:extLst>
            </p:cNvPr>
            <p:cNvSpPr/>
            <p:nvPr/>
          </p:nvSpPr>
          <p:spPr>
            <a:xfrm>
              <a:off x="7107109" y="3740076"/>
              <a:ext cx="1463550" cy="1336123"/>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6" name="図 75">
              <a:extLst>
                <a:ext uri="{FF2B5EF4-FFF2-40B4-BE49-F238E27FC236}">
                  <a16:creationId xmlns:a16="http://schemas.microsoft.com/office/drawing/2014/main" id="{06CB720D-01BC-DD9E-69D0-51ED18DAA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883" y="3923908"/>
              <a:ext cx="1042666" cy="1042666"/>
            </a:xfrm>
            <a:prstGeom prst="rect">
              <a:avLst/>
            </a:prstGeom>
          </p:spPr>
        </p:pic>
        <p:sp>
          <p:nvSpPr>
            <p:cNvPr id="78" name="正方形/長方形 77">
              <a:extLst>
                <a:ext uri="{FF2B5EF4-FFF2-40B4-BE49-F238E27FC236}">
                  <a16:creationId xmlns:a16="http://schemas.microsoft.com/office/drawing/2014/main" id="{478AF652-AB4A-DA53-FB13-5290447DB5AA}"/>
                </a:ext>
              </a:extLst>
            </p:cNvPr>
            <p:cNvSpPr/>
            <p:nvPr/>
          </p:nvSpPr>
          <p:spPr>
            <a:xfrm>
              <a:off x="1142241" y="3623397"/>
              <a:ext cx="1463550" cy="1332046"/>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図 78">
              <a:extLst>
                <a:ext uri="{FF2B5EF4-FFF2-40B4-BE49-F238E27FC236}">
                  <a16:creationId xmlns:a16="http://schemas.microsoft.com/office/drawing/2014/main" id="{B0BF41D1-F103-A4A2-7522-70448D60F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794" y="3806703"/>
              <a:ext cx="1042666" cy="1042666"/>
            </a:xfrm>
            <a:prstGeom prst="rect">
              <a:avLst/>
            </a:prstGeom>
          </p:spPr>
        </p:pic>
        <p:sp>
          <p:nvSpPr>
            <p:cNvPr id="82" name="テキスト ボックス 81">
              <a:extLst>
                <a:ext uri="{FF2B5EF4-FFF2-40B4-BE49-F238E27FC236}">
                  <a16:creationId xmlns:a16="http://schemas.microsoft.com/office/drawing/2014/main" id="{5849E161-4229-CF86-EC3A-850AF5B7BCF6}"/>
                </a:ext>
              </a:extLst>
            </p:cNvPr>
            <p:cNvSpPr txBox="1"/>
            <p:nvPr/>
          </p:nvSpPr>
          <p:spPr>
            <a:xfrm>
              <a:off x="910631" y="3031661"/>
              <a:ext cx="4254499" cy="261610"/>
            </a:xfrm>
            <a:prstGeom prst="rect">
              <a:avLst/>
            </a:prstGeom>
            <a:solidFill>
              <a:srgbClr val="CC3300"/>
            </a:solidFill>
          </p:spPr>
          <p:txBody>
            <a:bodyPr wrap="square">
              <a:spAutoFit/>
            </a:bodyPr>
            <a:lstStyle/>
            <a:p>
              <a:r>
                <a:rPr lang="ja-JP" altLang="en-US" sz="1100" b="1" i="0" dirty="0">
                  <a:solidFill>
                    <a:schemeClr val="bg1"/>
                  </a:solidFill>
                  <a:effectLst/>
                  <a:latin typeface="Arial" panose="020B0604020202020204" pitchFamily="34" charset="0"/>
                </a:rPr>
                <a:t>　一人暮らし向けソファ特集</a:t>
              </a:r>
              <a:endParaRPr lang="ja-JP" altLang="en-US" sz="1100" b="1" dirty="0">
                <a:solidFill>
                  <a:schemeClr val="bg1"/>
                </a:solidFill>
              </a:endParaRPr>
            </a:p>
          </p:txBody>
        </p:sp>
        <p:sp>
          <p:nvSpPr>
            <p:cNvPr id="83" name="テキスト ボックス 82">
              <a:extLst>
                <a:ext uri="{FF2B5EF4-FFF2-40B4-BE49-F238E27FC236}">
                  <a16:creationId xmlns:a16="http://schemas.microsoft.com/office/drawing/2014/main" id="{53966262-74F9-4BDB-8266-3027DCD10AD2}"/>
                </a:ext>
              </a:extLst>
            </p:cNvPr>
            <p:cNvSpPr txBox="1"/>
            <p:nvPr/>
          </p:nvSpPr>
          <p:spPr>
            <a:xfrm>
              <a:off x="1142241" y="3308598"/>
              <a:ext cx="1415772" cy="276999"/>
            </a:xfrm>
            <a:prstGeom prst="rect">
              <a:avLst/>
            </a:prstGeom>
            <a:noFill/>
          </p:spPr>
          <p:txBody>
            <a:bodyPr wrap="none" rtlCol="0">
              <a:spAutoFit/>
            </a:bodyPr>
            <a:lstStyle/>
            <a:p>
              <a:r>
                <a:rPr kumimoji="1" lang="ja-JP" altLang="en-US" sz="1200" b="1" dirty="0">
                  <a:solidFill>
                    <a:schemeClr val="bg1">
                      <a:lumMod val="65000"/>
                    </a:schemeClr>
                  </a:solidFill>
                </a:rPr>
                <a:t>①ーーーーーーー</a:t>
              </a:r>
            </a:p>
          </p:txBody>
        </p:sp>
        <p:sp>
          <p:nvSpPr>
            <p:cNvPr id="84" name="テキスト ボックス 83">
              <a:extLst>
                <a:ext uri="{FF2B5EF4-FFF2-40B4-BE49-F238E27FC236}">
                  <a16:creationId xmlns:a16="http://schemas.microsoft.com/office/drawing/2014/main" id="{2238704C-5FAE-2686-5448-97B3992AE116}"/>
                </a:ext>
              </a:extLst>
            </p:cNvPr>
            <p:cNvSpPr txBox="1"/>
            <p:nvPr/>
          </p:nvSpPr>
          <p:spPr>
            <a:xfrm>
              <a:off x="7108076" y="3395232"/>
              <a:ext cx="1415772" cy="276999"/>
            </a:xfrm>
            <a:prstGeom prst="rect">
              <a:avLst/>
            </a:prstGeom>
            <a:noFill/>
          </p:spPr>
          <p:txBody>
            <a:bodyPr wrap="none" rtlCol="0">
              <a:spAutoFit/>
            </a:bodyPr>
            <a:lstStyle/>
            <a:p>
              <a:r>
                <a:rPr kumimoji="1" lang="ja-JP" altLang="en-US" sz="1200" b="1" dirty="0">
                  <a:solidFill>
                    <a:schemeClr val="bg1">
                      <a:lumMod val="65000"/>
                    </a:schemeClr>
                  </a:solidFill>
                </a:rPr>
                <a:t>①ーーーーーーー</a:t>
              </a:r>
            </a:p>
          </p:txBody>
        </p:sp>
        <p:sp>
          <p:nvSpPr>
            <p:cNvPr id="85" name="テキスト ボックス 84">
              <a:extLst>
                <a:ext uri="{FF2B5EF4-FFF2-40B4-BE49-F238E27FC236}">
                  <a16:creationId xmlns:a16="http://schemas.microsoft.com/office/drawing/2014/main" id="{BE901575-42F9-F777-DD7D-84F68D2CC151}"/>
                </a:ext>
              </a:extLst>
            </p:cNvPr>
            <p:cNvSpPr txBox="1"/>
            <p:nvPr/>
          </p:nvSpPr>
          <p:spPr>
            <a:xfrm>
              <a:off x="6832693" y="3074427"/>
              <a:ext cx="4217065" cy="261610"/>
            </a:xfrm>
            <a:prstGeom prst="rect">
              <a:avLst/>
            </a:prstGeom>
            <a:solidFill>
              <a:schemeClr val="accent1"/>
            </a:solidFill>
          </p:spPr>
          <p:txBody>
            <a:bodyPr wrap="square">
              <a:spAutoFit/>
            </a:bodyPr>
            <a:lstStyle/>
            <a:p>
              <a:r>
                <a:rPr lang="ja-JP" altLang="en-US" sz="1100" b="1" i="0" dirty="0">
                  <a:solidFill>
                    <a:schemeClr val="bg1"/>
                  </a:solidFill>
                  <a:effectLst/>
                  <a:latin typeface="Arial" panose="020B0604020202020204" pitchFamily="34" charset="0"/>
                </a:rPr>
                <a:t>　６畳ワンルームでも</a:t>
              </a:r>
              <a:r>
                <a:rPr lang="en-US" altLang="ja-JP" sz="1100" b="1" i="0" dirty="0">
                  <a:solidFill>
                    <a:schemeClr val="bg1"/>
                  </a:solidFill>
                  <a:effectLst/>
                  <a:latin typeface="Arial" panose="020B0604020202020204" pitchFamily="34" charset="0"/>
                </a:rPr>
                <a:t>OK</a:t>
              </a:r>
              <a:r>
                <a:rPr lang="ja-JP" altLang="en-US" sz="1100" b="1" i="0" dirty="0">
                  <a:solidFill>
                    <a:schemeClr val="bg1"/>
                  </a:solidFill>
                  <a:effectLst/>
                  <a:latin typeface="Arial" panose="020B0604020202020204" pitchFamily="34" charset="0"/>
                </a:rPr>
                <a:t>！小さめソファ特集</a:t>
              </a:r>
              <a:endParaRPr lang="ja-JP" altLang="en-US" sz="1100" b="1" dirty="0">
                <a:solidFill>
                  <a:schemeClr val="bg1"/>
                </a:solidFill>
              </a:endParaRPr>
            </a:p>
          </p:txBody>
        </p:sp>
        <p:sp>
          <p:nvSpPr>
            <p:cNvPr id="86" name="テキスト ボックス 85">
              <a:extLst>
                <a:ext uri="{FF2B5EF4-FFF2-40B4-BE49-F238E27FC236}">
                  <a16:creationId xmlns:a16="http://schemas.microsoft.com/office/drawing/2014/main" id="{1313C928-7EE9-8D5A-D906-70A2FDF9236F}"/>
                </a:ext>
              </a:extLst>
            </p:cNvPr>
            <p:cNvSpPr txBox="1"/>
            <p:nvPr/>
          </p:nvSpPr>
          <p:spPr>
            <a:xfrm>
              <a:off x="8635515" y="3744154"/>
              <a:ext cx="954107" cy="246221"/>
            </a:xfrm>
            <a:prstGeom prst="rect">
              <a:avLst/>
            </a:prstGeom>
            <a:noFill/>
          </p:spPr>
          <p:txBody>
            <a:bodyPr wrap="none" rtlCol="0">
              <a:spAutoFit/>
            </a:bodyPr>
            <a:lstStyle/>
            <a:p>
              <a:r>
                <a:rPr kumimoji="1" lang="ja-JP" altLang="en-US" sz="1000" dirty="0">
                  <a:solidFill>
                    <a:schemeClr val="bg1">
                      <a:lumMod val="65000"/>
                    </a:schemeClr>
                  </a:solidFill>
                </a:rPr>
                <a:t>●●●●●●</a:t>
              </a:r>
            </a:p>
          </p:txBody>
        </p:sp>
        <p:sp>
          <p:nvSpPr>
            <p:cNvPr id="87" name="テキスト ボックス 86">
              <a:extLst>
                <a:ext uri="{FF2B5EF4-FFF2-40B4-BE49-F238E27FC236}">
                  <a16:creationId xmlns:a16="http://schemas.microsoft.com/office/drawing/2014/main" id="{BD41C801-6B74-1368-DBBB-C330CFA723BD}"/>
                </a:ext>
              </a:extLst>
            </p:cNvPr>
            <p:cNvSpPr txBox="1"/>
            <p:nvPr/>
          </p:nvSpPr>
          <p:spPr>
            <a:xfrm>
              <a:off x="2708295" y="3613961"/>
              <a:ext cx="954107" cy="246221"/>
            </a:xfrm>
            <a:prstGeom prst="rect">
              <a:avLst/>
            </a:prstGeom>
            <a:noFill/>
          </p:spPr>
          <p:txBody>
            <a:bodyPr wrap="none" rtlCol="0">
              <a:spAutoFit/>
            </a:bodyPr>
            <a:lstStyle/>
            <a:p>
              <a:r>
                <a:rPr kumimoji="1" lang="ja-JP" altLang="en-US" sz="1000" dirty="0">
                  <a:solidFill>
                    <a:schemeClr val="bg1">
                      <a:lumMod val="65000"/>
                    </a:schemeClr>
                  </a:solidFill>
                </a:rPr>
                <a:t>●●●●●●</a:t>
              </a:r>
            </a:p>
          </p:txBody>
        </p:sp>
        <p:cxnSp>
          <p:nvCxnSpPr>
            <p:cNvPr id="88" name="直線コネクタ 87">
              <a:extLst>
                <a:ext uri="{FF2B5EF4-FFF2-40B4-BE49-F238E27FC236}">
                  <a16:creationId xmlns:a16="http://schemas.microsoft.com/office/drawing/2014/main" id="{0D29DA46-F6C6-F4BC-95A7-093EBC8CA05C}"/>
                </a:ext>
              </a:extLst>
            </p:cNvPr>
            <p:cNvCxnSpPr>
              <a:cxnSpLocks/>
            </p:cNvCxnSpPr>
            <p:nvPr/>
          </p:nvCxnSpPr>
          <p:spPr>
            <a:xfrm>
              <a:off x="2813723" y="4006144"/>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13F43D87-3562-EF5F-9084-DAF815E4D8EA}"/>
                </a:ext>
              </a:extLst>
            </p:cNvPr>
            <p:cNvCxnSpPr>
              <a:cxnSpLocks/>
            </p:cNvCxnSpPr>
            <p:nvPr/>
          </p:nvCxnSpPr>
          <p:spPr>
            <a:xfrm>
              <a:off x="2813723" y="4158544"/>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8E11F64C-7BE0-460B-CC08-EC07469B3530}"/>
                </a:ext>
              </a:extLst>
            </p:cNvPr>
            <p:cNvCxnSpPr>
              <a:cxnSpLocks/>
            </p:cNvCxnSpPr>
            <p:nvPr/>
          </p:nvCxnSpPr>
          <p:spPr>
            <a:xfrm>
              <a:off x="2813723" y="4310944"/>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737D22C3-6B81-464F-4DBA-E2EE35A46273}"/>
                </a:ext>
              </a:extLst>
            </p:cNvPr>
            <p:cNvCxnSpPr>
              <a:cxnSpLocks/>
            </p:cNvCxnSpPr>
            <p:nvPr/>
          </p:nvCxnSpPr>
          <p:spPr>
            <a:xfrm>
              <a:off x="2813723" y="4463344"/>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8B96E148-4C95-F217-1639-54C41FB5ED84}"/>
                </a:ext>
              </a:extLst>
            </p:cNvPr>
            <p:cNvCxnSpPr>
              <a:cxnSpLocks/>
            </p:cNvCxnSpPr>
            <p:nvPr/>
          </p:nvCxnSpPr>
          <p:spPr>
            <a:xfrm>
              <a:off x="2813723" y="4615744"/>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4420EFE4-A81B-48C2-0139-8ED784F9D191}"/>
                </a:ext>
              </a:extLst>
            </p:cNvPr>
            <p:cNvCxnSpPr>
              <a:cxnSpLocks/>
            </p:cNvCxnSpPr>
            <p:nvPr/>
          </p:nvCxnSpPr>
          <p:spPr>
            <a:xfrm>
              <a:off x="8784629" y="4101263"/>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4CAAFC4C-89DB-170B-C251-AAE133B48F01}"/>
                </a:ext>
              </a:extLst>
            </p:cNvPr>
            <p:cNvCxnSpPr>
              <a:cxnSpLocks/>
            </p:cNvCxnSpPr>
            <p:nvPr/>
          </p:nvCxnSpPr>
          <p:spPr>
            <a:xfrm>
              <a:off x="8784629" y="4253663"/>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1A307518-A8CE-7DCD-3704-CEB02583A059}"/>
                </a:ext>
              </a:extLst>
            </p:cNvPr>
            <p:cNvCxnSpPr>
              <a:cxnSpLocks/>
            </p:cNvCxnSpPr>
            <p:nvPr/>
          </p:nvCxnSpPr>
          <p:spPr>
            <a:xfrm>
              <a:off x="8784629" y="4406063"/>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C7EB3A6A-D0E7-F272-1680-49E41DB1EB16}"/>
                </a:ext>
              </a:extLst>
            </p:cNvPr>
            <p:cNvCxnSpPr>
              <a:cxnSpLocks/>
            </p:cNvCxnSpPr>
            <p:nvPr/>
          </p:nvCxnSpPr>
          <p:spPr>
            <a:xfrm>
              <a:off x="8784629" y="4558463"/>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1EABC829-D2A6-3178-AE87-F466EA429232}"/>
                </a:ext>
              </a:extLst>
            </p:cNvPr>
            <p:cNvCxnSpPr>
              <a:cxnSpLocks/>
            </p:cNvCxnSpPr>
            <p:nvPr/>
          </p:nvCxnSpPr>
          <p:spPr>
            <a:xfrm>
              <a:off x="8784629" y="4710863"/>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楕円 127">
              <a:extLst>
                <a:ext uri="{FF2B5EF4-FFF2-40B4-BE49-F238E27FC236}">
                  <a16:creationId xmlns:a16="http://schemas.microsoft.com/office/drawing/2014/main" id="{17716685-13FE-7A36-B1E8-0873AB4B666D}"/>
                </a:ext>
              </a:extLst>
            </p:cNvPr>
            <p:cNvSpPr/>
            <p:nvPr/>
          </p:nvSpPr>
          <p:spPr>
            <a:xfrm>
              <a:off x="6910998" y="5185345"/>
              <a:ext cx="3972038" cy="781942"/>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楕円 128">
              <a:extLst>
                <a:ext uri="{FF2B5EF4-FFF2-40B4-BE49-F238E27FC236}">
                  <a16:creationId xmlns:a16="http://schemas.microsoft.com/office/drawing/2014/main" id="{308460F1-D1C8-7355-6E10-1CAFB9EC1A77}"/>
                </a:ext>
              </a:extLst>
            </p:cNvPr>
            <p:cNvSpPr/>
            <p:nvPr/>
          </p:nvSpPr>
          <p:spPr>
            <a:xfrm>
              <a:off x="6853809" y="2998859"/>
              <a:ext cx="3469511" cy="384219"/>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0" name="図 129">
              <a:extLst>
                <a:ext uri="{FF2B5EF4-FFF2-40B4-BE49-F238E27FC236}">
                  <a16:creationId xmlns:a16="http://schemas.microsoft.com/office/drawing/2014/main" id="{018A44F5-4C8E-D890-C78C-1A54121A9BE7}"/>
                </a:ext>
              </a:extLst>
            </p:cNvPr>
            <p:cNvPicPr>
              <a:picLocks noChangeAspect="1"/>
            </p:cNvPicPr>
            <p:nvPr/>
          </p:nvPicPr>
          <p:blipFill>
            <a:blip r:embed="rId4"/>
            <a:stretch>
              <a:fillRect/>
            </a:stretch>
          </p:blipFill>
          <p:spPr>
            <a:xfrm>
              <a:off x="10127986" y="3617858"/>
              <a:ext cx="1447166" cy="1440000"/>
            </a:xfrm>
            <a:prstGeom prst="rect">
              <a:avLst/>
            </a:prstGeom>
            <a:effectLst>
              <a:outerShdw blurRad="50800" dist="38100" dir="2700000" algn="tl" rotWithShape="0">
                <a:prstClr val="black">
                  <a:alpha val="40000"/>
                </a:prstClr>
              </a:outerShdw>
            </a:effectLst>
          </p:spPr>
        </p:pic>
        <p:sp>
          <p:nvSpPr>
            <p:cNvPr id="67" name="正方形/長方形 66">
              <a:extLst>
                <a:ext uri="{FF2B5EF4-FFF2-40B4-BE49-F238E27FC236}">
                  <a16:creationId xmlns:a16="http://schemas.microsoft.com/office/drawing/2014/main" id="{848E812A-F2E7-468E-890F-B72D4AA19264}"/>
                </a:ext>
              </a:extLst>
            </p:cNvPr>
            <p:cNvSpPr/>
            <p:nvPr/>
          </p:nvSpPr>
          <p:spPr>
            <a:xfrm>
              <a:off x="1142241" y="5422469"/>
              <a:ext cx="1463550" cy="666022"/>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図 79">
              <a:extLst>
                <a:ext uri="{FF2B5EF4-FFF2-40B4-BE49-F238E27FC236}">
                  <a16:creationId xmlns:a16="http://schemas.microsoft.com/office/drawing/2014/main" id="{D06C45F5-E83F-4B80-BE9A-E199A82365F2}"/>
                </a:ext>
              </a:extLst>
            </p:cNvPr>
            <p:cNvPicPr>
              <a:picLocks noChangeAspect="1"/>
            </p:cNvPicPr>
            <p:nvPr/>
          </p:nvPicPr>
          <p:blipFill rotWithShape="1">
            <a:blip r:embed="rId3">
              <a:extLst>
                <a:ext uri="{28A0092B-C50C-407E-A947-70E740481C1C}">
                  <a14:useLocalDpi xmlns:a14="http://schemas.microsoft.com/office/drawing/2010/main" val="0"/>
                </a:ext>
              </a:extLst>
            </a:blip>
            <a:srcRect b="53704"/>
            <a:stretch/>
          </p:blipFill>
          <p:spPr>
            <a:xfrm>
              <a:off x="1328794" y="5605775"/>
              <a:ext cx="1042666" cy="482717"/>
            </a:xfrm>
            <a:prstGeom prst="rect">
              <a:avLst/>
            </a:prstGeom>
          </p:spPr>
        </p:pic>
        <p:sp>
          <p:nvSpPr>
            <p:cNvPr id="81" name="テキスト ボックス 80">
              <a:extLst>
                <a:ext uri="{FF2B5EF4-FFF2-40B4-BE49-F238E27FC236}">
                  <a16:creationId xmlns:a16="http://schemas.microsoft.com/office/drawing/2014/main" id="{26237094-B151-42EF-A3DC-6ABA0ABC45D6}"/>
                </a:ext>
              </a:extLst>
            </p:cNvPr>
            <p:cNvSpPr txBox="1"/>
            <p:nvPr/>
          </p:nvSpPr>
          <p:spPr>
            <a:xfrm>
              <a:off x="1142241" y="5107670"/>
              <a:ext cx="1415772" cy="276999"/>
            </a:xfrm>
            <a:prstGeom prst="rect">
              <a:avLst/>
            </a:prstGeom>
            <a:noFill/>
          </p:spPr>
          <p:txBody>
            <a:bodyPr wrap="none" rtlCol="0">
              <a:spAutoFit/>
            </a:bodyPr>
            <a:lstStyle/>
            <a:p>
              <a:r>
                <a:rPr lang="ja-JP" altLang="en-US" sz="1200" b="1" dirty="0">
                  <a:solidFill>
                    <a:schemeClr val="bg1">
                      <a:lumMod val="65000"/>
                    </a:schemeClr>
                  </a:solidFill>
                </a:rPr>
                <a:t>②</a:t>
              </a:r>
              <a:r>
                <a:rPr kumimoji="1" lang="ja-JP" altLang="en-US" sz="1200" b="1" dirty="0" err="1">
                  <a:solidFill>
                    <a:schemeClr val="bg1">
                      <a:lumMod val="65000"/>
                    </a:schemeClr>
                  </a:solidFill>
                </a:rPr>
                <a:t>ー</a:t>
              </a:r>
              <a:r>
                <a:rPr kumimoji="1" lang="ja-JP" altLang="en-US" sz="1200" b="1" dirty="0">
                  <a:solidFill>
                    <a:schemeClr val="bg1">
                      <a:lumMod val="65000"/>
                    </a:schemeClr>
                  </a:solidFill>
                </a:rPr>
                <a:t>ーー</a:t>
              </a:r>
              <a:r>
                <a:rPr kumimoji="1" lang="ja-JP" altLang="en-US" sz="1200" b="1" dirty="0" err="1">
                  <a:solidFill>
                    <a:schemeClr val="bg1">
                      <a:lumMod val="65000"/>
                    </a:schemeClr>
                  </a:solidFill>
                </a:rPr>
                <a:t>ーーー</a:t>
              </a:r>
              <a:r>
                <a:rPr kumimoji="1" lang="ja-JP" altLang="en-US" sz="1200" b="1" dirty="0">
                  <a:solidFill>
                    <a:schemeClr val="bg1">
                      <a:lumMod val="65000"/>
                    </a:schemeClr>
                  </a:solidFill>
                </a:rPr>
                <a:t>ー</a:t>
              </a:r>
            </a:p>
          </p:txBody>
        </p:sp>
        <p:sp>
          <p:nvSpPr>
            <p:cNvPr id="93" name="テキスト ボックス 92">
              <a:extLst>
                <a:ext uri="{FF2B5EF4-FFF2-40B4-BE49-F238E27FC236}">
                  <a16:creationId xmlns:a16="http://schemas.microsoft.com/office/drawing/2014/main" id="{D2F01EAB-AC34-4301-B53A-16E2CDC3653D}"/>
                </a:ext>
              </a:extLst>
            </p:cNvPr>
            <p:cNvSpPr txBox="1"/>
            <p:nvPr/>
          </p:nvSpPr>
          <p:spPr>
            <a:xfrm>
              <a:off x="2708295" y="5413033"/>
              <a:ext cx="954107" cy="246221"/>
            </a:xfrm>
            <a:prstGeom prst="rect">
              <a:avLst/>
            </a:prstGeom>
            <a:noFill/>
          </p:spPr>
          <p:txBody>
            <a:bodyPr wrap="none" rtlCol="0">
              <a:spAutoFit/>
            </a:bodyPr>
            <a:lstStyle/>
            <a:p>
              <a:r>
                <a:rPr kumimoji="1" lang="ja-JP" altLang="en-US" sz="1000" dirty="0">
                  <a:solidFill>
                    <a:schemeClr val="bg1">
                      <a:lumMod val="65000"/>
                    </a:schemeClr>
                  </a:solidFill>
                </a:rPr>
                <a:t>●●●●●●</a:t>
              </a:r>
            </a:p>
          </p:txBody>
        </p:sp>
        <p:cxnSp>
          <p:nvCxnSpPr>
            <p:cNvPr id="94" name="直線コネクタ 93">
              <a:extLst>
                <a:ext uri="{FF2B5EF4-FFF2-40B4-BE49-F238E27FC236}">
                  <a16:creationId xmlns:a16="http://schemas.microsoft.com/office/drawing/2014/main" id="{6895791B-B8AF-4A72-8948-FEF96CE526CF}"/>
                </a:ext>
              </a:extLst>
            </p:cNvPr>
            <p:cNvCxnSpPr>
              <a:cxnSpLocks/>
            </p:cNvCxnSpPr>
            <p:nvPr/>
          </p:nvCxnSpPr>
          <p:spPr>
            <a:xfrm>
              <a:off x="2813723" y="5805216"/>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9C5BA66-178B-4C5F-94BA-19D99B094803}"/>
                </a:ext>
              </a:extLst>
            </p:cNvPr>
            <p:cNvCxnSpPr>
              <a:cxnSpLocks/>
            </p:cNvCxnSpPr>
            <p:nvPr/>
          </p:nvCxnSpPr>
          <p:spPr>
            <a:xfrm>
              <a:off x="2813723" y="5957616"/>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a:extLst>
                <a:ext uri="{FF2B5EF4-FFF2-40B4-BE49-F238E27FC236}">
                  <a16:creationId xmlns:a16="http://schemas.microsoft.com/office/drawing/2014/main" id="{5795BEFE-8982-4FA8-93AC-AD1BB2DBC69F}"/>
                </a:ext>
              </a:extLst>
            </p:cNvPr>
            <p:cNvSpPr txBox="1"/>
            <p:nvPr/>
          </p:nvSpPr>
          <p:spPr>
            <a:xfrm>
              <a:off x="749300" y="1250716"/>
              <a:ext cx="4927600" cy="328575"/>
            </a:xfrm>
            <a:prstGeom prst="rect">
              <a:avLst/>
            </a:prstGeom>
            <a:solidFill>
              <a:srgbClr val="CC3300"/>
            </a:solidFill>
          </p:spPr>
          <p:txBody>
            <a:bodyPr wrap="none" rtlCol="0" anchor="ctr" anchorCtr="0">
              <a:noAutofit/>
            </a:bodyPr>
            <a:lstStyle/>
            <a:p>
              <a:pPr algn="ctr"/>
              <a:r>
                <a:rPr kumimoji="1" lang="ja-JP" altLang="en-US" b="1" dirty="0">
                  <a:solidFill>
                    <a:schemeClr val="bg1"/>
                  </a:solidFill>
                </a:rPr>
                <a:t>改修前の</a:t>
              </a:r>
              <a:r>
                <a:rPr kumimoji="1" lang="en-US" altLang="ja-JP" b="1" dirty="0">
                  <a:solidFill>
                    <a:schemeClr val="bg1"/>
                  </a:solidFill>
                </a:rPr>
                <a:t>LP</a:t>
              </a:r>
              <a:endParaRPr kumimoji="1" lang="ja-JP" altLang="en-US" b="1" dirty="0">
                <a:solidFill>
                  <a:schemeClr val="bg1"/>
                </a:solidFill>
              </a:endParaRPr>
            </a:p>
          </p:txBody>
        </p:sp>
        <p:sp>
          <p:nvSpPr>
            <p:cNvPr id="107" name="テキスト ボックス 106">
              <a:extLst>
                <a:ext uri="{FF2B5EF4-FFF2-40B4-BE49-F238E27FC236}">
                  <a16:creationId xmlns:a16="http://schemas.microsoft.com/office/drawing/2014/main" id="{29B63F3F-B4C4-4A87-AA7F-002871A84A0C}"/>
                </a:ext>
              </a:extLst>
            </p:cNvPr>
            <p:cNvSpPr txBox="1"/>
            <p:nvPr/>
          </p:nvSpPr>
          <p:spPr>
            <a:xfrm>
              <a:off x="6541747" y="1238013"/>
              <a:ext cx="4901651" cy="328575"/>
            </a:xfrm>
            <a:prstGeom prst="rect">
              <a:avLst/>
            </a:prstGeom>
            <a:solidFill>
              <a:schemeClr val="accent1"/>
            </a:solidFill>
          </p:spPr>
          <p:txBody>
            <a:bodyPr wrap="none" rtlCol="0" anchor="ctr" anchorCtr="0">
              <a:noAutofit/>
            </a:bodyPr>
            <a:lstStyle/>
            <a:p>
              <a:pPr algn="ctr"/>
              <a:r>
                <a:rPr kumimoji="1" lang="ja-JP" altLang="en-US" b="1" dirty="0">
                  <a:solidFill>
                    <a:schemeClr val="bg1"/>
                  </a:solidFill>
                </a:rPr>
                <a:t>行動観察調査後の</a:t>
              </a:r>
              <a:r>
                <a:rPr kumimoji="1" lang="en-US" altLang="ja-JP" b="1" dirty="0">
                  <a:solidFill>
                    <a:schemeClr val="bg1"/>
                  </a:solidFill>
                </a:rPr>
                <a:t>LP</a:t>
              </a:r>
            </a:p>
          </p:txBody>
        </p:sp>
        <p:cxnSp>
          <p:nvCxnSpPr>
            <p:cNvPr id="108" name="直線コネクタ 107">
              <a:extLst>
                <a:ext uri="{FF2B5EF4-FFF2-40B4-BE49-F238E27FC236}">
                  <a16:creationId xmlns:a16="http://schemas.microsoft.com/office/drawing/2014/main" id="{281D8FD1-44F3-48B9-8B65-85C55780510E}"/>
                </a:ext>
              </a:extLst>
            </p:cNvPr>
            <p:cNvCxnSpPr>
              <a:cxnSpLocks/>
            </p:cNvCxnSpPr>
            <p:nvPr/>
          </p:nvCxnSpPr>
          <p:spPr>
            <a:xfrm>
              <a:off x="6096000" y="1266908"/>
              <a:ext cx="0" cy="5004692"/>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9" name="矢印: 右 108">
              <a:extLst>
                <a:ext uri="{FF2B5EF4-FFF2-40B4-BE49-F238E27FC236}">
                  <a16:creationId xmlns:a16="http://schemas.microsoft.com/office/drawing/2014/main" id="{10A4B208-2C2B-4307-9084-AA60405B209F}"/>
                </a:ext>
              </a:extLst>
            </p:cNvPr>
            <p:cNvSpPr/>
            <p:nvPr/>
          </p:nvSpPr>
          <p:spPr>
            <a:xfrm>
              <a:off x="5914393" y="2849939"/>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38">
              <a:extLst>
                <a:ext uri="{FF2B5EF4-FFF2-40B4-BE49-F238E27FC236}">
                  <a16:creationId xmlns:a16="http://schemas.microsoft.com/office/drawing/2014/main" id="{1AD85C4F-731B-4F09-8A96-B8A424E8ADA5}"/>
                </a:ext>
              </a:extLst>
            </p:cNvPr>
            <p:cNvPicPr>
              <a:picLocks noChangeAspect="1" noChangeArrowheads="1"/>
            </p:cNvPicPr>
            <p:nvPr/>
          </p:nvPicPr>
          <p:blipFill>
            <a:blip r:embed="rId5">
              <a:duotone>
                <a:prstClr val="black"/>
                <a:srgbClr val="C00000">
                  <a:tint val="45000"/>
                  <a:satMod val="400000"/>
                </a:srgbClr>
              </a:duotone>
            </a:blip>
            <a:srcRect/>
            <a:stretch>
              <a:fillRect/>
            </a:stretch>
          </p:blipFill>
          <p:spPr bwMode="auto">
            <a:xfrm>
              <a:off x="739241" y="1649424"/>
              <a:ext cx="541687" cy="604999"/>
            </a:xfrm>
            <a:prstGeom prst="rect">
              <a:avLst/>
            </a:prstGeom>
            <a:noFill/>
            <a:ln>
              <a:noFill/>
            </a:ln>
          </p:spPr>
        </p:pic>
        <p:sp>
          <p:nvSpPr>
            <p:cNvPr id="111" name="フリーフォーム: 図形 110">
              <a:extLst>
                <a:ext uri="{FF2B5EF4-FFF2-40B4-BE49-F238E27FC236}">
                  <a16:creationId xmlns:a16="http://schemas.microsoft.com/office/drawing/2014/main" id="{319F5D81-D0F9-4D6B-B5A4-6D010691291E}"/>
                </a:ext>
              </a:extLst>
            </p:cNvPr>
            <p:cNvSpPr/>
            <p:nvPr/>
          </p:nvSpPr>
          <p:spPr>
            <a:xfrm>
              <a:off x="6433481" y="1551257"/>
              <a:ext cx="904179" cy="803121"/>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F258C31D-9C6B-43A7-B8F3-BC79FBC75964}"/>
                </a:ext>
              </a:extLst>
            </p:cNvPr>
            <p:cNvSpPr txBox="1"/>
            <p:nvPr/>
          </p:nvSpPr>
          <p:spPr>
            <a:xfrm>
              <a:off x="701704" y="609164"/>
              <a:ext cx="8887918" cy="400110"/>
            </a:xfrm>
            <a:prstGeom prst="rect">
              <a:avLst/>
            </a:prstGeom>
            <a:noFill/>
          </p:spPr>
          <p:txBody>
            <a:bodyPr wrap="square" rtlCol="0">
              <a:spAutoFit/>
            </a:bodyPr>
            <a:lstStyle/>
            <a:p>
              <a:pPr>
                <a:tabLst>
                  <a:tab pos="6551613" algn="l"/>
                </a:tabLst>
              </a:pPr>
              <a:r>
                <a:rPr lang="ja-JP" altLang="en-US" sz="2000" b="1" dirty="0">
                  <a:solidFill>
                    <a:srgbClr val="000000"/>
                  </a:solidFill>
                  <a:latin typeface="Arial" panose="020B0604020202020204" pitchFamily="34" charset="0"/>
                </a:rPr>
                <a:t>行動観察調査により</a:t>
              </a:r>
              <a:r>
                <a:rPr lang="en-US" altLang="ja-JP" sz="2000" b="1" dirty="0">
                  <a:solidFill>
                    <a:srgbClr val="000000"/>
                  </a:solidFill>
                  <a:latin typeface="Arial" panose="020B0604020202020204" pitchFamily="34" charset="0"/>
                </a:rPr>
                <a:t>CVR</a:t>
              </a:r>
              <a:r>
                <a:rPr lang="ja-JP" altLang="en-US" sz="2000" b="1" dirty="0">
                  <a:solidFill>
                    <a:srgbClr val="000000"/>
                  </a:solidFill>
                  <a:latin typeface="Arial" panose="020B0604020202020204" pitchFamily="34" charset="0"/>
                </a:rPr>
                <a:t>を</a:t>
              </a:r>
              <a:r>
                <a:rPr lang="en-US" altLang="ja-JP" sz="2000" b="1" dirty="0">
                  <a:solidFill>
                    <a:srgbClr val="000000"/>
                  </a:solidFill>
                  <a:latin typeface="Arial" panose="020B0604020202020204" pitchFamily="34" charset="0"/>
                </a:rPr>
                <a:t>150</a:t>
              </a:r>
              <a:r>
                <a:rPr lang="ja-JP" altLang="en-US" sz="2000" b="1" dirty="0">
                  <a:solidFill>
                    <a:srgbClr val="000000"/>
                  </a:solidFill>
                  <a:latin typeface="Arial" panose="020B0604020202020204" pitchFamily="34" charset="0"/>
                </a:rPr>
                <a:t>％向上させた家具の</a:t>
              </a:r>
              <a:r>
                <a:rPr lang="en-US" altLang="ja-JP" sz="2000" b="1" dirty="0">
                  <a:solidFill>
                    <a:srgbClr val="000000"/>
                  </a:solidFill>
                  <a:latin typeface="Arial" panose="020B0604020202020204" pitchFamily="34" charset="0"/>
                </a:rPr>
                <a:t>EC</a:t>
              </a:r>
              <a:r>
                <a:rPr lang="ja-JP" altLang="en-US" sz="2000" b="1" dirty="0">
                  <a:solidFill>
                    <a:srgbClr val="000000"/>
                  </a:solidFill>
                  <a:latin typeface="Arial" panose="020B0604020202020204" pitchFamily="34" charset="0"/>
                </a:rPr>
                <a:t>サイトの事例</a:t>
              </a:r>
              <a:endParaRPr lang="ja-JP" altLang="en-US" sz="2000" b="1" dirty="0"/>
            </a:p>
          </p:txBody>
        </p:sp>
        <p:cxnSp>
          <p:nvCxnSpPr>
            <p:cNvPr id="113" name="直線コネクタ 112">
              <a:extLst>
                <a:ext uri="{FF2B5EF4-FFF2-40B4-BE49-F238E27FC236}">
                  <a16:creationId xmlns:a16="http://schemas.microsoft.com/office/drawing/2014/main" id="{DCE69384-B59C-46DE-94CC-98D59859CA64}"/>
                </a:ext>
              </a:extLst>
            </p:cNvPr>
            <p:cNvCxnSpPr>
              <a:cxnSpLocks/>
            </p:cNvCxnSpPr>
            <p:nvPr/>
          </p:nvCxnSpPr>
          <p:spPr>
            <a:xfrm>
              <a:off x="726569" y="1070829"/>
              <a:ext cx="1073886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965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AB6FF62-866E-DB12-577E-FA1B9A13A634}"/>
              </a:ext>
            </a:extLst>
          </p:cNvPr>
          <p:cNvSpPr/>
          <p:nvPr/>
        </p:nvSpPr>
        <p:spPr>
          <a:xfrm>
            <a:off x="2245453" y="1799596"/>
            <a:ext cx="7701093" cy="35609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41EF6C50-E283-5D2D-9ABD-69ABD0E05492}"/>
              </a:ext>
            </a:extLst>
          </p:cNvPr>
          <p:cNvSpPr/>
          <p:nvPr/>
        </p:nvSpPr>
        <p:spPr>
          <a:xfrm>
            <a:off x="2498662" y="2021252"/>
            <a:ext cx="7194674" cy="3101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05F635B-222C-4BFD-80EE-0BA89FF2BA1F}"/>
              </a:ext>
            </a:extLst>
          </p:cNvPr>
          <p:cNvSpPr txBox="1"/>
          <p:nvPr/>
        </p:nvSpPr>
        <p:spPr>
          <a:xfrm>
            <a:off x="2697343" y="2108139"/>
            <a:ext cx="4761696" cy="400110"/>
          </a:xfrm>
          <a:prstGeom prst="rect">
            <a:avLst/>
          </a:prstGeom>
          <a:noFill/>
        </p:spPr>
        <p:txBody>
          <a:bodyPr wrap="square" rtlCol="0">
            <a:spAutoFit/>
          </a:bodyPr>
          <a:lstStyle/>
          <a:p>
            <a:r>
              <a:rPr kumimoji="1" lang="ja-JP" altLang="en-US" sz="2000" b="1" dirty="0">
                <a:latin typeface="游ゴシック" panose="020B0400000000000000" pitchFamily="50" charset="-128"/>
                <a:ea typeface="游ゴシック" panose="020B0400000000000000" pitchFamily="50" charset="-128"/>
              </a:rPr>
              <a:t>行動観察調査の３つのメリット</a:t>
            </a:r>
          </a:p>
        </p:txBody>
      </p:sp>
      <p:cxnSp>
        <p:nvCxnSpPr>
          <p:cNvPr id="7" name="直線コネクタ 6">
            <a:extLst>
              <a:ext uri="{FF2B5EF4-FFF2-40B4-BE49-F238E27FC236}">
                <a16:creationId xmlns:a16="http://schemas.microsoft.com/office/drawing/2014/main" id="{894573B6-D27E-78EB-1431-BA862E14E545}"/>
              </a:ext>
            </a:extLst>
          </p:cNvPr>
          <p:cNvCxnSpPr>
            <a:cxnSpLocks/>
          </p:cNvCxnSpPr>
          <p:nvPr/>
        </p:nvCxnSpPr>
        <p:spPr>
          <a:xfrm>
            <a:off x="2697343" y="2578193"/>
            <a:ext cx="682416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89A0E12A-ABF4-17FD-2D4A-EB419B27BB9E}"/>
              </a:ext>
            </a:extLst>
          </p:cNvPr>
          <p:cNvSpPr txBox="1"/>
          <p:nvPr/>
        </p:nvSpPr>
        <p:spPr>
          <a:xfrm>
            <a:off x="2946172" y="4573563"/>
            <a:ext cx="2018501" cy="430887"/>
          </a:xfrm>
          <a:prstGeom prst="rect">
            <a:avLst/>
          </a:prstGeom>
          <a:noFill/>
        </p:spPr>
        <p:txBody>
          <a:bodyPr wrap="none" rtlCol="0">
            <a:spAutoFit/>
          </a:bodyPr>
          <a:lstStyle/>
          <a:p>
            <a:pPr algn="ctr"/>
            <a:r>
              <a:rPr lang="ja-JP" altLang="en-US" sz="1000" b="1" dirty="0">
                <a:latin typeface="游ゴシック" panose="020B0400000000000000" pitchFamily="50" charset="-128"/>
                <a:ea typeface="游ゴシック" panose="020B0400000000000000" pitchFamily="50" charset="-128"/>
              </a:rPr>
              <a:t>メリット</a:t>
            </a:r>
            <a:r>
              <a:rPr kumimoji="1" lang="ja-JP" altLang="en-US" sz="1000" b="1" dirty="0">
                <a:latin typeface="游ゴシック" panose="020B0400000000000000" pitchFamily="50" charset="-128"/>
                <a:ea typeface="游ゴシック" panose="020B0400000000000000" pitchFamily="50" charset="-128"/>
              </a:rPr>
              <a:t>①</a:t>
            </a:r>
            <a:endParaRPr kumimoji="1" lang="en-US" altLang="ja-JP" sz="1000" b="1" dirty="0">
              <a:latin typeface="游ゴシック" panose="020B0400000000000000" pitchFamily="50" charset="-128"/>
              <a:ea typeface="游ゴシック" panose="020B0400000000000000" pitchFamily="50" charset="-128"/>
            </a:endParaRPr>
          </a:p>
          <a:p>
            <a:pPr algn="ctr"/>
            <a:r>
              <a:rPr kumimoji="1" lang="ja-JP" altLang="en-US" sz="1100" dirty="0">
                <a:latin typeface="游ゴシック" panose="020B0400000000000000" pitchFamily="50" charset="-128"/>
                <a:ea typeface="游ゴシック" panose="020B0400000000000000" pitchFamily="50" charset="-128"/>
              </a:rPr>
              <a:t>顧客の</a:t>
            </a:r>
            <a:r>
              <a:rPr kumimoji="1" lang="ja-JP" altLang="en-US" sz="1100" b="1" dirty="0">
                <a:latin typeface="游ゴシック" panose="020B0400000000000000" pitchFamily="50" charset="-128"/>
                <a:ea typeface="游ゴシック" panose="020B0400000000000000" pitchFamily="50" charset="-128"/>
              </a:rPr>
              <a:t>本音を引き出しやすい</a:t>
            </a:r>
          </a:p>
        </p:txBody>
      </p:sp>
      <p:sp>
        <p:nvSpPr>
          <p:cNvPr id="13" name="テキスト ボックス 12">
            <a:extLst>
              <a:ext uri="{FF2B5EF4-FFF2-40B4-BE49-F238E27FC236}">
                <a16:creationId xmlns:a16="http://schemas.microsoft.com/office/drawing/2014/main" id="{8387EF84-07D8-552F-D1C4-AD8A2084A8AC}"/>
              </a:ext>
            </a:extLst>
          </p:cNvPr>
          <p:cNvSpPr txBox="1"/>
          <p:nvPr/>
        </p:nvSpPr>
        <p:spPr>
          <a:xfrm>
            <a:off x="5195805" y="4521002"/>
            <a:ext cx="2018501" cy="600164"/>
          </a:xfrm>
          <a:prstGeom prst="rect">
            <a:avLst/>
          </a:prstGeom>
          <a:noFill/>
        </p:spPr>
        <p:txBody>
          <a:bodyPr wrap="none" rtlCol="0">
            <a:spAutoFit/>
          </a:bodyPr>
          <a:lstStyle/>
          <a:p>
            <a:pPr algn="ctr"/>
            <a:r>
              <a:rPr kumimoji="1" lang="ja-JP" altLang="en-US" sz="1000" b="1" dirty="0">
                <a:latin typeface="游ゴシック" panose="020B0400000000000000" pitchFamily="50" charset="-128"/>
                <a:ea typeface="游ゴシック" panose="020B0400000000000000" pitchFamily="50" charset="-128"/>
              </a:rPr>
              <a:t>メリット②</a:t>
            </a:r>
            <a:endParaRPr kumimoji="1" lang="en-US" altLang="ja-JP" sz="1000" b="1" dirty="0">
              <a:latin typeface="游ゴシック" panose="020B0400000000000000" pitchFamily="50" charset="-128"/>
              <a:ea typeface="游ゴシック" panose="020B0400000000000000" pitchFamily="50" charset="-128"/>
            </a:endParaRPr>
          </a:p>
          <a:p>
            <a:pPr algn="ctr"/>
            <a:r>
              <a:rPr kumimoji="1" lang="ja-JP" altLang="en-US" sz="1100" dirty="0">
                <a:latin typeface="游ゴシック" panose="020B0400000000000000" pitchFamily="50" charset="-128"/>
                <a:ea typeface="游ゴシック" panose="020B0400000000000000" pitchFamily="50" charset="-128"/>
              </a:rPr>
              <a:t>サービスの</a:t>
            </a:r>
            <a:r>
              <a:rPr kumimoji="1" lang="ja-JP" altLang="en-US" sz="1100" b="1" dirty="0">
                <a:latin typeface="游ゴシック" panose="020B0400000000000000" pitchFamily="50" charset="-128"/>
                <a:ea typeface="游ゴシック" panose="020B0400000000000000" pitchFamily="50" charset="-128"/>
              </a:rPr>
              <a:t>リアルな</a:t>
            </a:r>
            <a:endParaRPr kumimoji="1" lang="en-US" altLang="ja-JP" sz="1100" b="1" dirty="0">
              <a:latin typeface="游ゴシック" panose="020B0400000000000000" pitchFamily="50" charset="-128"/>
              <a:ea typeface="游ゴシック" panose="020B0400000000000000" pitchFamily="50" charset="-128"/>
            </a:endParaRPr>
          </a:p>
          <a:p>
            <a:pPr algn="ctr"/>
            <a:r>
              <a:rPr kumimoji="1" lang="ja-JP" altLang="en-US" sz="1100" b="1" dirty="0">
                <a:latin typeface="游ゴシック" panose="020B0400000000000000" pitchFamily="50" charset="-128"/>
                <a:ea typeface="游ゴシック" panose="020B0400000000000000" pitchFamily="50" charset="-128"/>
              </a:rPr>
              <a:t>利用方法を知ることができる</a:t>
            </a:r>
          </a:p>
        </p:txBody>
      </p:sp>
      <p:sp>
        <p:nvSpPr>
          <p:cNvPr id="14" name="テキスト ボックス 13">
            <a:extLst>
              <a:ext uri="{FF2B5EF4-FFF2-40B4-BE49-F238E27FC236}">
                <a16:creationId xmlns:a16="http://schemas.microsoft.com/office/drawing/2014/main" id="{5484F6C4-3ABB-F280-21A6-297C79972368}"/>
              </a:ext>
            </a:extLst>
          </p:cNvPr>
          <p:cNvSpPr txBox="1"/>
          <p:nvPr/>
        </p:nvSpPr>
        <p:spPr>
          <a:xfrm>
            <a:off x="7832833" y="4514840"/>
            <a:ext cx="1313180" cy="600164"/>
          </a:xfrm>
          <a:prstGeom prst="rect">
            <a:avLst/>
          </a:prstGeom>
          <a:noFill/>
        </p:spPr>
        <p:txBody>
          <a:bodyPr wrap="none" rtlCol="0">
            <a:spAutoFit/>
          </a:bodyPr>
          <a:lstStyle/>
          <a:p>
            <a:pPr algn="ctr"/>
            <a:r>
              <a:rPr kumimoji="1" lang="ja-JP" altLang="en-US" sz="1000" b="1" dirty="0">
                <a:latin typeface="游ゴシック" panose="020B0400000000000000" pitchFamily="50" charset="-128"/>
                <a:ea typeface="游ゴシック" panose="020B0400000000000000" pitchFamily="50" charset="-128"/>
              </a:rPr>
              <a:t>メリット③</a:t>
            </a:r>
            <a:endParaRPr kumimoji="1" lang="en-US" altLang="ja-JP" sz="1000" b="1" dirty="0">
              <a:latin typeface="游ゴシック" panose="020B0400000000000000" pitchFamily="50" charset="-128"/>
              <a:ea typeface="游ゴシック" panose="020B0400000000000000" pitchFamily="50" charset="-128"/>
            </a:endParaRPr>
          </a:p>
          <a:p>
            <a:pPr algn="ctr"/>
            <a:r>
              <a:rPr kumimoji="1" lang="ja-JP" altLang="en-US" sz="1100" b="1" dirty="0">
                <a:latin typeface="游ゴシック" panose="020B0400000000000000" pitchFamily="50" charset="-128"/>
                <a:ea typeface="游ゴシック" panose="020B0400000000000000" pitchFamily="50" charset="-128"/>
              </a:rPr>
              <a:t>想定外の結果を</a:t>
            </a:r>
            <a:endParaRPr kumimoji="1" lang="en-US" altLang="ja-JP" sz="1100" b="1" dirty="0">
              <a:latin typeface="游ゴシック" panose="020B0400000000000000" pitchFamily="50" charset="-128"/>
              <a:ea typeface="游ゴシック" panose="020B0400000000000000" pitchFamily="50" charset="-128"/>
            </a:endParaRPr>
          </a:p>
          <a:p>
            <a:pPr algn="ctr"/>
            <a:r>
              <a:rPr kumimoji="1" lang="ja-JP" altLang="en-US" sz="1100" b="1" dirty="0">
                <a:latin typeface="游ゴシック" panose="020B0400000000000000" pitchFamily="50" charset="-128"/>
                <a:ea typeface="游ゴシック" panose="020B0400000000000000" pitchFamily="50" charset="-128"/>
              </a:rPr>
              <a:t>得ることができる</a:t>
            </a:r>
          </a:p>
        </p:txBody>
      </p:sp>
      <p:pic>
        <p:nvPicPr>
          <p:cNvPr id="17" name="図 16">
            <a:extLst>
              <a:ext uri="{FF2B5EF4-FFF2-40B4-BE49-F238E27FC236}">
                <a16:creationId xmlns:a16="http://schemas.microsoft.com/office/drawing/2014/main" id="{4A0EA28A-90C7-397F-BFEE-C40BB19D47D7}"/>
              </a:ext>
            </a:extLst>
          </p:cNvPr>
          <p:cNvPicPr>
            <a:picLocks noChangeAspect="1"/>
          </p:cNvPicPr>
          <p:nvPr/>
        </p:nvPicPr>
        <p:blipFill>
          <a:blip r:embed="rId2"/>
          <a:stretch>
            <a:fillRect/>
          </a:stretch>
        </p:blipFill>
        <p:spPr>
          <a:xfrm>
            <a:off x="3154261" y="2821961"/>
            <a:ext cx="1386651" cy="1614565"/>
          </a:xfrm>
          <a:prstGeom prst="rect">
            <a:avLst/>
          </a:prstGeom>
        </p:spPr>
      </p:pic>
      <p:pic>
        <p:nvPicPr>
          <p:cNvPr id="18" name="図 17">
            <a:extLst>
              <a:ext uri="{FF2B5EF4-FFF2-40B4-BE49-F238E27FC236}">
                <a16:creationId xmlns:a16="http://schemas.microsoft.com/office/drawing/2014/main" id="{DB30AA13-EA62-1944-26F7-F013FDBF4068}"/>
              </a:ext>
            </a:extLst>
          </p:cNvPr>
          <p:cNvPicPr>
            <a:picLocks noChangeAspect="1"/>
          </p:cNvPicPr>
          <p:nvPr/>
        </p:nvPicPr>
        <p:blipFill>
          <a:blip r:embed="rId3"/>
          <a:stretch>
            <a:fillRect/>
          </a:stretch>
        </p:blipFill>
        <p:spPr>
          <a:xfrm>
            <a:off x="7960110" y="2795090"/>
            <a:ext cx="1166069" cy="1642804"/>
          </a:xfrm>
          <a:prstGeom prst="rect">
            <a:avLst/>
          </a:prstGeom>
        </p:spPr>
      </p:pic>
      <p:pic>
        <p:nvPicPr>
          <p:cNvPr id="19" name="図 18">
            <a:extLst>
              <a:ext uri="{FF2B5EF4-FFF2-40B4-BE49-F238E27FC236}">
                <a16:creationId xmlns:a16="http://schemas.microsoft.com/office/drawing/2014/main" id="{02783C9E-4FB5-EE25-5112-7A856FA21AB4}"/>
              </a:ext>
            </a:extLst>
          </p:cNvPr>
          <p:cNvPicPr>
            <a:picLocks noChangeAspect="1"/>
          </p:cNvPicPr>
          <p:nvPr/>
        </p:nvPicPr>
        <p:blipFill>
          <a:blip r:embed="rId4"/>
          <a:stretch>
            <a:fillRect/>
          </a:stretch>
        </p:blipFill>
        <p:spPr>
          <a:xfrm>
            <a:off x="5628079" y="2998794"/>
            <a:ext cx="935840" cy="1362872"/>
          </a:xfrm>
          <a:prstGeom prst="rect">
            <a:avLst/>
          </a:prstGeom>
        </p:spPr>
      </p:pic>
    </p:spTree>
    <p:extLst>
      <p:ext uri="{BB962C8B-B14F-4D97-AF65-F5344CB8AC3E}">
        <p14:creationId xmlns:p14="http://schemas.microsoft.com/office/powerpoint/2010/main" val="64555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BFD3E34-7F2A-8B7A-0B0C-952F13D03050}"/>
              </a:ext>
            </a:extLst>
          </p:cNvPr>
          <p:cNvSpPr/>
          <p:nvPr/>
        </p:nvSpPr>
        <p:spPr>
          <a:xfrm>
            <a:off x="44450" y="285322"/>
            <a:ext cx="12103100" cy="5529223"/>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227164D-E515-714A-7523-D73985406935}"/>
              </a:ext>
            </a:extLst>
          </p:cNvPr>
          <p:cNvSpPr/>
          <p:nvPr/>
        </p:nvSpPr>
        <p:spPr>
          <a:xfrm>
            <a:off x="266700" y="483226"/>
            <a:ext cx="11658600" cy="507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3C15CFED-5D1D-5F2E-2911-4D819727F598}"/>
              </a:ext>
            </a:extLst>
          </p:cNvPr>
          <p:cNvSpPr txBox="1"/>
          <p:nvPr/>
        </p:nvSpPr>
        <p:spPr>
          <a:xfrm>
            <a:off x="511271" y="609164"/>
            <a:ext cx="5212689" cy="400110"/>
          </a:xfrm>
          <a:prstGeom prst="rect">
            <a:avLst/>
          </a:prstGeom>
          <a:noFill/>
        </p:spPr>
        <p:txBody>
          <a:bodyPr wrap="square" rtlCol="0">
            <a:spAutoFit/>
          </a:bodyPr>
          <a:lstStyle/>
          <a:p>
            <a:r>
              <a:rPr lang="ja-JP" altLang="en-US" sz="2000" b="1" i="0" dirty="0">
                <a:solidFill>
                  <a:srgbClr val="000000"/>
                </a:solidFill>
                <a:effectLst/>
                <a:latin typeface="Arial" panose="020B0604020202020204" pitchFamily="34" charset="0"/>
              </a:rPr>
              <a:t>顧客の本音を引き出した事例</a:t>
            </a:r>
            <a:endParaRPr lang="ja-JP" altLang="en-US" sz="2000" b="1" dirty="0"/>
          </a:p>
        </p:txBody>
      </p:sp>
      <p:pic>
        <p:nvPicPr>
          <p:cNvPr id="11" name="図 10">
            <a:extLst>
              <a:ext uri="{FF2B5EF4-FFF2-40B4-BE49-F238E27FC236}">
                <a16:creationId xmlns:a16="http://schemas.microsoft.com/office/drawing/2014/main" id="{9D01BDA5-B17E-D758-B4FE-2E398EB8E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27" y="1783683"/>
            <a:ext cx="795786" cy="795786"/>
          </a:xfrm>
          <a:prstGeom prst="rect">
            <a:avLst/>
          </a:prstGeom>
        </p:spPr>
      </p:pic>
      <p:sp>
        <p:nvSpPr>
          <p:cNvPr id="12" name="正方形/長方形 11">
            <a:extLst>
              <a:ext uri="{FF2B5EF4-FFF2-40B4-BE49-F238E27FC236}">
                <a16:creationId xmlns:a16="http://schemas.microsoft.com/office/drawing/2014/main" id="{8498F92A-F2E2-ADEA-F876-ED3123CF1D43}"/>
              </a:ext>
            </a:extLst>
          </p:cNvPr>
          <p:cNvSpPr/>
          <p:nvPr/>
        </p:nvSpPr>
        <p:spPr>
          <a:xfrm>
            <a:off x="846142" y="2813813"/>
            <a:ext cx="4623090" cy="2576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86A3C85-C441-85B8-359F-9C9F500E0396}"/>
              </a:ext>
            </a:extLst>
          </p:cNvPr>
          <p:cNvSpPr/>
          <p:nvPr/>
        </p:nvSpPr>
        <p:spPr>
          <a:xfrm>
            <a:off x="6740641" y="2811019"/>
            <a:ext cx="4623090" cy="25741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D010B9AF-001F-15EE-FCE3-13C5978F9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680" y="1838565"/>
            <a:ext cx="722417" cy="722417"/>
          </a:xfrm>
          <a:prstGeom prst="rect">
            <a:avLst/>
          </a:prstGeom>
        </p:spPr>
      </p:pic>
      <p:sp>
        <p:nvSpPr>
          <p:cNvPr id="18" name="吹き出し: 四角形 17">
            <a:extLst>
              <a:ext uri="{FF2B5EF4-FFF2-40B4-BE49-F238E27FC236}">
                <a16:creationId xmlns:a16="http://schemas.microsoft.com/office/drawing/2014/main" id="{F98AB825-EB02-F66D-CD35-97D298360336}"/>
              </a:ext>
            </a:extLst>
          </p:cNvPr>
          <p:cNvSpPr/>
          <p:nvPr/>
        </p:nvSpPr>
        <p:spPr>
          <a:xfrm>
            <a:off x="1724750" y="1931611"/>
            <a:ext cx="3827416" cy="554474"/>
          </a:xfrm>
          <a:prstGeom prst="wedgeRectCallout">
            <a:avLst>
              <a:gd name="adj1" fmla="val -55848"/>
              <a:gd name="adj2" fmla="val -2430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rial" panose="020B0604020202020204" pitchFamily="34" charset="0"/>
              </a:rPr>
              <a:t>よりレベルの高い講師に手軽に教わりたい！</a:t>
            </a:r>
            <a:endParaRPr lang="en-US" altLang="ja-JP" sz="1400" dirty="0">
              <a:solidFill>
                <a:schemeClr val="tx1"/>
              </a:solidFill>
              <a:latin typeface="Arial" panose="020B0604020202020204" pitchFamily="34" charset="0"/>
            </a:endParaRPr>
          </a:p>
        </p:txBody>
      </p:sp>
      <p:sp>
        <p:nvSpPr>
          <p:cNvPr id="19" name="吹き出し: 四角形 18">
            <a:extLst>
              <a:ext uri="{FF2B5EF4-FFF2-40B4-BE49-F238E27FC236}">
                <a16:creationId xmlns:a16="http://schemas.microsoft.com/office/drawing/2014/main" id="{B3CEDD3B-9F8C-3E7D-E570-36204C9ED123}"/>
              </a:ext>
            </a:extLst>
          </p:cNvPr>
          <p:cNvSpPr/>
          <p:nvPr/>
        </p:nvSpPr>
        <p:spPr>
          <a:xfrm>
            <a:off x="7922491" y="1938698"/>
            <a:ext cx="3520907" cy="554474"/>
          </a:xfrm>
          <a:prstGeom prst="wedgeRectCallout">
            <a:avLst>
              <a:gd name="adj1" fmla="val -56195"/>
              <a:gd name="adj2" fmla="val -2430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rial" panose="020B0604020202020204" pitchFamily="34" charset="0"/>
              </a:rPr>
              <a:t>自分にはハードルが高すぎるかも</a:t>
            </a:r>
            <a:r>
              <a:rPr lang="en-US" altLang="ja-JP" sz="1400" dirty="0">
                <a:solidFill>
                  <a:schemeClr val="tx1"/>
                </a:solidFill>
                <a:latin typeface="Arial" panose="020B0604020202020204" pitchFamily="34" charset="0"/>
              </a:rPr>
              <a:t>…</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3913C8DE-F89C-F82A-1F5E-F498A799978E}"/>
              </a:ext>
            </a:extLst>
          </p:cNvPr>
          <p:cNvSpPr/>
          <p:nvPr/>
        </p:nvSpPr>
        <p:spPr>
          <a:xfrm>
            <a:off x="1047406" y="2813812"/>
            <a:ext cx="4241800" cy="2426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BEAC053-453F-BEFC-0538-972DB4158FF5}"/>
              </a:ext>
            </a:extLst>
          </p:cNvPr>
          <p:cNvSpPr/>
          <p:nvPr/>
        </p:nvSpPr>
        <p:spPr>
          <a:xfrm>
            <a:off x="6915178" y="2824568"/>
            <a:ext cx="4241800" cy="2423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0E1D3EE-9DA8-3496-20FA-EBAF3341CDC3}"/>
              </a:ext>
            </a:extLst>
          </p:cNvPr>
          <p:cNvSpPr/>
          <p:nvPr/>
        </p:nvSpPr>
        <p:spPr>
          <a:xfrm>
            <a:off x="841562" y="2793808"/>
            <a:ext cx="4623090" cy="4078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497DCBA-BA35-63FA-0777-BDA22DFD3488}"/>
              </a:ext>
            </a:extLst>
          </p:cNvPr>
          <p:cNvSpPr/>
          <p:nvPr/>
        </p:nvSpPr>
        <p:spPr>
          <a:xfrm>
            <a:off x="6675426" y="2769784"/>
            <a:ext cx="4623090" cy="4078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257FB17-1528-B2EE-842A-FB2999827057}"/>
              </a:ext>
            </a:extLst>
          </p:cNvPr>
          <p:cNvSpPr txBox="1"/>
          <p:nvPr/>
        </p:nvSpPr>
        <p:spPr>
          <a:xfrm>
            <a:off x="6873810" y="2821348"/>
            <a:ext cx="1210588" cy="338554"/>
          </a:xfrm>
          <a:prstGeom prst="rect">
            <a:avLst/>
          </a:prstGeom>
          <a:noFill/>
        </p:spPr>
        <p:txBody>
          <a:bodyPr wrap="none" rtlCol="0">
            <a:spAutoFit/>
          </a:bodyPr>
          <a:lstStyle/>
          <a:p>
            <a:r>
              <a:rPr lang="ja-JP" altLang="en-US" sz="1600" dirty="0">
                <a:solidFill>
                  <a:schemeClr val="bg1"/>
                </a:solidFill>
                <a:latin typeface="Arial" panose="020B0604020202020204" pitchFamily="34" charset="0"/>
              </a:rPr>
              <a:t>○</a:t>
            </a:r>
            <a:r>
              <a:rPr lang="en-US" altLang="ja-JP" sz="1600" dirty="0">
                <a:solidFill>
                  <a:schemeClr val="bg1"/>
                </a:solidFill>
                <a:latin typeface="Arial" panose="020B0604020202020204" pitchFamily="34" charset="0"/>
              </a:rPr>
              <a:t>×</a:t>
            </a:r>
            <a:r>
              <a:rPr lang="ja-JP" altLang="en-US" sz="1600" dirty="0">
                <a:solidFill>
                  <a:schemeClr val="bg1"/>
                </a:solidFill>
                <a:latin typeface="Arial" panose="020B0604020202020204" pitchFamily="34" charset="0"/>
              </a:rPr>
              <a:t>英会話</a:t>
            </a:r>
            <a:endParaRPr kumimoji="1" lang="ja-JP" altLang="en-US" sz="1600" dirty="0">
              <a:solidFill>
                <a:schemeClr val="bg1"/>
              </a:solidFill>
            </a:endParaRPr>
          </a:p>
        </p:txBody>
      </p:sp>
      <p:sp>
        <p:nvSpPr>
          <p:cNvPr id="37" name="テキスト ボックス 36">
            <a:extLst>
              <a:ext uri="{FF2B5EF4-FFF2-40B4-BE49-F238E27FC236}">
                <a16:creationId xmlns:a16="http://schemas.microsoft.com/office/drawing/2014/main" id="{A46F3E60-8AA4-7F77-64F8-1365C38E95B9}"/>
              </a:ext>
            </a:extLst>
          </p:cNvPr>
          <p:cNvSpPr txBox="1"/>
          <p:nvPr/>
        </p:nvSpPr>
        <p:spPr>
          <a:xfrm>
            <a:off x="1057025" y="2845372"/>
            <a:ext cx="1210588" cy="338554"/>
          </a:xfrm>
          <a:prstGeom prst="rect">
            <a:avLst/>
          </a:prstGeom>
          <a:noFill/>
        </p:spPr>
        <p:txBody>
          <a:bodyPr wrap="none" rtlCol="0">
            <a:spAutoFit/>
          </a:bodyPr>
          <a:lstStyle/>
          <a:p>
            <a:r>
              <a:rPr lang="ja-JP" altLang="en-US" sz="1600" dirty="0">
                <a:solidFill>
                  <a:schemeClr val="bg1"/>
                </a:solidFill>
                <a:latin typeface="Arial" panose="020B0604020202020204" pitchFamily="34" charset="0"/>
              </a:rPr>
              <a:t>○</a:t>
            </a:r>
            <a:r>
              <a:rPr lang="en-US" altLang="ja-JP" sz="1600" dirty="0">
                <a:solidFill>
                  <a:schemeClr val="bg1"/>
                </a:solidFill>
                <a:latin typeface="Arial" panose="020B0604020202020204" pitchFamily="34" charset="0"/>
              </a:rPr>
              <a:t>×</a:t>
            </a:r>
            <a:r>
              <a:rPr lang="ja-JP" altLang="en-US" sz="1600" dirty="0">
                <a:solidFill>
                  <a:schemeClr val="bg1"/>
                </a:solidFill>
                <a:latin typeface="Arial" panose="020B0604020202020204" pitchFamily="34" charset="0"/>
              </a:rPr>
              <a:t>英会話</a:t>
            </a:r>
            <a:endParaRPr kumimoji="1" lang="ja-JP" altLang="en-US" sz="1600" dirty="0">
              <a:solidFill>
                <a:schemeClr val="bg1"/>
              </a:solidFill>
            </a:endParaRPr>
          </a:p>
        </p:txBody>
      </p:sp>
      <p:pic>
        <p:nvPicPr>
          <p:cNvPr id="46" name="図 45">
            <a:extLst>
              <a:ext uri="{FF2B5EF4-FFF2-40B4-BE49-F238E27FC236}">
                <a16:creationId xmlns:a16="http://schemas.microsoft.com/office/drawing/2014/main" id="{70C4640E-918E-FA22-0B19-8668CCD001E1}"/>
              </a:ext>
            </a:extLst>
          </p:cNvPr>
          <p:cNvPicPr>
            <a:picLocks noChangeAspect="1"/>
          </p:cNvPicPr>
          <p:nvPr/>
        </p:nvPicPr>
        <p:blipFill>
          <a:blip r:embed="rId4"/>
          <a:stretch>
            <a:fillRect/>
          </a:stretch>
        </p:blipFill>
        <p:spPr>
          <a:xfrm>
            <a:off x="4986699" y="2926531"/>
            <a:ext cx="243792" cy="174567"/>
          </a:xfrm>
          <a:prstGeom prst="rect">
            <a:avLst/>
          </a:prstGeom>
        </p:spPr>
      </p:pic>
      <p:pic>
        <p:nvPicPr>
          <p:cNvPr id="50" name="図 49">
            <a:extLst>
              <a:ext uri="{FF2B5EF4-FFF2-40B4-BE49-F238E27FC236}">
                <a16:creationId xmlns:a16="http://schemas.microsoft.com/office/drawing/2014/main" id="{5E582EA6-0191-DC28-9B04-FAE0E01F97B7}"/>
              </a:ext>
            </a:extLst>
          </p:cNvPr>
          <p:cNvPicPr>
            <a:picLocks noChangeAspect="1"/>
          </p:cNvPicPr>
          <p:nvPr/>
        </p:nvPicPr>
        <p:blipFill>
          <a:blip r:embed="rId4"/>
          <a:stretch>
            <a:fillRect/>
          </a:stretch>
        </p:blipFill>
        <p:spPr>
          <a:xfrm>
            <a:off x="10812492" y="2918730"/>
            <a:ext cx="243792" cy="174567"/>
          </a:xfrm>
          <a:prstGeom prst="rect">
            <a:avLst/>
          </a:prstGeom>
        </p:spPr>
      </p:pic>
      <p:sp>
        <p:nvSpPr>
          <p:cNvPr id="72" name="テキスト ボックス 71">
            <a:extLst>
              <a:ext uri="{FF2B5EF4-FFF2-40B4-BE49-F238E27FC236}">
                <a16:creationId xmlns:a16="http://schemas.microsoft.com/office/drawing/2014/main" id="{D3480354-EFEF-5946-5CE7-BB9C79C06DD3}"/>
              </a:ext>
            </a:extLst>
          </p:cNvPr>
          <p:cNvSpPr txBox="1"/>
          <p:nvPr/>
        </p:nvSpPr>
        <p:spPr>
          <a:xfrm>
            <a:off x="1356918" y="3439652"/>
            <a:ext cx="3521396" cy="584775"/>
          </a:xfrm>
          <a:prstGeom prst="rect">
            <a:avLst/>
          </a:prstGeom>
          <a:noFill/>
        </p:spPr>
        <p:txBody>
          <a:bodyPr wrap="square" rtlCol="0" anchor="ctr" anchorCtr="0">
            <a:spAutoFit/>
          </a:bodyPr>
          <a:lstStyle/>
          <a:p>
            <a:pPr algn="ctr"/>
            <a:r>
              <a:rPr kumimoji="1" lang="ja-JP" altLang="en-US" sz="1400" dirty="0"/>
              <a:t>選抜された</a:t>
            </a:r>
            <a:r>
              <a:rPr kumimoji="1" lang="ja-JP" altLang="en-US" b="1" dirty="0">
                <a:solidFill>
                  <a:srgbClr val="C00000"/>
                </a:solidFill>
              </a:rPr>
              <a:t>ハイレベル講師</a:t>
            </a:r>
            <a:r>
              <a:rPr kumimoji="1" lang="ja-JP" altLang="en-US" sz="1400" dirty="0"/>
              <a:t>による</a:t>
            </a:r>
            <a:endParaRPr kumimoji="1" lang="en-US" altLang="ja-JP" sz="1400" dirty="0"/>
          </a:p>
          <a:p>
            <a:pPr algn="ctr"/>
            <a:r>
              <a:rPr kumimoji="1" lang="ja-JP" altLang="en-US" sz="1400" dirty="0"/>
              <a:t>質の高い授業</a:t>
            </a:r>
          </a:p>
        </p:txBody>
      </p:sp>
      <p:sp>
        <p:nvSpPr>
          <p:cNvPr id="75" name="テキスト ボックス 74">
            <a:extLst>
              <a:ext uri="{FF2B5EF4-FFF2-40B4-BE49-F238E27FC236}">
                <a16:creationId xmlns:a16="http://schemas.microsoft.com/office/drawing/2014/main" id="{35170DF2-86CC-2EAE-E080-2F4A550AFBA3}"/>
              </a:ext>
            </a:extLst>
          </p:cNvPr>
          <p:cNvSpPr txBox="1"/>
          <p:nvPr/>
        </p:nvSpPr>
        <p:spPr>
          <a:xfrm>
            <a:off x="6988903" y="3403945"/>
            <a:ext cx="4096360" cy="584775"/>
          </a:xfrm>
          <a:prstGeom prst="rect">
            <a:avLst/>
          </a:prstGeom>
          <a:noFill/>
        </p:spPr>
        <p:txBody>
          <a:bodyPr wrap="square" anchor="ctr" anchorCtr="0">
            <a:noAutofit/>
          </a:bodyPr>
          <a:lstStyle/>
          <a:p>
            <a:pPr algn="ctr"/>
            <a:r>
              <a:rPr lang="ja-JP" altLang="en-US" sz="1400" dirty="0">
                <a:latin typeface="Arial" panose="020B0604020202020204" pitchFamily="34" charset="0"/>
              </a:rPr>
              <a:t>質の高い講師による</a:t>
            </a:r>
            <a:r>
              <a:rPr lang="ja-JP" altLang="en-US" b="1" dirty="0">
                <a:solidFill>
                  <a:schemeClr val="accent1">
                    <a:lumMod val="75000"/>
                  </a:schemeClr>
                </a:solidFill>
                <a:latin typeface="Arial" panose="020B0604020202020204" pitchFamily="34" charset="0"/>
              </a:rPr>
              <a:t>手厚いサポート</a:t>
            </a:r>
            <a:r>
              <a:rPr lang="ja-JP" altLang="en-US" sz="1400" dirty="0">
                <a:latin typeface="Arial" panose="020B0604020202020204" pitchFamily="34" charset="0"/>
              </a:rPr>
              <a:t>で</a:t>
            </a:r>
            <a:endParaRPr lang="en-US" altLang="ja-JP" sz="1400" dirty="0">
              <a:latin typeface="Arial" panose="020B0604020202020204" pitchFamily="34" charset="0"/>
            </a:endParaRPr>
          </a:p>
          <a:p>
            <a:pPr algn="ctr"/>
            <a:r>
              <a:rPr lang="ja-JP" altLang="en-US" sz="1400" dirty="0">
                <a:latin typeface="Arial" panose="020B0604020202020204" pitchFamily="34" charset="0"/>
              </a:rPr>
              <a:t>初心者も安心</a:t>
            </a:r>
            <a:endParaRPr lang="ja-JP" altLang="en-US" sz="1400" dirty="0"/>
          </a:p>
        </p:txBody>
      </p:sp>
      <p:cxnSp>
        <p:nvCxnSpPr>
          <p:cNvPr id="81" name="直線コネクタ 80">
            <a:extLst>
              <a:ext uri="{FF2B5EF4-FFF2-40B4-BE49-F238E27FC236}">
                <a16:creationId xmlns:a16="http://schemas.microsoft.com/office/drawing/2014/main" id="{570BD4F1-5EA3-1FE2-98D3-F1CE9B299F1C}"/>
              </a:ext>
            </a:extLst>
          </p:cNvPr>
          <p:cNvCxnSpPr>
            <a:cxnSpLocks/>
          </p:cNvCxnSpPr>
          <p:nvPr/>
        </p:nvCxnSpPr>
        <p:spPr>
          <a:xfrm>
            <a:off x="1372535" y="4237996"/>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5429CF7-67E7-3FDD-5C66-FA4954BDBA89}"/>
              </a:ext>
            </a:extLst>
          </p:cNvPr>
          <p:cNvCxnSpPr>
            <a:cxnSpLocks/>
          </p:cNvCxnSpPr>
          <p:nvPr/>
        </p:nvCxnSpPr>
        <p:spPr>
          <a:xfrm>
            <a:off x="1372535" y="4390396"/>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3454A84F-AD37-7146-51E2-DE6953B55CB8}"/>
              </a:ext>
            </a:extLst>
          </p:cNvPr>
          <p:cNvCxnSpPr>
            <a:cxnSpLocks/>
          </p:cNvCxnSpPr>
          <p:nvPr/>
        </p:nvCxnSpPr>
        <p:spPr>
          <a:xfrm>
            <a:off x="1372535" y="4542796"/>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025C75E-25A4-6925-E382-E758244BE486}"/>
              </a:ext>
            </a:extLst>
          </p:cNvPr>
          <p:cNvCxnSpPr>
            <a:cxnSpLocks/>
          </p:cNvCxnSpPr>
          <p:nvPr/>
        </p:nvCxnSpPr>
        <p:spPr>
          <a:xfrm>
            <a:off x="1372535" y="4695196"/>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33AA428F-7E68-6221-8B05-5D38EC9D3C0D}"/>
              </a:ext>
            </a:extLst>
          </p:cNvPr>
          <p:cNvCxnSpPr>
            <a:cxnSpLocks/>
          </p:cNvCxnSpPr>
          <p:nvPr/>
        </p:nvCxnSpPr>
        <p:spPr>
          <a:xfrm>
            <a:off x="1372535" y="4847596"/>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320F160-F331-8B11-FC51-AB41D377BA97}"/>
              </a:ext>
            </a:extLst>
          </p:cNvPr>
          <p:cNvCxnSpPr>
            <a:cxnSpLocks/>
          </p:cNvCxnSpPr>
          <p:nvPr/>
        </p:nvCxnSpPr>
        <p:spPr>
          <a:xfrm>
            <a:off x="7244760" y="4239372"/>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BBEB3D0-1BC6-2CD9-89C4-77C4D94FCF99}"/>
              </a:ext>
            </a:extLst>
          </p:cNvPr>
          <p:cNvCxnSpPr>
            <a:cxnSpLocks/>
          </p:cNvCxnSpPr>
          <p:nvPr/>
        </p:nvCxnSpPr>
        <p:spPr>
          <a:xfrm>
            <a:off x="7244760" y="4391772"/>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87709E97-A688-B7EA-75E7-442598223C29}"/>
              </a:ext>
            </a:extLst>
          </p:cNvPr>
          <p:cNvCxnSpPr>
            <a:cxnSpLocks/>
          </p:cNvCxnSpPr>
          <p:nvPr/>
        </p:nvCxnSpPr>
        <p:spPr>
          <a:xfrm>
            <a:off x="7244760" y="4544172"/>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6EDCD366-4DB3-0FC3-BA20-0D17B12BB5C9}"/>
              </a:ext>
            </a:extLst>
          </p:cNvPr>
          <p:cNvCxnSpPr>
            <a:cxnSpLocks/>
          </p:cNvCxnSpPr>
          <p:nvPr/>
        </p:nvCxnSpPr>
        <p:spPr>
          <a:xfrm>
            <a:off x="7244760" y="4696572"/>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075503D0-8826-B3DE-E041-B61C4790A0B8}"/>
              </a:ext>
            </a:extLst>
          </p:cNvPr>
          <p:cNvCxnSpPr>
            <a:cxnSpLocks/>
          </p:cNvCxnSpPr>
          <p:nvPr/>
        </p:nvCxnSpPr>
        <p:spPr>
          <a:xfrm>
            <a:off x="7244760" y="4848972"/>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FF37836-11AB-87E2-E1C4-207ADE456584}"/>
              </a:ext>
            </a:extLst>
          </p:cNvPr>
          <p:cNvCxnSpPr>
            <a:cxnSpLocks/>
          </p:cNvCxnSpPr>
          <p:nvPr/>
        </p:nvCxnSpPr>
        <p:spPr>
          <a:xfrm>
            <a:off x="396240" y="1070829"/>
            <a:ext cx="1139952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24" name="図 123">
            <a:extLst>
              <a:ext uri="{FF2B5EF4-FFF2-40B4-BE49-F238E27FC236}">
                <a16:creationId xmlns:a16="http://schemas.microsoft.com/office/drawing/2014/main" id="{6EACF080-93D2-D0FC-140F-3B0104645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292" y="3945363"/>
            <a:ext cx="1108075" cy="1108075"/>
          </a:xfrm>
          <a:prstGeom prst="rect">
            <a:avLst/>
          </a:prstGeom>
        </p:spPr>
      </p:pic>
      <p:pic>
        <p:nvPicPr>
          <p:cNvPr id="126" name="図 125">
            <a:extLst>
              <a:ext uri="{FF2B5EF4-FFF2-40B4-BE49-F238E27FC236}">
                <a16:creationId xmlns:a16="http://schemas.microsoft.com/office/drawing/2014/main" id="{FF49594A-CF9A-FEC6-7B91-22209E6CE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4417" y="3936617"/>
            <a:ext cx="1108075" cy="1108075"/>
          </a:xfrm>
          <a:prstGeom prst="rect">
            <a:avLst/>
          </a:prstGeom>
        </p:spPr>
      </p:pic>
      <p:sp>
        <p:nvSpPr>
          <p:cNvPr id="147" name="楕円 146">
            <a:extLst>
              <a:ext uri="{FF2B5EF4-FFF2-40B4-BE49-F238E27FC236}">
                <a16:creationId xmlns:a16="http://schemas.microsoft.com/office/drawing/2014/main" id="{D7F2AC39-DFD4-4413-0F8E-73E133690A3B}"/>
              </a:ext>
            </a:extLst>
          </p:cNvPr>
          <p:cNvSpPr/>
          <p:nvPr/>
        </p:nvSpPr>
        <p:spPr>
          <a:xfrm>
            <a:off x="7025296" y="3280585"/>
            <a:ext cx="3972038" cy="781942"/>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5" name="図 144">
            <a:extLst>
              <a:ext uri="{FF2B5EF4-FFF2-40B4-BE49-F238E27FC236}">
                <a16:creationId xmlns:a16="http://schemas.microsoft.com/office/drawing/2014/main" id="{0BD8B808-F17F-93DD-F913-06A388C40DA2}"/>
              </a:ext>
            </a:extLst>
          </p:cNvPr>
          <p:cNvPicPr>
            <a:picLocks noChangeAspect="1"/>
          </p:cNvPicPr>
          <p:nvPr/>
        </p:nvPicPr>
        <p:blipFill>
          <a:blip r:embed="rId6"/>
          <a:stretch>
            <a:fillRect/>
          </a:stretch>
        </p:blipFill>
        <p:spPr>
          <a:xfrm>
            <a:off x="10365835" y="3885229"/>
            <a:ext cx="944965" cy="940286"/>
          </a:xfrm>
          <a:prstGeom prst="rect">
            <a:avLst/>
          </a:prstGeom>
          <a:effectLst>
            <a:outerShdw blurRad="50800" dist="38100" dir="2700000" algn="tl" rotWithShape="0">
              <a:prstClr val="black">
                <a:alpha val="40000"/>
              </a:prstClr>
            </a:outerShdw>
          </a:effectLst>
        </p:spPr>
      </p:pic>
      <p:sp>
        <p:nvSpPr>
          <p:cNvPr id="48" name="テキスト ボックス 47">
            <a:extLst>
              <a:ext uri="{FF2B5EF4-FFF2-40B4-BE49-F238E27FC236}">
                <a16:creationId xmlns:a16="http://schemas.microsoft.com/office/drawing/2014/main" id="{B9DA60A3-E9B7-48D1-9250-CC24FD1B5CC2}"/>
              </a:ext>
            </a:extLst>
          </p:cNvPr>
          <p:cNvSpPr txBox="1"/>
          <p:nvPr/>
        </p:nvSpPr>
        <p:spPr>
          <a:xfrm>
            <a:off x="749300" y="1383915"/>
            <a:ext cx="4927600" cy="328575"/>
          </a:xfrm>
          <a:prstGeom prst="rect">
            <a:avLst/>
          </a:prstGeom>
          <a:solidFill>
            <a:srgbClr val="CC3300"/>
          </a:solidFill>
        </p:spPr>
        <p:txBody>
          <a:bodyPr wrap="none" rtlCol="0" anchor="ctr" anchorCtr="0">
            <a:noAutofit/>
          </a:bodyPr>
          <a:lstStyle/>
          <a:p>
            <a:pPr algn="ctr"/>
            <a:r>
              <a:rPr kumimoji="1" lang="ja-JP" altLang="en-US" b="1" dirty="0">
                <a:solidFill>
                  <a:schemeClr val="bg1"/>
                </a:solidFill>
              </a:rPr>
              <a:t>改修前の</a:t>
            </a:r>
            <a:r>
              <a:rPr kumimoji="1" lang="en-US" altLang="ja-JP" b="1" dirty="0">
                <a:solidFill>
                  <a:schemeClr val="bg1"/>
                </a:solidFill>
              </a:rPr>
              <a:t>LP</a:t>
            </a:r>
            <a:endParaRPr kumimoji="1" lang="ja-JP" altLang="en-US" b="1" dirty="0">
              <a:solidFill>
                <a:schemeClr val="bg1"/>
              </a:solidFill>
            </a:endParaRPr>
          </a:p>
        </p:txBody>
      </p:sp>
      <p:sp>
        <p:nvSpPr>
          <p:cNvPr id="49" name="テキスト ボックス 48">
            <a:extLst>
              <a:ext uri="{FF2B5EF4-FFF2-40B4-BE49-F238E27FC236}">
                <a16:creationId xmlns:a16="http://schemas.microsoft.com/office/drawing/2014/main" id="{A8ADDE30-817F-4FB4-96E5-AF6299183041}"/>
              </a:ext>
            </a:extLst>
          </p:cNvPr>
          <p:cNvSpPr txBox="1"/>
          <p:nvPr/>
        </p:nvSpPr>
        <p:spPr>
          <a:xfrm>
            <a:off x="6541747" y="1371212"/>
            <a:ext cx="4901651" cy="328575"/>
          </a:xfrm>
          <a:prstGeom prst="rect">
            <a:avLst/>
          </a:prstGeom>
          <a:solidFill>
            <a:schemeClr val="accent1"/>
          </a:solidFill>
        </p:spPr>
        <p:txBody>
          <a:bodyPr wrap="none" rtlCol="0" anchor="ctr" anchorCtr="0">
            <a:noAutofit/>
          </a:bodyPr>
          <a:lstStyle/>
          <a:p>
            <a:pPr algn="ctr"/>
            <a:r>
              <a:rPr kumimoji="1" lang="ja-JP" altLang="en-US" b="1" dirty="0">
                <a:solidFill>
                  <a:schemeClr val="bg1"/>
                </a:solidFill>
              </a:rPr>
              <a:t>行動観察調査後の</a:t>
            </a:r>
            <a:r>
              <a:rPr kumimoji="1" lang="en-US" altLang="ja-JP" b="1" dirty="0">
                <a:solidFill>
                  <a:schemeClr val="bg1"/>
                </a:solidFill>
              </a:rPr>
              <a:t>LP</a:t>
            </a:r>
          </a:p>
        </p:txBody>
      </p:sp>
      <p:cxnSp>
        <p:nvCxnSpPr>
          <p:cNvPr id="51" name="直線コネクタ 50">
            <a:extLst>
              <a:ext uri="{FF2B5EF4-FFF2-40B4-BE49-F238E27FC236}">
                <a16:creationId xmlns:a16="http://schemas.microsoft.com/office/drawing/2014/main" id="{C17616A0-2FDF-488C-A94A-1E7C6A6E7FAF}"/>
              </a:ext>
            </a:extLst>
          </p:cNvPr>
          <p:cNvCxnSpPr>
            <a:cxnSpLocks/>
          </p:cNvCxnSpPr>
          <p:nvPr/>
        </p:nvCxnSpPr>
        <p:spPr>
          <a:xfrm>
            <a:off x="6096000" y="1266908"/>
            <a:ext cx="0" cy="411824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8" name="矢印: 右 147">
            <a:extLst>
              <a:ext uri="{FF2B5EF4-FFF2-40B4-BE49-F238E27FC236}">
                <a16:creationId xmlns:a16="http://schemas.microsoft.com/office/drawing/2014/main" id="{5AA66293-0E28-3555-5DC9-BB0BFF90917D}"/>
              </a:ext>
            </a:extLst>
          </p:cNvPr>
          <p:cNvSpPr/>
          <p:nvPr/>
        </p:nvSpPr>
        <p:spPr>
          <a:xfrm>
            <a:off x="5924302" y="2740916"/>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38">
            <a:extLst>
              <a:ext uri="{FF2B5EF4-FFF2-40B4-BE49-F238E27FC236}">
                <a16:creationId xmlns:a16="http://schemas.microsoft.com/office/drawing/2014/main" id="{F5504255-EEB1-44C0-8116-8CB7B014C6FF}"/>
              </a:ext>
            </a:extLst>
          </p:cNvPr>
          <p:cNvPicPr>
            <a:picLocks noChangeAspect="1" noChangeArrowheads="1"/>
          </p:cNvPicPr>
          <p:nvPr/>
        </p:nvPicPr>
        <p:blipFill>
          <a:blip r:embed="rId7">
            <a:duotone>
              <a:prstClr val="black"/>
              <a:srgbClr val="C00000">
                <a:tint val="45000"/>
                <a:satMod val="400000"/>
              </a:srgbClr>
            </a:duotone>
          </a:blip>
          <a:srcRect/>
          <a:stretch>
            <a:fillRect/>
          </a:stretch>
        </p:blipFill>
        <p:spPr bwMode="auto">
          <a:xfrm>
            <a:off x="739241" y="1649424"/>
            <a:ext cx="541687" cy="604999"/>
          </a:xfrm>
          <a:prstGeom prst="rect">
            <a:avLst/>
          </a:prstGeom>
          <a:noFill/>
          <a:ln>
            <a:noFill/>
          </a:ln>
        </p:spPr>
      </p:pic>
      <p:sp>
        <p:nvSpPr>
          <p:cNvPr id="56" name="フリーフォーム: 図形 55">
            <a:extLst>
              <a:ext uri="{FF2B5EF4-FFF2-40B4-BE49-F238E27FC236}">
                <a16:creationId xmlns:a16="http://schemas.microsoft.com/office/drawing/2014/main" id="{977767FE-A516-4883-97AB-D0E970DA606A}"/>
              </a:ext>
            </a:extLst>
          </p:cNvPr>
          <p:cNvSpPr/>
          <p:nvPr/>
        </p:nvSpPr>
        <p:spPr>
          <a:xfrm>
            <a:off x="6433481" y="1551257"/>
            <a:ext cx="904179" cy="803121"/>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617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50B51E-F966-CC89-1AB0-898EB30FC0FE}"/>
              </a:ext>
            </a:extLst>
          </p:cNvPr>
          <p:cNvSpPr/>
          <p:nvPr/>
        </p:nvSpPr>
        <p:spPr>
          <a:xfrm>
            <a:off x="211525" y="177850"/>
            <a:ext cx="11768949" cy="650235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F120A17-A381-7659-5982-F93BCA8583D9}"/>
              </a:ext>
            </a:extLst>
          </p:cNvPr>
          <p:cNvSpPr/>
          <p:nvPr/>
        </p:nvSpPr>
        <p:spPr>
          <a:xfrm>
            <a:off x="461726" y="442587"/>
            <a:ext cx="11234398" cy="599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D932411E-B685-E6B2-8290-3AA12E5EF13A}"/>
              </a:ext>
            </a:extLst>
          </p:cNvPr>
          <p:cNvSpPr txBox="1"/>
          <p:nvPr/>
        </p:nvSpPr>
        <p:spPr>
          <a:xfrm>
            <a:off x="767556" y="529042"/>
            <a:ext cx="9170119" cy="400110"/>
          </a:xfrm>
          <a:prstGeom prst="rect">
            <a:avLst/>
          </a:prstGeom>
          <a:noFill/>
        </p:spPr>
        <p:txBody>
          <a:bodyPr wrap="square" rtlCol="0">
            <a:spAutoFit/>
          </a:bodyPr>
          <a:lstStyle/>
          <a:p>
            <a:r>
              <a:rPr lang="ja-JP" altLang="en-US" sz="2000" b="1" i="0" dirty="0">
                <a:solidFill>
                  <a:srgbClr val="000000"/>
                </a:solidFill>
                <a:effectLst/>
                <a:latin typeface="Arial" panose="020B0604020202020204" pitchFamily="34" charset="0"/>
              </a:rPr>
              <a:t>サービスのリアルな利用方法を知ることができた事例</a:t>
            </a:r>
            <a:endParaRPr lang="ja-JP" altLang="en-US" sz="2000" b="1" dirty="0"/>
          </a:p>
        </p:txBody>
      </p:sp>
      <p:cxnSp>
        <p:nvCxnSpPr>
          <p:cNvPr id="6" name="直線コネクタ 5">
            <a:extLst>
              <a:ext uri="{FF2B5EF4-FFF2-40B4-BE49-F238E27FC236}">
                <a16:creationId xmlns:a16="http://schemas.microsoft.com/office/drawing/2014/main" id="{53967BD1-8FA8-B15E-0DCD-06C86F09B2F8}"/>
              </a:ext>
            </a:extLst>
          </p:cNvPr>
          <p:cNvCxnSpPr>
            <a:cxnSpLocks/>
          </p:cNvCxnSpPr>
          <p:nvPr/>
        </p:nvCxnSpPr>
        <p:spPr>
          <a:xfrm>
            <a:off x="621581" y="970396"/>
            <a:ext cx="1093572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5C93BD9-0F99-151D-5E0C-D7B096A2B77C}"/>
              </a:ext>
            </a:extLst>
          </p:cNvPr>
          <p:cNvSpPr/>
          <p:nvPr/>
        </p:nvSpPr>
        <p:spPr>
          <a:xfrm>
            <a:off x="844550" y="2664324"/>
            <a:ext cx="4591050" cy="3683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DA40526-9509-BB75-2EA0-6A18A284128B}"/>
              </a:ext>
            </a:extLst>
          </p:cNvPr>
          <p:cNvSpPr/>
          <p:nvPr/>
        </p:nvSpPr>
        <p:spPr>
          <a:xfrm>
            <a:off x="6738454" y="2613524"/>
            <a:ext cx="4591050" cy="3683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56B0402-43CE-4F0E-DD87-45D43A1F1D47}"/>
              </a:ext>
            </a:extLst>
          </p:cNvPr>
          <p:cNvSpPr/>
          <p:nvPr/>
        </p:nvSpPr>
        <p:spPr>
          <a:xfrm>
            <a:off x="1003301" y="2787560"/>
            <a:ext cx="4254499" cy="341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CC66008-9112-61FD-8A6B-AE4FA5B7740F}"/>
              </a:ext>
            </a:extLst>
          </p:cNvPr>
          <p:cNvSpPr/>
          <p:nvPr/>
        </p:nvSpPr>
        <p:spPr>
          <a:xfrm>
            <a:off x="6925364" y="2594113"/>
            <a:ext cx="4217230" cy="353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1">
            <a:extLst>
              <a:ext uri="{FF2B5EF4-FFF2-40B4-BE49-F238E27FC236}">
                <a16:creationId xmlns:a16="http://schemas.microsoft.com/office/drawing/2014/main" id="{05CCADC5-BD88-BEC3-DEEE-9DE62EE5238C}"/>
              </a:ext>
            </a:extLst>
          </p:cNvPr>
          <p:cNvGraphicFramePr>
            <a:graphicFrameLocks noGrp="1"/>
          </p:cNvGraphicFramePr>
          <p:nvPr>
            <p:extLst>
              <p:ext uri="{D42A27DB-BD31-4B8C-83A1-F6EECF244321}">
                <p14:modId xmlns:p14="http://schemas.microsoft.com/office/powerpoint/2010/main" val="4109768049"/>
              </p:ext>
            </p:extLst>
          </p:nvPr>
        </p:nvGraphicFramePr>
        <p:xfrm>
          <a:off x="7183326" y="4649031"/>
          <a:ext cx="3701305" cy="1383115"/>
        </p:xfrm>
        <a:graphic>
          <a:graphicData uri="http://schemas.openxmlformats.org/drawingml/2006/table">
            <a:tbl>
              <a:tblPr firstRow="1" bandRow="1">
                <a:tableStyleId>{3B4B98B0-60AC-42C2-AFA5-B58CD77FA1E5}</a:tableStyleId>
              </a:tblPr>
              <a:tblGrid>
                <a:gridCol w="740261">
                  <a:extLst>
                    <a:ext uri="{9D8B030D-6E8A-4147-A177-3AD203B41FA5}">
                      <a16:colId xmlns:a16="http://schemas.microsoft.com/office/drawing/2014/main" val="4020749047"/>
                    </a:ext>
                  </a:extLst>
                </a:gridCol>
                <a:gridCol w="740261">
                  <a:extLst>
                    <a:ext uri="{9D8B030D-6E8A-4147-A177-3AD203B41FA5}">
                      <a16:colId xmlns:a16="http://schemas.microsoft.com/office/drawing/2014/main" val="3468553654"/>
                    </a:ext>
                  </a:extLst>
                </a:gridCol>
                <a:gridCol w="740261">
                  <a:extLst>
                    <a:ext uri="{9D8B030D-6E8A-4147-A177-3AD203B41FA5}">
                      <a16:colId xmlns:a16="http://schemas.microsoft.com/office/drawing/2014/main" val="101778970"/>
                    </a:ext>
                  </a:extLst>
                </a:gridCol>
                <a:gridCol w="740261">
                  <a:extLst>
                    <a:ext uri="{9D8B030D-6E8A-4147-A177-3AD203B41FA5}">
                      <a16:colId xmlns:a16="http://schemas.microsoft.com/office/drawing/2014/main" val="2042835888"/>
                    </a:ext>
                  </a:extLst>
                </a:gridCol>
                <a:gridCol w="740261">
                  <a:extLst>
                    <a:ext uri="{9D8B030D-6E8A-4147-A177-3AD203B41FA5}">
                      <a16:colId xmlns:a16="http://schemas.microsoft.com/office/drawing/2014/main" val="3586134801"/>
                    </a:ext>
                  </a:extLst>
                </a:gridCol>
              </a:tblGrid>
              <a:tr h="276623">
                <a:tc>
                  <a:txBody>
                    <a:bodyPr/>
                    <a:lstStyle/>
                    <a:p>
                      <a:pPr algn="ctr"/>
                      <a:endParaRPr kumimoji="1" lang="ja-JP" altLang="en-US" sz="900" b="1" dirty="0"/>
                    </a:p>
                  </a:txBody>
                  <a:tcPr anchor="ctr"/>
                </a:tc>
                <a:tc>
                  <a:txBody>
                    <a:bodyPr/>
                    <a:lstStyle/>
                    <a:p>
                      <a:pPr algn="ctr"/>
                      <a:r>
                        <a:rPr kumimoji="1" lang="ja-JP" altLang="en-US" sz="900" b="1" dirty="0">
                          <a:solidFill>
                            <a:srgbClr val="C00000"/>
                          </a:solidFill>
                        </a:rPr>
                        <a:t>当社</a:t>
                      </a:r>
                    </a:p>
                  </a:txBody>
                  <a:tcPr anchor="ctr"/>
                </a:tc>
                <a:tc>
                  <a:txBody>
                    <a:bodyPr/>
                    <a:lstStyle/>
                    <a:p>
                      <a:pPr algn="ctr"/>
                      <a:r>
                        <a:rPr kumimoji="1" lang="en-US" altLang="ja-JP" sz="900" b="1" dirty="0"/>
                        <a:t>A</a:t>
                      </a:r>
                      <a:r>
                        <a:rPr kumimoji="1" lang="ja-JP" altLang="en-US" sz="900" b="1" dirty="0"/>
                        <a:t>社</a:t>
                      </a:r>
                    </a:p>
                  </a:txBody>
                  <a:tcPr anchor="ctr"/>
                </a:tc>
                <a:tc>
                  <a:txBody>
                    <a:bodyPr/>
                    <a:lstStyle/>
                    <a:p>
                      <a:pPr algn="ctr"/>
                      <a:r>
                        <a:rPr kumimoji="1" lang="en-US" altLang="ja-JP" sz="900" b="1" dirty="0"/>
                        <a:t>B</a:t>
                      </a:r>
                      <a:r>
                        <a:rPr kumimoji="1" lang="ja-JP" altLang="en-US" sz="900" b="1" dirty="0"/>
                        <a:t>社</a:t>
                      </a:r>
                    </a:p>
                  </a:txBody>
                  <a:tcPr anchor="ctr"/>
                </a:tc>
                <a:tc>
                  <a:txBody>
                    <a:bodyPr/>
                    <a:lstStyle/>
                    <a:p>
                      <a:pPr algn="ctr"/>
                      <a:r>
                        <a:rPr kumimoji="1" lang="en-US" altLang="ja-JP" sz="900" b="1" dirty="0"/>
                        <a:t>C</a:t>
                      </a:r>
                      <a:r>
                        <a:rPr kumimoji="1" lang="ja-JP" altLang="en-US" sz="900" b="1" dirty="0"/>
                        <a:t>社</a:t>
                      </a:r>
                    </a:p>
                  </a:txBody>
                  <a:tcPr anchor="ctr"/>
                </a:tc>
                <a:extLst>
                  <a:ext uri="{0D108BD9-81ED-4DB2-BD59-A6C34878D82A}">
                    <a16:rowId xmlns:a16="http://schemas.microsoft.com/office/drawing/2014/main" val="122811798"/>
                  </a:ext>
                </a:extLst>
              </a:tr>
              <a:tr h="276623">
                <a:tc>
                  <a:txBody>
                    <a:bodyPr/>
                    <a:lstStyle/>
                    <a:p>
                      <a:pPr algn="ctr"/>
                      <a:r>
                        <a:rPr kumimoji="1" lang="ja-JP" altLang="en-US" sz="900" b="1" dirty="0"/>
                        <a:t>成分①</a:t>
                      </a:r>
                    </a:p>
                  </a:txBody>
                  <a:tcPr anchor="ctr"/>
                </a:tc>
                <a:tc>
                  <a:txBody>
                    <a:bodyPr/>
                    <a:lstStyle/>
                    <a:p>
                      <a:pPr algn="ctr"/>
                      <a:r>
                        <a:rPr kumimoji="1" lang="ja-JP" altLang="en-US" sz="900" b="1" dirty="0">
                          <a:solidFill>
                            <a:srgbClr val="C00000"/>
                          </a:solidFill>
                        </a:rPr>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extLst>
                  <a:ext uri="{0D108BD9-81ED-4DB2-BD59-A6C34878D82A}">
                    <a16:rowId xmlns:a16="http://schemas.microsoft.com/office/drawing/2014/main" val="3718355096"/>
                  </a:ext>
                </a:extLst>
              </a:tr>
              <a:tr h="276623">
                <a:tc>
                  <a:txBody>
                    <a:bodyPr/>
                    <a:lstStyle/>
                    <a:p>
                      <a:pPr algn="ctr"/>
                      <a:r>
                        <a:rPr kumimoji="1" lang="ja-JP" altLang="en-US" sz="900" b="1" dirty="0"/>
                        <a:t>成分②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algn="ctr"/>
                      <a:r>
                        <a:rPr kumimoji="1" lang="ja-JP" altLang="en-US" sz="900" b="1" dirty="0"/>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extLst>
                  <a:ext uri="{0D108BD9-81ED-4DB2-BD59-A6C34878D82A}">
                    <a16:rowId xmlns:a16="http://schemas.microsoft.com/office/drawing/2014/main" val="1632613660"/>
                  </a:ext>
                </a:extLst>
              </a:tr>
              <a:tr h="276623">
                <a:tc>
                  <a:txBody>
                    <a:bodyPr/>
                    <a:lstStyle/>
                    <a:p>
                      <a:pPr algn="ctr"/>
                      <a:r>
                        <a:rPr kumimoji="1" lang="ja-JP" altLang="en-US" sz="900" b="1" dirty="0"/>
                        <a:t>成分③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extLst>
                  <a:ext uri="{0D108BD9-81ED-4DB2-BD59-A6C34878D82A}">
                    <a16:rowId xmlns:a16="http://schemas.microsoft.com/office/drawing/2014/main" val="2340981765"/>
                  </a:ext>
                </a:extLst>
              </a:tr>
              <a:tr h="276623">
                <a:tc>
                  <a:txBody>
                    <a:bodyPr/>
                    <a:lstStyle/>
                    <a:p>
                      <a:pPr algn="ctr"/>
                      <a:r>
                        <a:rPr kumimoji="1" lang="ja-JP" altLang="en-US" sz="900" b="1" dirty="0"/>
                        <a:t>成分④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extLst>
                  <a:ext uri="{0D108BD9-81ED-4DB2-BD59-A6C34878D82A}">
                    <a16:rowId xmlns:a16="http://schemas.microsoft.com/office/drawing/2014/main" val="1848243293"/>
                  </a:ext>
                </a:extLst>
              </a:tr>
            </a:tbl>
          </a:graphicData>
        </a:graphic>
      </p:graphicFrame>
      <p:sp>
        <p:nvSpPr>
          <p:cNvPr id="14" name="正方形/長方形 13">
            <a:extLst>
              <a:ext uri="{FF2B5EF4-FFF2-40B4-BE49-F238E27FC236}">
                <a16:creationId xmlns:a16="http://schemas.microsoft.com/office/drawing/2014/main" id="{41B21051-9131-D284-9A9B-5F8DA7743D89}"/>
              </a:ext>
            </a:extLst>
          </p:cNvPr>
          <p:cNvSpPr/>
          <p:nvPr/>
        </p:nvSpPr>
        <p:spPr>
          <a:xfrm>
            <a:off x="851761" y="2567103"/>
            <a:ext cx="4591049"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9F9CA8DB-3CFA-AEB5-3AD4-B368F6BEDD51}"/>
              </a:ext>
            </a:extLst>
          </p:cNvPr>
          <p:cNvSpPr/>
          <p:nvPr/>
        </p:nvSpPr>
        <p:spPr>
          <a:xfrm>
            <a:off x="6738454" y="2569793"/>
            <a:ext cx="4591050"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2" name="図 41">
            <a:extLst>
              <a:ext uri="{FF2B5EF4-FFF2-40B4-BE49-F238E27FC236}">
                <a16:creationId xmlns:a16="http://schemas.microsoft.com/office/drawing/2014/main" id="{6E8E1023-9993-1955-0FA5-98D1FE4D4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290" y="3326900"/>
            <a:ext cx="811803" cy="811803"/>
          </a:xfrm>
          <a:prstGeom prst="rect">
            <a:avLst/>
          </a:prstGeom>
          <a:ln>
            <a:noFill/>
          </a:ln>
        </p:spPr>
      </p:pic>
      <p:pic>
        <p:nvPicPr>
          <p:cNvPr id="44" name="図 43">
            <a:extLst>
              <a:ext uri="{FF2B5EF4-FFF2-40B4-BE49-F238E27FC236}">
                <a16:creationId xmlns:a16="http://schemas.microsoft.com/office/drawing/2014/main" id="{5C13D85E-EA90-6149-E9FD-65E673CE8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658" y="3319005"/>
            <a:ext cx="759793" cy="759793"/>
          </a:xfrm>
          <a:prstGeom prst="rect">
            <a:avLst/>
          </a:prstGeom>
        </p:spPr>
      </p:pic>
      <p:sp>
        <p:nvSpPr>
          <p:cNvPr id="45" name="テキスト ボックス 44">
            <a:extLst>
              <a:ext uri="{FF2B5EF4-FFF2-40B4-BE49-F238E27FC236}">
                <a16:creationId xmlns:a16="http://schemas.microsoft.com/office/drawing/2014/main" id="{7AEC9328-C5CA-7499-27FE-944295C31F9C}"/>
              </a:ext>
            </a:extLst>
          </p:cNvPr>
          <p:cNvSpPr txBox="1"/>
          <p:nvPr/>
        </p:nvSpPr>
        <p:spPr>
          <a:xfrm flipH="1">
            <a:off x="959742" y="2602236"/>
            <a:ext cx="2189784" cy="338554"/>
          </a:xfrm>
          <a:prstGeom prst="rect">
            <a:avLst/>
          </a:prstGeom>
          <a:noFill/>
        </p:spPr>
        <p:txBody>
          <a:bodyPr wrap="square" rtlCol="0">
            <a:spAutoFit/>
          </a:bodyPr>
          <a:lstStyle/>
          <a:p>
            <a:r>
              <a:rPr lang="ja-JP" altLang="en-US" sz="1600" b="1" dirty="0">
                <a:solidFill>
                  <a:schemeClr val="bg1"/>
                </a:solidFill>
              </a:rPr>
              <a:t>〇✕健康食品</a:t>
            </a:r>
            <a:endParaRPr kumimoji="1" lang="ja-JP" altLang="en-US" sz="1600" b="1" dirty="0">
              <a:solidFill>
                <a:schemeClr val="bg1"/>
              </a:solidFill>
            </a:endParaRPr>
          </a:p>
        </p:txBody>
      </p:sp>
      <p:pic>
        <p:nvPicPr>
          <p:cNvPr id="46" name="図 45">
            <a:extLst>
              <a:ext uri="{FF2B5EF4-FFF2-40B4-BE49-F238E27FC236}">
                <a16:creationId xmlns:a16="http://schemas.microsoft.com/office/drawing/2014/main" id="{212617CA-C083-7C32-BE2E-A55DFAB0E582}"/>
              </a:ext>
            </a:extLst>
          </p:cNvPr>
          <p:cNvPicPr>
            <a:picLocks noChangeAspect="1"/>
          </p:cNvPicPr>
          <p:nvPr/>
        </p:nvPicPr>
        <p:blipFill>
          <a:blip r:embed="rId3"/>
          <a:stretch>
            <a:fillRect/>
          </a:stretch>
        </p:blipFill>
        <p:spPr>
          <a:xfrm>
            <a:off x="10870361" y="2699618"/>
            <a:ext cx="243792" cy="174567"/>
          </a:xfrm>
          <a:prstGeom prst="rect">
            <a:avLst/>
          </a:prstGeom>
        </p:spPr>
      </p:pic>
      <p:pic>
        <p:nvPicPr>
          <p:cNvPr id="47" name="図 46">
            <a:extLst>
              <a:ext uri="{FF2B5EF4-FFF2-40B4-BE49-F238E27FC236}">
                <a16:creationId xmlns:a16="http://schemas.microsoft.com/office/drawing/2014/main" id="{33B38C2F-A7EE-2675-9DAD-007347980AC1}"/>
              </a:ext>
            </a:extLst>
          </p:cNvPr>
          <p:cNvPicPr>
            <a:picLocks noChangeAspect="1"/>
          </p:cNvPicPr>
          <p:nvPr/>
        </p:nvPicPr>
        <p:blipFill>
          <a:blip r:embed="rId3"/>
          <a:stretch>
            <a:fillRect/>
          </a:stretch>
        </p:blipFill>
        <p:spPr>
          <a:xfrm>
            <a:off x="4910859" y="2676973"/>
            <a:ext cx="286950" cy="205470"/>
          </a:xfrm>
          <a:prstGeom prst="rect">
            <a:avLst/>
          </a:prstGeom>
        </p:spPr>
      </p:pic>
      <p:sp>
        <p:nvSpPr>
          <p:cNvPr id="48" name="テキスト ボックス 47">
            <a:extLst>
              <a:ext uri="{FF2B5EF4-FFF2-40B4-BE49-F238E27FC236}">
                <a16:creationId xmlns:a16="http://schemas.microsoft.com/office/drawing/2014/main" id="{B4A1B1C4-D148-BB87-E5D0-3D953E308F0A}"/>
              </a:ext>
            </a:extLst>
          </p:cNvPr>
          <p:cNvSpPr txBox="1"/>
          <p:nvPr/>
        </p:nvSpPr>
        <p:spPr>
          <a:xfrm flipH="1">
            <a:off x="6823669" y="2602236"/>
            <a:ext cx="2189784" cy="338554"/>
          </a:xfrm>
          <a:prstGeom prst="rect">
            <a:avLst/>
          </a:prstGeom>
          <a:noFill/>
        </p:spPr>
        <p:txBody>
          <a:bodyPr wrap="square" rtlCol="0">
            <a:spAutoFit/>
          </a:bodyPr>
          <a:lstStyle/>
          <a:p>
            <a:r>
              <a:rPr lang="ja-JP" altLang="en-US" sz="1600" b="1" dirty="0">
                <a:solidFill>
                  <a:schemeClr val="bg1"/>
                </a:solidFill>
              </a:rPr>
              <a:t>〇✕健康食品</a:t>
            </a:r>
            <a:endParaRPr kumimoji="1" lang="ja-JP" altLang="en-US" sz="1600" b="1" dirty="0">
              <a:solidFill>
                <a:schemeClr val="bg1"/>
              </a:solidFill>
            </a:endParaRPr>
          </a:p>
        </p:txBody>
      </p:sp>
      <p:sp>
        <p:nvSpPr>
          <p:cNvPr id="49" name="テキスト ボックス 48">
            <a:extLst>
              <a:ext uri="{FF2B5EF4-FFF2-40B4-BE49-F238E27FC236}">
                <a16:creationId xmlns:a16="http://schemas.microsoft.com/office/drawing/2014/main" id="{22ABB29B-B600-6D35-2F5F-CFA7EC94B58B}"/>
              </a:ext>
            </a:extLst>
          </p:cNvPr>
          <p:cNvSpPr txBox="1"/>
          <p:nvPr/>
        </p:nvSpPr>
        <p:spPr>
          <a:xfrm>
            <a:off x="1571866" y="3185112"/>
            <a:ext cx="1569660" cy="369332"/>
          </a:xfrm>
          <a:prstGeom prst="rect">
            <a:avLst/>
          </a:prstGeom>
          <a:noFill/>
          <a:ln>
            <a:noFill/>
          </a:ln>
        </p:spPr>
        <p:txBody>
          <a:bodyPr wrap="none" rtlCol="0">
            <a:spAutoFit/>
          </a:bodyPr>
          <a:lstStyle/>
          <a:p>
            <a:r>
              <a:rPr kumimoji="1" lang="ja-JP" altLang="en-US" b="1" dirty="0">
                <a:solidFill>
                  <a:schemeClr val="tx1">
                    <a:lumMod val="50000"/>
                    <a:lumOff val="50000"/>
                  </a:schemeClr>
                </a:solidFill>
              </a:rPr>
              <a:t>サプリメント</a:t>
            </a:r>
          </a:p>
        </p:txBody>
      </p:sp>
      <p:sp>
        <p:nvSpPr>
          <p:cNvPr id="50" name="テキスト ボックス 49">
            <a:extLst>
              <a:ext uri="{FF2B5EF4-FFF2-40B4-BE49-F238E27FC236}">
                <a16:creationId xmlns:a16="http://schemas.microsoft.com/office/drawing/2014/main" id="{AAD0F231-7B2A-B055-75A7-9B60F5BAA590}"/>
              </a:ext>
            </a:extLst>
          </p:cNvPr>
          <p:cNvSpPr txBox="1"/>
          <p:nvPr/>
        </p:nvSpPr>
        <p:spPr>
          <a:xfrm>
            <a:off x="7681774" y="3148101"/>
            <a:ext cx="1569660" cy="369332"/>
          </a:xfrm>
          <a:prstGeom prst="rect">
            <a:avLst/>
          </a:prstGeom>
          <a:noFill/>
          <a:ln>
            <a:noFill/>
          </a:ln>
        </p:spPr>
        <p:txBody>
          <a:bodyPr wrap="none" rtlCol="0">
            <a:spAutoFit/>
          </a:bodyPr>
          <a:lstStyle/>
          <a:p>
            <a:r>
              <a:rPr kumimoji="1" lang="ja-JP" altLang="en-US" b="1" dirty="0">
                <a:solidFill>
                  <a:schemeClr val="tx1">
                    <a:lumMod val="50000"/>
                    <a:lumOff val="50000"/>
                  </a:schemeClr>
                </a:solidFill>
              </a:rPr>
              <a:t>サプリメント</a:t>
            </a:r>
          </a:p>
        </p:txBody>
      </p:sp>
      <p:sp>
        <p:nvSpPr>
          <p:cNvPr id="52" name="テキスト ボックス 51">
            <a:extLst>
              <a:ext uri="{FF2B5EF4-FFF2-40B4-BE49-F238E27FC236}">
                <a16:creationId xmlns:a16="http://schemas.microsoft.com/office/drawing/2014/main" id="{9118E81C-D573-17AA-65F8-FE3ACCE0BB4A}"/>
              </a:ext>
            </a:extLst>
          </p:cNvPr>
          <p:cNvSpPr txBox="1"/>
          <p:nvPr/>
        </p:nvSpPr>
        <p:spPr>
          <a:xfrm>
            <a:off x="1123805" y="1743230"/>
            <a:ext cx="4228811" cy="614219"/>
          </a:xfrm>
          <a:prstGeom prst="rect">
            <a:avLst/>
          </a:prstGeom>
          <a:noFill/>
          <a:ln w="19050">
            <a:solidFill>
              <a:schemeClr val="tx1"/>
            </a:solidFill>
          </a:ln>
        </p:spPr>
        <p:txBody>
          <a:bodyPr wrap="square" rtlCol="0" anchor="ctr" anchorCtr="0">
            <a:noAutofit/>
          </a:bodyPr>
          <a:lstStyle/>
          <a:p>
            <a:pPr algn="ctr"/>
            <a:r>
              <a:rPr lang="ja-JP" altLang="en-US" sz="1600" b="1" dirty="0">
                <a:solidFill>
                  <a:srgbClr val="C00000"/>
                </a:solidFill>
              </a:rPr>
              <a:t>自社製品のアピールポイントのみ</a:t>
            </a:r>
            <a:r>
              <a:rPr lang="ja-JP" altLang="en-US" sz="1400" dirty="0"/>
              <a:t>を</a:t>
            </a:r>
            <a:endParaRPr lang="en-US" altLang="ja-JP" sz="1400" dirty="0"/>
          </a:p>
          <a:p>
            <a:pPr algn="ctr"/>
            <a:r>
              <a:rPr lang="ja-JP" altLang="en-US" sz="1400" dirty="0"/>
              <a:t>前面に押し出している</a:t>
            </a:r>
            <a:endParaRPr kumimoji="1" lang="ja-JP" altLang="en-US" sz="1400" dirty="0"/>
          </a:p>
        </p:txBody>
      </p:sp>
      <p:sp>
        <p:nvSpPr>
          <p:cNvPr id="53" name="テキスト ボックス 52">
            <a:extLst>
              <a:ext uri="{FF2B5EF4-FFF2-40B4-BE49-F238E27FC236}">
                <a16:creationId xmlns:a16="http://schemas.microsoft.com/office/drawing/2014/main" id="{3A45A984-54DF-49CC-A5D4-53F7AE6F00F8}"/>
              </a:ext>
            </a:extLst>
          </p:cNvPr>
          <p:cNvSpPr txBox="1"/>
          <p:nvPr/>
        </p:nvSpPr>
        <p:spPr>
          <a:xfrm>
            <a:off x="6992071" y="1743230"/>
            <a:ext cx="4228812" cy="616271"/>
          </a:xfrm>
          <a:prstGeom prst="rect">
            <a:avLst/>
          </a:prstGeom>
          <a:noFill/>
          <a:ln w="19050">
            <a:solidFill>
              <a:schemeClr val="tx1"/>
            </a:solidFill>
          </a:ln>
        </p:spPr>
        <p:txBody>
          <a:bodyPr wrap="square" rtlCol="0" anchor="ctr" anchorCtr="0">
            <a:noAutofit/>
          </a:bodyPr>
          <a:lstStyle/>
          <a:p>
            <a:pPr algn="ctr"/>
            <a:r>
              <a:rPr lang="ja-JP" altLang="en-US" sz="1600" b="1" dirty="0">
                <a:solidFill>
                  <a:schemeClr val="accent1"/>
                </a:solidFill>
              </a:rPr>
              <a:t>他者との比較表</a:t>
            </a:r>
            <a:r>
              <a:rPr lang="ja-JP" altLang="en-US" sz="1400" dirty="0"/>
              <a:t>を作ることで</a:t>
            </a:r>
            <a:endParaRPr lang="en-US" altLang="ja-JP" sz="1400" dirty="0"/>
          </a:p>
          <a:p>
            <a:pPr algn="ctr"/>
            <a:r>
              <a:rPr lang="ja-JP" altLang="en-US" sz="1400" dirty="0"/>
              <a:t>自社製品の強みが一目でわかる</a:t>
            </a:r>
            <a:endParaRPr kumimoji="1" lang="ja-JP" altLang="en-US" sz="1400" dirty="0"/>
          </a:p>
        </p:txBody>
      </p:sp>
      <p:cxnSp>
        <p:nvCxnSpPr>
          <p:cNvPr id="55" name="直線コネクタ 54">
            <a:extLst>
              <a:ext uri="{FF2B5EF4-FFF2-40B4-BE49-F238E27FC236}">
                <a16:creationId xmlns:a16="http://schemas.microsoft.com/office/drawing/2014/main" id="{F561E477-62B1-FCEC-C329-FBE4A770127B}"/>
              </a:ext>
            </a:extLst>
          </p:cNvPr>
          <p:cNvCxnSpPr>
            <a:cxnSpLocks/>
          </p:cNvCxnSpPr>
          <p:nvPr/>
        </p:nvCxnSpPr>
        <p:spPr>
          <a:xfrm>
            <a:off x="1294191" y="3719840"/>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D61908B5-D59F-BECB-0DCB-FEAE1915EA72}"/>
              </a:ext>
            </a:extLst>
          </p:cNvPr>
          <p:cNvCxnSpPr>
            <a:cxnSpLocks/>
          </p:cNvCxnSpPr>
          <p:nvPr/>
        </p:nvCxnSpPr>
        <p:spPr>
          <a:xfrm>
            <a:off x="1294191" y="3872240"/>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1C9DD38-8B76-AEA1-0298-5781AEB06CB4}"/>
              </a:ext>
            </a:extLst>
          </p:cNvPr>
          <p:cNvCxnSpPr>
            <a:cxnSpLocks/>
          </p:cNvCxnSpPr>
          <p:nvPr/>
        </p:nvCxnSpPr>
        <p:spPr>
          <a:xfrm>
            <a:off x="1294191" y="4024640"/>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EE281FC-8D95-82CB-8665-8B23CBA332A0}"/>
              </a:ext>
            </a:extLst>
          </p:cNvPr>
          <p:cNvCxnSpPr>
            <a:cxnSpLocks/>
          </p:cNvCxnSpPr>
          <p:nvPr/>
        </p:nvCxnSpPr>
        <p:spPr>
          <a:xfrm>
            <a:off x="7386633" y="3653559"/>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C3B0E89-391D-B967-9FE3-F710A16A0240}"/>
              </a:ext>
            </a:extLst>
          </p:cNvPr>
          <p:cNvCxnSpPr>
            <a:cxnSpLocks/>
          </p:cNvCxnSpPr>
          <p:nvPr/>
        </p:nvCxnSpPr>
        <p:spPr>
          <a:xfrm>
            <a:off x="7386633" y="3805959"/>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38F75A45-A6D1-4B7A-81AB-54D469329CE3}"/>
              </a:ext>
            </a:extLst>
          </p:cNvPr>
          <p:cNvCxnSpPr>
            <a:cxnSpLocks/>
          </p:cNvCxnSpPr>
          <p:nvPr/>
        </p:nvCxnSpPr>
        <p:spPr>
          <a:xfrm>
            <a:off x="7386633" y="3958359"/>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5D7FCF81-0BF0-B67F-F8BE-500C40A93AA2}"/>
              </a:ext>
            </a:extLst>
          </p:cNvPr>
          <p:cNvSpPr txBox="1"/>
          <p:nvPr/>
        </p:nvSpPr>
        <p:spPr>
          <a:xfrm>
            <a:off x="7794873" y="4276595"/>
            <a:ext cx="2518638" cy="307777"/>
          </a:xfrm>
          <a:prstGeom prst="rect">
            <a:avLst/>
          </a:prstGeom>
          <a:noFill/>
        </p:spPr>
        <p:txBody>
          <a:bodyPr wrap="none" rtlCol="0">
            <a:spAutoFit/>
          </a:bodyPr>
          <a:lstStyle/>
          <a:p>
            <a:r>
              <a:rPr lang="ja-JP" altLang="en-US" sz="1400" b="1" dirty="0">
                <a:solidFill>
                  <a:schemeClr val="accent1"/>
                </a:solidFill>
              </a:rPr>
              <a:t>＜他製品との含有成分比較＞</a:t>
            </a:r>
            <a:endParaRPr kumimoji="1" lang="ja-JP" altLang="en-US" sz="1400" b="1" dirty="0">
              <a:solidFill>
                <a:schemeClr val="accent1"/>
              </a:solidFill>
            </a:endParaRPr>
          </a:p>
        </p:txBody>
      </p:sp>
      <p:sp>
        <p:nvSpPr>
          <p:cNvPr id="66" name="テキスト ボックス 65">
            <a:extLst>
              <a:ext uri="{FF2B5EF4-FFF2-40B4-BE49-F238E27FC236}">
                <a16:creationId xmlns:a16="http://schemas.microsoft.com/office/drawing/2014/main" id="{2CF2564E-594F-7EFE-C121-2C08E90E6F7C}"/>
              </a:ext>
            </a:extLst>
          </p:cNvPr>
          <p:cNvSpPr txBox="1"/>
          <p:nvPr/>
        </p:nvSpPr>
        <p:spPr>
          <a:xfrm>
            <a:off x="1178878" y="4449560"/>
            <a:ext cx="3941297" cy="307777"/>
          </a:xfrm>
          <a:prstGeom prst="rect">
            <a:avLst/>
          </a:prstGeom>
          <a:noFill/>
        </p:spPr>
        <p:txBody>
          <a:bodyPr wrap="square" rtlCol="0">
            <a:spAutoFit/>
          </a:bodyPr>
          <a:lstStyle/>
          <a:p>
            <a:pPr algn="ctr"/>
            <a:r>
              <a:rPr kumimoji="1" lang="ja-JP" altLang="en-US" sz="1400" b="1" dirty="0">
                <a:solidFill>
                  <a:srgbClr val="C00000"/>
                </a:solidFill>
              </a:rPr>
              <a:t>＜自社製品のここがすごい！＞</a:t>
            </a:r>
          </a:p>
        </p:txBody>
      </p:sp>
      <p:sp>
        <p:nvSpPr>
          <p:cNvPr id="78" name="楕円 77">
            <a:extLst>
              <a:ext uri="{FF2B5EF4-FFF2-40B4-BE49-F238E27FC236}">
                <a16:creationId xmlns:a16="http://schemas.microsoft.com/office/drawing/2014/main" id="{D8ADDF99-0E0B-BDFD-E4C3-12421D29283A}"/>
              </a:ext>
            </a:extLst>
          </p:cNvPr>
          <p:cNvSpPr/>
          <p:nvPr/>
        </p:nvSpPr>
        <p:spPr>
          <a:xfrm>
            <a:off x="7047959" y="4143374"/>
            <a:ext cx="3972038" cy="2116188"/>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8ED31C89-8BE3-5833-AA27-14D19A549395}"/>
              </a:ext>
            </a:extLst>
          </p:cNvPr>
          <p:cNvSpPr/>
          <p:nvPr/>
        </p:nvSpPr>
        <p:spPr>
          <a:xfrm>
            <a:off x="1199232"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0" name="正方形/長方形 79">
            <a:extLst>
              <a:ext uri="{FF2B5EF4-FFF2-40B4-BE49-F238E27FC236}">
                <a16:creationId xmlns:a16="http://schemas.microsoft.com/office/drawing/2014/main" id="{0A081E41-378E-36D6-55C0-FA1D3AD3DA24}"/>
              </a:ext>
            </a:extLst>
          </p:cNvPr>
          <p:cNvSpPr/>
          <p:nvPr/>
        </p:nvSpPr>
        <p:spPr>
          <a:xfrm>
            <a:off x="2532468"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1" name="正方形/長方形 80">
            <a:extLst>
              <a:ext uri="{FF2B5EF4-FFF2-40B4-BE49-F238E27FC236}">
                <a16:creationId xmlns:a16="http://schemas.microsoft.com/office/drawing/2014/main" id="{49AA6E57-8332-7957-E406-4276DD469368}"/>
              </a:ext>
            </a:extLst>
          </p:cNvPr>
          <p:cNvSpPr/>
          <p:nvPr/>
        </p:nvSpPr>
        <p:spPr>
          <a:xfrm>
            <a:off x="3830063"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2" name="テキスト ボックス 81">
            <a:extLst>
              <a:ext uri="{FF2B5EF4-FFF2-40B4-BE49-F238E27FC236}">
                <a16:creationId xmlns:a16="http://schemas.microsoft.com/office/drawing/2014/main" id="{7F93F494-32C5-5038-9C7F-69F5A9DB4037}"/>
              </a:ext>
            </a:extLst>
          </p:cNvPr>
          <p:cNvSpPr txBox="1"/>
          <p:nvPr/>
        </p:nvSpPr>
        <p:spPr>
          <a:xfrm>
            <a:off x="1196912" y="4904203"/>
            <a:ext cx="1107996" cy="276999"/>
          </a:xfrm>
          <a:prstGeom prst="rect">
            <a:avLst/>
          </a:prstGeom>
          <a:noFill/>
          <a:ln>
            <a:noFill/>
          </a:ln>
        </p:spPr>
        <p:txBody>
          <a:bodyPr wrap="none" rtlCol="0">
            <a:spAutoFit/>
          </a:bodyPr>
          <a:lstStyle/>
          <a:p>
            <a:r>
              <a:rPr kumimoji="1" lang="ja-JP" altLang="en-US" sz="1200" b="1" dirty="0">
                <a:solidFill>
                  <a:schemeClr val="tx1">
                    <a:lumMod val="50000"/>
                    <a:lumOff val="50000"/>
                  </a:schemeClr>
                </a:solidFill>
              </a:rPr>
              <a:t>①ーーーーー</a:t>
            </a:r>
          </a:p>
        </p:txBody>
      </p:sp>
      <p:sp>
        <p:nvSpPr>
          <p:cNvPr id="83" name="テキスト ボックス 82">
            <a:extLst>
              <a:ext uri="{FF2B5EF4-FFF2-40B4-BE49-F238E27FC236}">
                <a16:creationId xmlns:a16="http://schemas.microsoft.com/office/drawing/2014/main" id="{25BB3FB1-6390-D571-7D7D-AEA2579246B9}"/>
              </a:ext>
            </a:extLst>
          </p:cNvPr>
          <p:cNvSpPr txBox="1"/>
          <p:nvPr/>
        </p:nvSpPr>
        <p:spPr>
          <a:xfrm>
            <a:off x="3840138" y="4904202"/>
            <a:ext cx="1107996" cy="276999"/>
          </a:xfrm>
          <a:prstGeom prst="rect">
            <a:avLst/>
          </a:prstGeom>
          <a:noFill/>
          <a:ln>
            <a:noFill/>
          </a:ln>
        </p:spPr>
        <p:txBody>
          <a:bodyPr wrap="none" rtlCol="0">
            <a:spAutoFit/>
          </a:bodyPr>
          <a:lstStyle/>
          <a:p>
            <a:r>
              <a:rPr lang="ja-JP" altLang="en-US" sz="1200" b="1" dirty="0">
                <a:solidFill>
                  <a:schemeClr val="tx1">
                    <a:lumMod val="50000"/>
                    <a:lumOff val="50000"/>
                  </a:schemeClr>
                </a:solidFill>
              </a:rPr>
              <a:t>③</a:t>
            </a:r>
            <a:r>
              <a:rPr kumimoji="1" lang="ja-JP" altLang="en-US" sz="1200" b="1" dirty="0">
                <a:solidFill>
                  <a:schemeClr val="tx1">
                    <a:lumMod val="50000"/>
                    <a:lumOff val="50000"/>
                  </a:schemeClr>
                </a:solidFill>
              </a:rPr>
              <a:t>ーーーーー</a:t>
            </a:r>
          </a:p>
        </p:txBody>
      </p:sp>
      <p:sp>
        <p:nvSpPr>
          <p:cNvPr id="84" name="テキスト ボックス 83">
            <a:extLst>
              <a:ext uri="{FF2B5EF4-FFF2-40B4-BE49-F238E27FC236}">
                <a16:creationId xmlns:a16="http://schemas.microsoft.com/office/drawing/2014/main" id="{56FC4344-33E0-6CF9-7E76-A94BA16A49F7}"/>
              </a:ext>
            </a:extLst>
          </p:cNvPr>
          <p:cNvSpPr txBox="1"/>
          <p:nvPr/>
        </p:nvSpPr>
        <p:spPr>
          <a:xfrm>
            <a:off x="2518525" y="4892872"/>
            <a:ext cx="1107996" cy="276999"/>
          </a:xfrm>
          <a:prstGeom prst="rect">
            <a:avLst/>
          </a:prstGeom>
          <a:noFill/>
          <a:ln>
            <a:noFill/>
          </a:ln>
        </p:spPr>
        <p:txBody>
          <a:bodyPr wrap="none" rtlCol="0">
            <a:spAutoFit/>
          </a:bodyPr>
          <a:lstStyle/>
          <a:p>
            <a:r>
              <a:rPr lang="ja-JP" altLang="en-US" sz="1200" b="1" dirty="0">
                <a:solidFill>
                  <a:schemeClr val="tx1">
                    <a:lumMod val="50000"/>
                    <a:lumOff val="50000"/>
                  </a:schemeClr>
                </a:solidFill>
              </a:rPr>
              <a:t>②</a:t>
            </a:r>
            <a:r>
              <a:rPr kumimoji="1" lang="ja-JP" altLang="en-US" sz="1200" b="1" dirty="0">
                <a:solidFill>
                  <a:schemeClr val="tx1">
                    <a:lumMod val="50000"/>
                    <a:lumOff val="50000"/>
                  </a:schemeClr>
                </a:solidFill>
              </a:rPr>
              <a:t>ーーーーー</a:t>
            </a:r>
          </a:p>
        </p:txBody>
      </p:sp>
      <p:cxnSp>
        <p:nvCxnSpPr>
          <p:cNvPr id="88" name="直線コネクタ 87">
            <a:extLst>
              <a:ext uri="{FF2B5EF4-FFF2-40B4-BE49-F238E27FC236}">
                <a16:creationId xmlns:a16="http://schemas.microsoft.com/office/drawing/2014/main" id="{ED8E4B02-DE56-813D-6F97-7BD3252F1B83}"/>
              </a:ext>
            </a:extLst>
          </p:cNvPr>
          <p:cNvCxnSpPr>
            <a:cxnSpLocks/>
          </p:cNvCxnSpPr>
          <p:nvPr/>
        </p:nvCxnSpPr>
        <p:spPr>
          <a:xfrm>
            <a:off x="1292264"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7091FE16-0139-3F7D-6987-80AC37D2A8A6}"/>
              </a:ext>
            </a:extLst>
          </p:cNvPr>
          <p:cNvCxnSpPr>
            <a:cxnSpLocks/>
          </p:cNvCxnSpPr>
          <p:nvPr/>
        </p:nvCxnSpPr>
        <p:spPr>
          <a:xfrm>
            <a:off x="1292264"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2" name="直線コネクタ 91">
            <a:extLst>
              <a:ext uri="{FF2B5EF4-FFF2-40B4-BE49-F238E27FC236}">
                <a16:creationId xmlns:a16="http://schemas.microsoft.com/office/drawing/2014/main" id="{99D4B712-BE8C-63CC-4211-D14514C522BC}"/>
              </a:ext>
            </a:extLst>
          </p:cNvPr>
          <p:cNvCxnSpPr>
            <a:cxnSpLocks/>
          </p:cNvCxnSpPr>
          <p:nvPr/>
        </p:nvCxnSpPr>
        <p:spPr>
          <a:xfrm>
            <a:off x="1292264"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3" name="直線コネクタ 92">
            <a:extLst>
              <a:ext uri="{FF2B5EF4-FFF2-40B4-BE49-F238E27FC236}">
                <a16:creationId xmlns:a16="http://schemas.microsoft.com/office/drawing/2014/main" id="{43846254-9680-BAF4-E0EA-88182363EC9A}"/>
              </a:ext>
            </a:extLst>
          </p:cNvPr>
          <p:cNvCxnSpPr>
            <a:cxnSpLocks/>
          </p:cNvCxnSpPr>
          <p:nvPr/>
        </p:nvCxnSpPr>
        <p:spPr>
          <a:xfrm>
            <a:off x="1292264"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4" name="直線コネクタ 93">
            <a:extLst>
              <a:ext uri="{FF2B5EF4-FFF2-40B4-BE49-F238E27FC236}">
                <a16:creationId xmlns:a16="http://schemas.microsoft.com/office/drawing/2014/main" id="{5DC20AD7-123F-CA84-AFBB-7D23AF69F885}"/>
              </a:ext>
            </a:extLst>
          </p:cNvPr>
          <p:cNvCxnSpPr>
            <a:cxnSpLocks/>
          </p:cNvCxnSpPr>
          <p:nvPr/>
        </p:nvCxnSpPr>
        <p:spPr>
          <a:xfrm>
            <a:off x="1292264"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3DB525AF-0526-C080-2A7A-533504D9C738}"/>
              </a:ext>
            </a:extLst>
          </p:cNvPr>
          <p:cNvCxnSpPr>
            <a:cxnSpLocks/>
          </p:cNvCxnSpPr>
          <p:nvPr/>
        </p:nvCxnSpPr>
        <p:spPr>
          <a:xfrm>
            <a:off x="2617555"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6" name="直線コネクタ 95">
            <a:extLst>
              <a:ext uri="{FF2B5EF4-FFF2-40B4-BE49-F238E27FC236}">
                <a16:creationId xmlns:a16="http://schemas.microsoft.com/office/drawing/2014/main" id="{F025C224-0766-3252-97D4-F82C87DE5579}"/>
              </a:ext>
            </a:extLst>
          </p:cNvPr>
          <p:cNvCxnSpPr>
            <a:cxnSpLocks/>
          </p:cNvCxnSpPr>
          <p:nvPr/>
        </p:nvCxnSpPr>
        <p:spPr>
          <a:xfrm>
            <a:off x="2617555"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07716965-F238-8616-2CFA-3D4E5E531D93}"/>
              </a:ext>
            </a:extLst>
          </p:cNvPr>
          <p:cNvCxnSpPr>
            <a:cxnSpLocks/>
          </p:cNvCxnSpPr>
          <p:nvPr/>
        </p:nvCxnSpPr>
        <p:spPr>
          <a:xfrm>
            <a:off x="2617555"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8" name="直線コネクタ 97">
            <a:extLst>
              <a:ext uri="{FF2B5EF4-FFF2-40B4-BE49-F238E27FC236}">
                <a16:creationId xmlns:a16="http://schemas.microsoft.com/office/drawing/2014/main" id="{41C074D8-98D0-4AB1-64A0-61AF157C99C7}"/>
              </a:ext>
            </a:extLst>
          </p:cNvPr>
          <p:cNvCxnSpPr>
            <a:cxnSpLocks/>
          </p:cNvCxnSpPr>
          <p:nvPr/>
        </p:nvCxnSpPr>
        <p:spPr>
          <a:xfrm>
            <a:off x="2617555"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164BCECB-0F51-EAE4-4B68-5A3E26114621}"/>
              </a:ext>
            </a:extLst>
          </p:cNvPr>
          <p:cNvCxnSpPr>
            <a:cxnSpLocks/>
          </p:cNvCxnSpPr>
          <p:nvPr/>
        </p:nvCxnSpPr>
        <p:spPr>
          <a:xfrm>
            <a:off x="2617555"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5" name="直線コネクタ 104">
            <a:extLst>
              <a:ext uri="{FF2B5EF4-FFF2-40B4-BE49-F238E27FC236}">
                <a16:creationId xmlns:a16="http://schemas.microsoft.com/office/drawing/2014/main" id="{A6234905-7E26-CF01-76E2-BD1C9C87A57A}"/>
              </a:ext>
            </a:extLst>
          </p:cNvPr>
          <p:cNvCxnSpPr>
            <a:cxnSpLocks/>
          </p:cNvCxnSpPr>
          <p:nvPr/>
        </p:nvCxnSpPr>
        <p:spPr>
          <a:xfrm>
            <a:off x="3931856"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B05B9EED-3B2D-90B9-E4A4-FAEE6DE38307}"/>
              </a:ext>
            </a:extLst>
          </p:cNvPr>
          <p:cNvCxnSpPr>
            <a:cxnSpLocks/>
          </p:cNvCxnSpPr>
          <p:nvPr/>
        </p:nvCxnSpPr>
        <p:spPr>
          <a:xfrm>
            <a:off x="3931856"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7" name="直線コネクタ 106">
            <a:extLst>
              <a:ext uri="{FF2B5EF4-FFF2-40B4-BE49-F238E27FC236}">
                <a16:creationId xmlns:a16="http://schemas.microsoft.com/office/drawing/2014/main" id="{C8FA1927-8D55-0967-BDD4-A6D4DB707ED9}"/>
              </a:ext>
            </a:extLst>
          </p:cNvPr>
          <p:cNvCxnSpPr>
            <a:cxnSpLocks/>
          </p:cNvCxnSpPr>
          <p:nvPr/>
        </p:nvCxnSpPr>
        <p:spPr>
          <a:xfrm>
            <a:off x="3931856"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8" name="直線コネクタ 107">
            <a:extLst>
              <a:ext uri="{FF2B5EF4-FFF2-40B4-BE49-F238E27FC236}">
                <a16:creationId xmlns:a16="http://schemas.microsoft.com/office/drawing/2014/main" id="{804C0F2E-80BC-F732-BADF-4B26AB6290F4}"/>
              </a:ext>
            </a:extLst>
          </p:cNvPr>
          <p:cNvCxnSpPr>
            <a:cxnSpLocks/>
          </p:cNvCxnSpPr>
          <p:nvPr/>
        </p:nvCxnSpPr>
        <p:spPr>
          <a:xfrm>
            <a:off x="3931856"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9" name="直線コネクタ 108">
            <a:extLst>
              <a:ext uri="{FF2B5EF4-FFF2-40B4-BE49-F238E27FC236}">
                <a16:creationId xmlns:a16="http://schemas.microsoft.com/office/drawing/2014/main" id="{6909626F-AA30-BC57-DEC4-0B4D13B2AD52}"/>
              </a:ext>
            </a:extLst>
          </p:cNvPr>
          <p:cNvCxnSpPr>
            <a:cxnSpLocks/>
          </p:cNvCxnSpPr>
          <p:nvPr/>
        </p:nvCxnSpPr>
        <p:spPr>
          <a:xfrm>
            <a:off x="3931856"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74" name="図 73">
            <a:extLst>
              <a:ext uri="{FF2B5EF4-FFF2-40B4-BE49-F238E27FC236}">
                <a16:creationId xmlns:a16="http://schemas.microsoft.com/office/drawing/2014/main" id="{2EA25E13-287D-721F-5F5F-8EFBC415DDAD}"/>
              </a:ext>
            </a:extLst>
          </p:cNvPr>
          <p:cNvPicPr>
            <a:picLocks noChangeAspect="1"/>
          </p:cNvPicPr>
          <p:nvPr/>
        </p:nvPicPr>
        <p:blipFill>
          <a:blip r:embed="rId4"/>
          <a:stretch>
            <a:fillRect/>
          </a:stretch>
        </p:blipFill>
        <p:spPr>
          <a:xfrm>
            <a:off x="10201517" y="5036471"/>
            <a:ext cx="1447166" cy="1440000"/>
          </a:xfrm>
          <a:prstGeom prst="rect">
            <a:avLst/>
          </a:prstGeom>
          <a:effectLst>
            <a:outerShdw blurRad="50800" dist="38100" dir="2700000" algn="tl" rotWithShape="0">
              <a:prstClr val="black">
                <a:alpha val="40000"/>
              </a:prstClr>
            </a:outerShdw>
          </a:effectLst>
        </p:spPr>
      </p:pic>
      <p:cxnSp>
        <p:nvCxnSpPr>
          <p:cNvPr id="64" name="直線コネクタ 63">
            <a:extLst>
              <a:ext uri="{FF2B5EF4-FFF2-40B4-BE49-F238E27FC236}">
                <a16:creationId xmlns:a16="http://schemas.microsoft.com/office/drawing/2014/main" id="{9E535097-BE50-4699-AD10-5DFC37B60209}"/>
              </a:ext>
            </a:extLst>
          </p:cNvPr>
          <p:cNvCxnSpPr>
            <a:cxnSpLocks/>
          </p:cNvCxnSpPr>
          <p:nvPr/>
        </p:nvCxnSpPr>
        <p:spPr>
          <a:xfrm>
            <a:off x="6141734" y="1123611"/>
            <a:ext cx="0" cy="517362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矢印: 右 66">
            <a:extLst>
              <a:ext uri="{FF2B5EF4-FFF2-40B4-BE49-F238E27FC236}">
                <a16:creationId xmlns:a16="http://schemas.microsoft.com/office/drawing/2014/main" id="{82EE8A87-C19A-4452-89DF-9704981A56FD}"/>
              </a:ext>
            </a:extLst>
          </p:cNvPr>
          <p:cNvSpPr/>
          <p:nvPr/>
        </p:nvSpPr>
        <p:spPr>
          <a:xfrm>
            <a:off x="5970036" y="3352124"/>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9F644564-8CC0-4082-A6D6-BCB346CA4464}"/>
              </a:ext>
            </a:extLst>
          </p:cNvPr>
          <p:cNvSpPr txBox="1"/>
          <p:nvPr/>
        </p:nvSpPr>
        <p:spPr>
          <a:xfrm>
            <a:off x="749300" y="1221898"/>
            <a:ext cx="4927600" cy="328575"/>
          </a:xfrm>
          <a:prstGeom prst="rect">
            <a:avLst/>
          </a:prstGeom>
          <a:solidFill>
            <a:srgbClr val="CC3300"/>
          </a:solidFill>
        </p:spPr>
        <p:txBody>
          <a:bodyPr wrap="none" rtlCol="0" anchor="ctr" anchorCtr="0">
            <a:noAutofit/>
          </a:bodyPr>
          <a:lstStyle/>
          <a:p>
            <a:pPr algn="ctr"/>
            <a:r>
              <a:rPr kumimoji="1" lang="ja-JP" altLang="en-US" b="1" dirty="0">
                <a:solidFill>
                  <a:schemeClr val="bg1"/>
                </a:solidFill>
              </a:rPr>
              <a:t>改修前の</a:t>
            </a:r>
            <a:r>
              <a:rPr kumimoji="1" lang="en-US" altLang="ja-JP" b="1" dirty="0">
                <a:solidFill>
                  <a:schemeClr val="bg1"/>
                </a:solidFill>
              </a:rPr>
              <a:t>LP</a:t>
            </a:r>
            <a:endParaRPr kumimoji="1" lang="ja-JP" altLang="en-US" b="1" dirty="0">
              <a:solidFill>
                <a:schemeClr val="bg1"/>
              </a:solidFill>
            </a:endParaRPr>
          </a:p>
        </p:txBody>
      </p:sp>
      <p:sp>
        <p:nvSpPr>
          <p:cNvPr id="69" name="テキスト ボックス 68">
            <a:extLst>
              <a:ext uri="{FF2B5EF4-FFF2-40B4-BE49-F238E27FC236}">
                <a16:creationId xmlns:a16="http://schemas.microsoft.com/office/drawing/2014/main" id="{ABEF0D60-80EB-4279-94FB-37CFE97BD883}"/>
              </a:ext>
            </a:extLst>
          </p:cNvPr>
          <p:cNvSpPr txBox="1"/>
          <p:nvPr/>
        </p:nvSpPr>
        <p:spPr>
          <a:xfrm>
            <a:off x="6541747" y="1209195"/>
            <a:ext cx="4901651" cy="328575"/>
          </a:xfrm>
          <a:prstGeom prst="rect">
            <a:avLst/>
          </a:prstGeom>
          <a:solidFill>
            <a:schemeClr val="accent1"/>
          </a:solidFill>
        </p:spPr>
        <p:txBody>
          <a:bodyPr wrap="none" rtlCol="0" anchor="ctr" anchorCtr="0">
            <a:noAutofit/>
          </a:bodyPr>
          <a:lstStyle/>
          <a:p>
            <a:pPr algn="ctr"/>
            <a:r>
              <a:rPr kumimoji="1" lang="ja-JP" altLang="en-US" b="1" dirty="0">
                <a:solidFill>
                  <a:schemeClr val="bg1"/>
                </a:solidFill>
              </a:rPr>
              <a:t>行動観察調査後の</a:t>
            </a:r>
            <a:r>
              <a:rPr kumimoji="1" lang="en-US" altLang="ja-JP" b="1" dirty="0">
                <a:solidFill>
                  <a:schemeClr val="bg1"/>
                </a:solidFill>
              </a:rPr>
              <a:t>LP</a:t>
            </a:r>
          </a:p>
        </p:txBody>
      </p:sp>
      <p:pic>
        <p:nvPicPr>
          <p:cNvPr id="70" name="図 38">
            <a:extLst>
              <a:ext uri="{FF2B5EF4-FFF2-40B4-BE49-F238E27FC236}">
                <a16:creationId xmlns:a16="http://schemas.microsoft.com/office/drawing/2014/main" id="{78B7189F-9413-47E4-8C83-25B3E827ACEC}"/>
              </a:ext>
            </a:extLst>
          </p:cNvPr>
          <p:cNvPicPr>
            <a:picLocks noChangeAspect="1" noChangeArrowheads="1"/>
          </p:cNvPicPr>
          <p:nvPr/>
        </p:nvPicPr>
        <p:blipFill>
          <a:blip r:embed="rId5">
            <a:duotone>
              <a:prstClr val="black"/>
              <a:srgbClr val="C00000">
                <a:tint val="45000"/>
                <a:satMod val="400000"/>
              </a:srgbClr>
            </a:duotone>
          </a:blip>
          <a:srcRect/>
          <a:stretch>
            <a:fillRect/>
          </a:stretch>
        </p:blipFill>
        <p:spPr bwMode="auto">
          <a:xfrm>
            <a:off x="739241" y="1649424"/>
            <a:ext cx="541687" cy="604999"/>
          </a:xfrm>
          <a:prstGeom prst="rect">
            <a:avLst/>
          </a:prstGeom>
          <a:noFill/>
          <a:ln>
            <a:noFill/>
          </a:ln>
        </p:spPr>
      </p:pic>
      <p:sp>
        <p:nvSpPr>
          <p:cNvPr id="71" name="フリーフォーム: 図形 70">
            <a:extLst>
              <a:ext uri="{FF2B5EF4-FFF2-40B4-BE49-F238E27FC236}">
                <a16:creationId xmlns:a16="http://schemas.microsoft.com/office/drawing/2014/main" id="{3B08CD52-9D26-4B8C-AF13-FA2C60E35E61}"/>
              </a:ext>
            </a:extLst>
          </p:cNvPr>
          <p:cNvSpPr/>
          <p:nvPr/>
        </p:nvSpPr>
        <p:spPr>
          <a:xfrm>
            <a:off x="6433481" y="1551257"/>
            <a:ext cx="904179" cy="803121"/>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046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230BEB4-9060-01A4-7C2F-30DB87CDE2A6}"/>
              </a:ext>
            </a:extLst>
          </p:cNvPr>
          <p:cNvSpPr/>
          <p:nvPr/>
        </p:nvSpPr>
        <p:spPr>
          <a:xfrm>
            <a:off x="194451" y="192004"/>
            <a:ext cx="11768949" cy="5929396"/>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FDBA5210-72AA-0C29-8FE5-8E5932CEAA77}"/>
              </a:ext>
            </a:extLst>
          </p:cNvPr>
          <p:cNvSpPr/>
          <p:nvPr/>
        </p:nvSpPr>
        <p:spPr>
          <a:xfrm>
            <a:off x="461726" y="493387"/>
            <a:ext cx="11234398" cy="5360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AD094F9F-9C20-34D6-0168-9B29324F8731}"/>
              </a:ext>
            </a:extLst>
          </p:cNvPr>
          <p:cNvSpPr txBox="1"/>
          <p:nvPr/>
        </p:nvSpPr>
        <p:spPr>
          <a:xfrm>
            <a:off x="621581" y="561476"/>
            <a:ext cx="11074543" cy="400110"/>
          </a:xfrm>
          <a:prstGeom prst="rect">
            <a:avLst/>
          </a:prstGeom>
          <a:noFill/>
        </p:spPr>
        <p:txBody>
          <a:bodyPr wrap="square" rtlCol="0">
            <a:spAutoFit/>
          </a:bodyPr>
          <a:lstStyle/>
          <a:p>
            <a:r>
              <a:rPr lang="ja-JP" altLang="en-US" sz="2000" b="1" i="0" dirty="0">
                <a:solidFill>
                  <a:srgbClr val="000000"/>
                </a:solidFill>
                <a:effectLst/>
                <a:latin typeface="Arial" panose="020B0604020202020204" pitchFamily="34" charset="0"/>
              </a:rPr>
              <a:t>商品やサービス購入に至った理由や離脱した背景を理解できた事例</a:t>
            </a:r>
            <a:endParaRPr lang="ja-JP" altLang="en-US" sz="2000" b="1" dirty="0"/>
          </a:p>
        </p:txBody>
      </p:sp>
      <p:cxnSp>
        <p:nvCxnSpPr>
          <p:cNvPr id="5" name="直線コネクタ 4">
            <a:extLst>
              <a:ext uri="{FF2B5EF4-FFF2-40B4-BE49-F238E27FC236}">
                <a16:creationId xmlns:a16="http://schemas.microsoft.com/office/drawing/2014/main" id="{B7D29734-E00B-8685-4D0C-2D54E9F556F2}"/>
              </a:ext>
            </a:extLst>
          </p:cNvPr>
          <p:cNvCxnSpPr>
            <a:cxnSpLocks/>
          </p:cNvCxnSpPr>
          <p:nvPr/>
        </p:nvCxnSpPr>
        <p:spPr>
          <a:xfrm>
            <a:off x="611064" y="1037071"/>
            <a:ext cx="1093572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321D5EC1-081C-C2BA-0634-5A02B16F1673}"/>
              </a:ext>
            </a:extLst>
          </p:cNvPr>
          <p:cNvSpPr/>
          <p:nvPr/>
        </p:nvSpPr>
        <p:spPr>
          <a:xfrm>
            <a:off x="851334" y="3184622"/>
            <a:ext cx="4591050" cy="2413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18DFEE2-E518-1187-7239-0531EA3B150A}"/>
              </a:ext>
            </a:extLst>
          </p:cNvPr>
          <p:cNvSpPr/>
          <p:nvPr/>
        </p:nvSpPr>
        <p:spPr>
          <a:xfrm>
            <a:off x="6745238" y="3184621"/>
            <a:ext cx="4475645" cy="24133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4CBA3A2-5B5F-F1DD-F839-B78E4632DD01}"/>
              </a:ext>
            </a:extLst>
          </p:cNvPr>
          <p:cNvSpPr/>
          <p:nvPr/>
        </p:nvSpPr>
        <p:spPr>
          <a:xfrm>
            <a:off x="1010085" y="3231659"/>
            <a:ext cx="4254499" cy="2273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F9082D3B-24BC-B8C0-342F-38C80109E8F9}"/>
              </a:ext>
            </a:extLst>
          </p:cNvPr>
          <p:cNvSpPr/>
          <p:nvPr/>
        </p:nvSpPr>
        <p:spPr>
          <a:xfrm>
            <a:off x="6858731" y="3273128"/>
            <a:ext cx="4217230" cy="2244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2A27D07-F654-2EB1-0036-D45C6EA00A48}"/>
              </a:ext>
            </a:extLst>
          </p:cNvPr>
          <p:cNvSpPr txBox="1"/>
          <p:nvPr/>
        </p:nvSpPr>
        <p:spPr>
          <a:xfrm flipH="1">
            <a:off x="957075" y="3169038"/>
            <a:ext cx="2189784" cy="338554"/>
          </a:xfrm>
          <a:prstGeom prst="rect">
            <a:avLst/>
          </a:prstGeom>
          <a:noFill/>
        </p:spPr>
        <p:txBody>
          <a:bodyPr wrap="square" rtlCol="0">
            <a:spAutoFit/>
          </a:bodyPr>
          <a:lstStyle/>
          <a:p>
            <a:r>
              <a:rPr lang="ja-JP" altLang="en-US" sz="1600" b="1" dirty="0">
                <a:solidFill>
                  <a:schemeClr val="bg1"/>
                </a:solidFill>
              </a:rPr>
              <a:t>〇✕化粧品</a:t>
            </a:r>
            <a:endParaRPr kumimoji="1" lang="ja-JP" altLang="en-US" sz="1600" b="1" dirty="0">
              <a:solidFill>
                <a:schemeClr val="bg1"/>
              </a:solidFill>
            </a:endParaRPr>
          </a:p>
        </p:txBody>
      </p:sp>
      <p:sp>
        <p:nvSpPr>
          <p:cNvPr id="30" name="テキスト ボックス 29">
            <a:extLst>
              <a:ext uri="{FF2B5EF4-FFF2-40B4-BE49-F238E27FC236}">
                <a16:creationId xmlns:a16="http://schemas.microsoft.com/office/drawing/2014/main" id="{8B96A1B6-60BD-89DF-22BB-B7D8270356A3}"/>
              </a:ext>
            </a:extLst>
          </p:cNvPr>
          <p:cNvSpPr txBox="1"/>
          <p:nvPr/>
        </p:nvSpPr>
        <p:spPr>
          <a:xfrm>
            <a:off x="851334" y="1858097"/>
            <a:ext cx="4591050" cy="1070284"/>
          </a:xfrm>
          <a:prstGeom prst="rect">
            <a:avLst/>
          </a:prstGeom>
          <a:noFill/>
          <a:ln w="19050">
            <a:solidFill>
              <a:schemeClr val="tx1"/>
            </a:solidFill>
          </a:ln>
        </p:spPr>
        <p:txBody>
          <a:bodyPr wrap="square" rtlCol="0" anchor="ctr" anchorCtr="0">
            <a:noAutofit/>
          </a:bodyPr>
          <a:lstStyle/>
          <a:p>
            <a:pPr algn="ctr"/>
            <a:r>
              <a:rPr lang="ja-JP" altLang="en-US" sz="1400" dirty="0"/>
              <a:t>中年女性の人物写真をクリエイティブに使用</a:t>
            </a:r>
            <a:endParaRPr lang="en-US" altLang="ja-JP" sz="1400" dirty="0"/>
          </a:p>
          <a:p>
            <a:pPr algn="ctr"/>
            <a:endParaRPr lang="en-US" altLang="ja-JP" sz="1400" dirty="0"/>
          </a:p>
          <a:p>
            <a:pPr algn="ctr"/>
            <a:r>
              <a:rPr kumimoji="1" lang="ja-JP" altLang="en-US" b="1" dirty="0">
                <a:solidFill>
                  <a:srgbClr val="C00000"/>
                </a:solidFill>
              </a:rPr>
              <a:t>➡自分の加齢を認めることに抵抗感</a:t>
            </a:r>
          </a:p>
        </p:txBody>
      </p:sp>
      <p:sp>
        <p:nvSpPr>
          <p:cNvPr id="31" name="テキスト ボックス 30">
            <a:extLst>
              <a:ext uri="{FF2B5EF4-FFF2-40B4-BE49-F238E27FC236}">
                <a16:creationId xmlns:a16="http://schemas.microsoft.com/office/drawing/2014/main" id="{B5E64B40-CFA0-A596-A510-646822B41598}"/>
              </a:ext>
            </a:extLst>
          </p:cNvPr>
          <p:cNvSpPr txBox="1"/>
          <p:nvPr/>
        </p:nvSpPr>
        <p:spPr>
          <a:xfrm>
            <a:off x="6820595" y="1858096"/>
            <a:ext cx="4475645" cy="1070284"/>
          </a:xfrm>
          <a:prstGeom prst="rect">
            <a:avLst/>
          </a:prstGeom>
          <a:noFill/>
          <a:ln w="19050">
            <a:solidFill>
              <a:schemeClr val="tx1"/>
            </a:solidFill>
          </a:ln>
        </p:spPr>
        <p:txBody>
          <a:bodyPr wrap="square" rtlCol="0" anchor="ctr" anchorCtr="0">
            <a:noAutofit/>
          </a:bodyPr>
          <a:lstStyle/>
          <a:p>
            <a:pPr algn="ctr"/>
            <a:r>
              <a:rPr lang="ja-JP" altLang="en-US" sz="1400" dirty="0"/>
              <a:t>ターゲットより少し若い人物の写真を使用</a:t>
            </a:r>
            <a:endParaRPr lang="en-US" altLang="ja-JP" sz="1400" dirty="0"/>
          </a:p>
          <a:p>
            <a:pPr algn="ctr"/>
            <a:endParaRPr lang="en-US" altLang="ja-JP" sz="1600" b="1" dirty="0"/>
          </a:p>
          <a:p>
            <a:pPr algn="ctr"/>
            <a:r>
              <a:rPr lang="ja-JP" altLang="en-US" b="1" dirty="0">
                <a:solidFill>
                  <a:schemeClr val="accent1"/>
                </a:solidFill>
              </a:rPr>
              <a:t>➡年齢化粧品への抵抗感を払拭</a:t>
            </a:r>
            <a:endParaRPr kumimoji="1" lang="ja-JP" altLang="en-US" b="1" dirty="0">
              <a:solidFill>
                <a:schemeClr val="accent1"/>
              </a:solidFill>
            </a:endParaRPr>
          </a:p>
        </p:txBody>
      </p:sp>
      <p:grpSp>
        <p:nvGrpSpPr>
          <p:cNvPr id="41" name="グループ化 40">
            <a:extLst>
              <a:ext uri="{FF2B5EF4-FFF2-40B4-BE49-F238E27FC236}">
                <a16:creationId xmlns:a16="http://schemas.microsoft.com/office/drawing/2014/main" id="{02244995-23D4-4575-1A35-9D72B392B7EF}"/>
              </a:ext>
            </a:extLst>
          </p:cNvPr>
          <p:cNvGrpSpPr/>
          <p:nvPr/>
        </p:nvGrpSpPr>
        <p:grpSpPr>
          <a:xfrm>
            <a:off x="8711160" y="3493252"/>
            <a:ext cx="2367744" cy="2037472"/>
            <a:chOff x="6525452" y="3154718"/>
            <a:chExt cx="2071542" cy="1782586"/>
          </a:xfrm>
        </p:grpSpPr>
        <p:pic>
          <p:nvPicPr>
            <p:cNvPr id="37" name="図 36">
              <a:extLst>
                <a:ext uri="{FF2B5EF4-FFF2-40B4-BE49-F238E27FC236}">
                  <a16:creationId xmlns:a16="http://schemas.microsoft.com/office/drawing/2014/main" id="{DB540B7D-18F3-594F-A8F3-791B7C06F939}"/>
                </a:ext>
              </a:extLst>
            </p:cNvPr>
            <p:cNvPicPr>
              <a:picLocks noChangeAspect="1"/>
            </p:cNvPicPr>
            <p:nvPr/>
          </p:nvPicPr>
          <p:blipFill rotWithShape="1">
            <a:blip r:embed="rId2">
              <a:extLst>
                <a:ext uri="{28A0092B-C50C-407E-A947-70E740481C1C}">
                  <a14:useLocalDpi xmlns:a14="http://schemas.microsoft.com/office/drawing/2010/main" val="0"/>
                </a:ext>
              </a:extLst>
            </a:blip>
            <a:srcRect r="41488"/>
            <a:stretch/>
          </p:blipFill>
          <p:spPr>
            <a:xfrm>
              <a:off x="7049292" y="3159467"/>
              <a:ext cx="1547702" cy="1764779"/>
            </a:xfrm>
            <a:prstGeom prst="rect">
              <a:avLst/>
            </a:prstGeom>
          </p:spPr>
        </p:pic>
        <p:sp>
          <p:nvSpPr>
            <p:cNvPr id="40" name="正方形/長方形 39">
              <a:extLst>
                <a:ext uri="{FF2B5EF4-FFF2-40B4-BE49-F238E27FC236}">
                  <a16:creationId xmlns:a16="http://schemas.microsoft.com/office/drawing/2014/main" id="{835DDAE0-8CD2-CC9C-38F9-91AE49EF3DD7}"/>
                </a:ext>
              </a:extLst>
            </p:cNvPr>
            <p:cNvSpPr/>
            <p:nvPr/>
          </p:nvSpPr>
          <p:spPr>
            <a:xfrm>
              <a:off x="6525452" y="3154718"/>
              <a:ext cx="1069899" cy="1782586"/>
            </a:xfrm>
            <a:prstGeom prst="rect">
              <a:avLst/>
            </a:prstGeom>
            <a:gradFill flip="none" rotWithShape="1">
              <a:gsLst>
                <a:gs pos="0">
                  <a:schemeClr val="bg1">
                    <a:alpha val="0"/>
                  </a:schemeClr>
                </a:gs>
                <a:gs pos="48000">
                  <a:schemeClr val="bg1"/>
                </a:gs>
                <a:gs pos="100000">
                  <a:schemeClr val="bg1">
                    <a:alpha val="9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4" name="正方形/長方形 13">
            <a:extLst>
              <a:ext uri="{FF2B5EF4-FFF2-40B4-BE49-F238E27FC236}">
                <a16:creationId xmlns:a16="http://schemas.microsoft.com/office/drawing/2014/main" id="{C83D3E4B-EF5F-7EED-E387-D791731EDD39}"/>
              </a:ext>
            </a:extLst>
          </p:cNvPr>
          <p:cNvSpPr/>
          <p:nvPr/>
        </p:nvSpPr>
        <p:spPr>
          <a:xfrm>
            <a:off x="6741533" y="3169039"/>
            <a:ext cx="4475645"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88643CEC-7AE0-EF33-767C-CAD5D6032C93}"/>
              </a:ext>
            </a:extLst>
          </p:cNvPr>
          <p:cNvSpPr txBox="1"/>
          <p:nvPr/>
        </p:nvSpPr>
        <p:spPr>
          <a:xfrm flipH="1">
            <a:off x="6967801" y="3219838"/>
            <a:ext cx="2189784" cy="338554"/>
          </a:xfrm>
          <a:prstGeom prst="rect">
            <a:avLst/>
          </a:prstGeom>
          <a:noFill/>
        </p:spPr>
        <p:txBody>
          <a:bodyPr wrap="square" rtlCol="0">
            <a:spAutoFit/>
          </a:bodyPr>
          <a:lstStyle/>
          <a:p>
            <a:r>
              <a:rPr lang="ja-JP" altLang="en-US" sz="1600" dirty="0">
                <a:solidFill>
                  <a:schemeClr val="bg1"/>
                </a:solidFill>
              </a:rPr>
              <a:t>〇✕化粧品</a:t>
            </a:r>
            <a:endParaRPr kumimoji="1" lang="ja-JP" altLang="en-US" sz="1600" dirty="0">
              <a:solidFill>
                <a:schemeClr val="bg1"/>
              </a:solidFill>
            </a:endParaRPr>
          </a:p>
        </p:txBody>
      </p:sp>
      <p:sp>
        <p:nvSpPr>
          <p:cNvPr id="42" name="テキスト ボックス 41">
            <a:extLst>
              <a:ext uri="{FF2B5EF4-FFF2-40B4-BE49-F238E27FC236}">
                <a16:creationId xmlns:a16="http://schemas.microsoft.com/office/drawing/2014/main" id="{5EAD8A5D-5C71-5060-8AD8-194740A50FF3}"/>
              </a:ext>
            </a:extLst>
          </p:cNvPr>
          <p:cNvSpPr txBox="1"/>
          <p:nvPr/>
        </p:nvSpPr>
        <p:spPr>
          <a:xfrm>
            <a:off x="6994032" y="3810049"/>
            <a:ext cx="2492990" cy="369332"/>
          </a:xfrm>
          <a:prstGeom prst="rect">
            <a:avLst/>
          </a:prstGeom>
          <a:solidFill>
            <a:srgbClr val="F8B7AA"/>
          </a:solidFill>
        </p:spPr>
        <p:txBody>
          <a:bodyPr wrap="none" rtlCol="0">
            <a:spAutoFit/>
          </a:bodyPr>
          <a:lstStyle/>
          <a:p>
            <a:r>
              <a:rPr kumimoji="1" lang="ja-JP" altLang="en-US" b="1" dirty="0">
                <a:solidFill>
                  <a:schemeClr val="bg1"/>
                </a:solidFill>
              </a:rPr>
              <a:t>エイジングケア化粧品</a:t>
            </a:r>
          </a:p>
        </p:txBody>
      </p:sp>
      <p:cxnSp>
        <p:nvCxnSpPr>
          <p:cNvPr id="48" name="直線コネクタ 47">
            <a:extLst>
              <a:ext uri="{FF2B5EF4-FFF2-40B4-BE49-F238E27FC236}">
                <a16:creationId xmlns:a16="http://schemas.microsoft.com/office/drawing/2014/main" id="{4A13DD74-CA8E-838B-F49F-EB593FC5D042}"/>
              </a:ext>
            </a:extLst>
          </p:cNvPr>
          <p:cNvCxnSpPr>
            <a:cxnSpLocks/>
          </p:cNvCxnSpPr>
          <p:nvPr/>
        </p:nvCxnSpPr>
        <p:spPr>
          <a:xfrm>
            <a:off x="7136641" y="44722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26590A8-BA2F-FBF1-C6D7-5CA35EC68B67}"/>
              </a:ext>
            </a:extLst>
          </p:cNvPr>
          <p:cNvCxnSpPr>
            <a:cxnSpLocks/>
          </p:cNvCxnSpPr>
          <p:nvPr/>
        </p:nvCxnSpPr>
        <p:spPr>
          <a:xfrm>
            <a:off x="7136641" y="46246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F66D80-42D3-0CDF-6FA2-417CDFFEEB48}"/>
              </a:ext>
            </a:extLst>
          </p:cNvPr>
          <p:cNvCxnSpPr>
            <a:cxnSpLocks/>
          </p:cNvCxnSpPr>
          <p:nvPr/>
        </p:nvCxnSpPr>
        <p:spPr>
          <a:xfrm>
            <a:off x="7136641" y="47770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F3D5DFB-FEF0-0B2C-295F-3AA24E3B049A}"/>
              </a:ext>
            </a:extLst>
          </p:cNvPr>
          <p:cNvCxnSpPr>
            <a:cxnSpLocks/>
          </p:cNvCxnSpPr>
          <p:nvPr/>
        </p:nvCxnSpPr>
        <p:spPr>
          <a:xfrm>
            <a:off x="7136641" y="4918628"/>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AA60DB2-2B9E-7360-87C0-B500C6524A71}"/>
              </a:ext>
            </a:extLst>
          </p:cNvPr>
          <p:cNvCxnSpPr>
            <a:cxnSpLocks/>
          </p:cNvCxnSpPr>
          <p:nvPr/>
        </p:nvCxnSpPr>
        <p:spPr>
          <a:xfrm>
            <a:off x="7136641" y="5071028"/>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1" name="グループ化 60">
            <a:extLst>
              <a:ext uri="{FF2B5EF4-FFF2-40B4-BE49-F238E27FC236}">
                <a16:creationId xmlns:a16="http://schemas.microsoft.com/office/drawing/2014/main" id="{B3156B9E-CBE6-671E-75E5-DB4DFAD026F4}"/>
              </a:ext>
            </a:extLst>
          </p:cNvPr>
          <p:cNvGrpSpPr/>
          <p:nvPr/>
        </p:nvGrpSpPr>
        <p:grpSpPr>
          <a:xfrm>
            <a:off x="2885789" y="3521570"/>
            <a:ext cx="2381852" cy="1983538"/>
            <a:chOff x="2947631" y="6428153"/>
            <a:chExt cx="2381852" cy="1983538"/>
          </a:xfrm>
        </p:grpSpPr>
        <p:pic>
          <p:nvPicPr>
            <p:cNvPr id="59" name="図 58">
              <a:extLst>
                <a:ext uri="{FF2B5EF4-FFF2-40B4-BE49-F238E27FC236}">
                  <a16:creationId xmlns:a16="http://schemas.microsoft.com/office/drawing/2014/main" id="{54C8E6A1-116C-C1EF-7AC1-713B2DA68927}"/>
                </a:ext>
              </a:extLst>
            </p:cNvPr>
            <p:cNvPicPr>
              <a:picLocks noChangeAspect="1"/>
            </p:cNvPicPr>
            <p:nvPr/>
          </p:nvPicPr>
          <p:blipFill rotWithShape="1">
            <a:blip r:embed="rId3">
              <a:extLst>
                <a:ext uri="{28A0092B-C50C-407E-A947-70E740481C1C}">
                  <a14:useLocalDpi xmlns:a14="http://schemas.microsoft.com/office/drawing/2010/main" val="0"/>
                </a:ext>
              </a:extLst>
            </a:blip>
            <a:srcRect r="19939"/>
            <a:stretch/>
          </p:blipFill>
          <p:spPr>
            <a:xfrm>
              <a:off x="2947631" y="6428153"/>
              <a:ext cx="2381852" cy="1983538"/>
            </a:xfrm>
            <a:prstGeom prst="rect">
              <a:avLst/>
            </a:prstGeom>
          </p:spPr>
        </p:pic>
        <p:sp>
          <p:nvSpPr>
            <p:cNvPr id="60" name="正方形/長方形 59">
              <a:extLst>
                <a:ext uri="{FF2B5EF4-FFF2-40B4-BE49-F238E27FC236}">
                  <a16:creationId xmlns:a16="http://schemas.microsoft.com/office/drawing/2014/main" id="{59E07E41-55DC-6B5B-692E-D6E955194920}"/>
                </a:ext>
              </a:extLst>
            </p:cNvPr>
            <p:cNvSpPr/>
            <p:nvPr/>
          </p:nvSpPr>
          <p:spPr>
            <a:xfrm>
              <a:off x="3001765" y="6457525"/>
              <a:ext cx="1222880" cy="1954166"/>
            </a:xfrm>
            <a:prstGeom prst="rect">
              <a:avLst/>
            </a:prstGeom>
            <a:gradFill flip="none" rotWithShape="1">
              <a:gsLst>
                <a:gs pos="0">
                  <a:schemeClr val="bg1">
                    <a:alpha val="0"/>
                  </a:schemeClr>
                </a:gs>
                <a:gs pos="48000">
                  <a:schemeClr val="bg1"/>
                </a:gs>
                <a:gs pos="100000">
                  <a:schemeClr val="bg1">
                    <a:alpha val="9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3" name="テキスト ボックス 42">
            <a:extLst>
              <a:ext uri="{FF2B5EF4-FFF2-40B4-BE49-F238E27FC236}">
                <a16:creationId xmlns:a16="http://schemas.microsoft.com/office/drawing/2014/main" id="{F9D53956-B838-4446-A05C-23A19887C030}"/>
              </a:ext>
            </a:extLst>
          </p:cNvPr>
          <p:cNvSpPr txBox="1"/>
          <p:nvPr/>
        </p:nvSpPr>
        <p:spPr>
          <a:xfrm>
            <a:off x="1149291" y="3835449"/>
            <a:ext cx="2492990" cy="369332"/>
          </a:xfrm>
          <a:prstGeom prst="rect">
            <a:avLst/>
          </a:prstGeom>
          <a:solidFill>
            <a:srgbClr val="F8B7AA"/>
          </a:solidFill>
        </p:spPr>
        <p:txBody>
          <a:bodyPr wrap="none" rtlCol="0">
            <a:spAutoFit/>
          </a:bodyPr>
          <a:lstStyle/>
          <a:p>
            <a:r>
              <a:rPr kumimoji="1" lang="ja-JP" altLang="en-US" b="1" dirty="0">
                <a:solidFill>
                  <a:schemeClr val="bg1"/>
                </a:solidFill>
              </a:rPr>
              <a:t>エイジングケア化粧品</a:t>
            </a:r>
          </a:p>
        </p:txBody>
      </p:sp>
      <p:cxnSp>
        <p:nvCxnSpPr>
          <p:cNvPr id="45" name="直線コネクタ 44">
            <a:extLst>
              <a:ext uri="{FF2B5EF4-FFF2-40B4-BE49-F238E27FC236}">
                <a16:creationId xmlns:a16="http://schemas.microsoft.com/office/drawing/2014/main" id="{ECA8D5AA-FCAA-DC95-72F4-CBA439E8AC0B}"/>
              </a:ext>
            </a:extLst>
          </p:cNvPr>
          <p:cNvCxnSpPr>
            <a:cxnSpLocks/>
          </p:cNvCxnSpPr>
          <p:nvPr/>
        </p:nvCxnSpPr>
        <p:spPr>
          <a:xfrm>
            <a:off x="1209588" y="44976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FF098954-1E63-7E87-A141-B2050C89E281}"/>
              </a:ext>
            </a:extLst>
          </p:cNvPr>
          <p:cNvCxnSpPr>
            <a:cxnSpLocks/>
          </p:cNvCxnSpPr>
          <p:nvPr/>
        </p:nvCxnSpPr>
        <p:spPr>
          <a:xfrm>
            <a:off x="1209588" y="46500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15F6767-E890-D032-DEDE-FDA79C5F9BBB}"/>
              </a:ext>
            </a:extLst>
          </p:cNvPr>
          <p:cNvCxnSpPr>
            <a:cxnSpLocks/>
          </p:cNvCxnSpPr>
          <p:nvPr/>
        </p:nvCxnSpPr>
        <p:spPr>
          <a:xfrm>
            <a:off x="1209588" y="48024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AA95CD4-6D57-AEA1-6A08-C610A15DCE0A}"/>
              </a:ext>
            </a:extLst>
          </p:cNvPr>
          <p:cNvCxnSpPr>
            <a:cxnSpLocks/>
          </p:cNvCxnSpPr>
          <p:nvPr/>
        </p:nvCxnSpPr>
        <p:spPr>
          <a:xfrm>
            <a:off x="1209588" y="49421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171CB377-CCB7-28C2-ECBF-3AF2A15F9F28}"/>
              </a:ext>
            </a:extLst>
          </p:cNvPr>
          <p:cNvCxnSpPr>
            <a:cxnSpLocks/>
          </p:cNvCxnSpPr>
          <p:nvPr/>
        </p:nvCxnSpPr>
        <p:spPr>
          <a:xfrm>
            <a:off x="1209588" y="5094564"/>
            <a:ext cx="214677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F51142CA-345E-8C72-0A0F-44672BE32000}"/>
              </a:ext>
            </a:extLst>
          </p:cNvPr>
          <p:cNvSpPr/>
          <p:nvPr/>
        </p:nvSpPr>
        <p:spPr>
          <a:xfrm>
            <a:off x="841809" y="3168307"/>
            <a:ext cx="4591050"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a:extLst>
              <a:ext uri="{FF2B5EF4-FFF2-40B4-BE49-F238E27FC236}">
                <a16:creationId xmlns:a16="http://schemas.microsoft.com/office/drawing/2014/main" id="{AA80EB78-6F40-F0E4-67E1-0B2B4E87D88D}"/>
              </a:ext>
            </a:extLst>
          </p:cNvPr>
          <p:cNvSpPr txBox="1"/>
          <p:nvPr/>
        </p:nvSpPr>
        <p:spPr>
          <a:xfrm flipH="1">
            <a:off x="1026758" y="3206855"/>
            <a:ext cx="2189784" cy="338554"/>
          </a:xfrm>
          <a:prstGeom prst="rect">
            <a:avLst/>
          </a:prstGeom>
          <a:noFill/>
        </p:spPr>
        <p:txBody>
          <a:bodyPr wrap="square" rtlCol="0">
            <a:spAutoFit/>
          </a:bodyPr>
          <a:lstStyle/>
          <a:p>
            <a:r>
              <a:rPr lang="ja-JP" altLang="en-US" sz="1600" dirty="0">
                <a:solidFill>
                  <a:schemeClr val="bg1"/>
                </a:solidFill>
              </a:rPr>
              <a:t>〇✕化粧品</a:t>
            </a:r>
            <a:endParaRPr kumimoji="1" lang="ja-JP" altLang="en-US" sz="1600" dirty="0">
              <a:solidFill>
                <a:schemeClr val="bg1"/>
              </a:solidFill>
            </a:endParaRPr>
          </a:p>
        </p:txBody>
      </p:sp>
      <p:sp>
        <p:nvSpPr>
          <p:cNvPr id="64" name="楕円 63">
            <a:extLst>
              <a:ext uri="{FF2B5EF4-FFF2-40B4-BE49-F238E27FC236}">
                <a16:creationId xmlns:a16="http://schemas.microsoft.com/office/drawing/2014/main" id="{D1B8AB16-9FF5-CBBD-558B-3933358FD8E6}"/>
              </a:ext>
            </a:extLst>
          </p:cNvPr>
          <p:cNvSpPr/>
          <p:nvPr/>
        </p:nvSpPr>
        <p:spPr>
          <a:xfrm>
            <a:off x="9252076" y="3473536"/>
            <a:ext cx="1952073" cy="2097778"/>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 name="図 64">
            <a:extLst>
              <a:ext uri="{FF2B5EF4-FFF2-40B4-BE49-F238E27FC236}">
                <a16:creationId xmlns:a16="http://schemas.microsoft.com/office/drawing/2014/main" id="{716221CF-D5E1-8DBF-E9C7-0C076A9B9B67}"/>
              </a:ext>
            </a:extLst>
          </p:cNvPr>
          <p:cNvPicPr>
            <a:picLocks noChangeAspect="1"/>
          </p:cNvPicPr>
          <p:nvPr/>
        </p:nvPicPr>
        <p:blipFill>
          <a:blip r:embed="rId4"/>
          <a:stretch>
            <a:fillRect/>
          </a:stretch>
        </p:blipFill>
        <p:spPr>
          <a:xfrm>
            <a:off x="10657753" y="4595748"/>
            <a:ext cx="1092791" cy="1087380"/>
          </a:xfrm>
          <a:prstGeom prst="rect">
            <a:avLst/>
          </a:prstGeom>
          <a:effectLst>
            <a:outerShdw blurRad="50800" dist="38100" dir="2700000" algn="tl" rotWithShape="0">
              <a:prstClr val="black">
                <a:alpha val="40000"/>
              </a:prstClr>
            </a:outerShdw>
          </a:effectLst>
        </p:spPr>
      </p:pic>
      <p:pic>
        <p:nvPicPr>
          <p:cNvPr id="66" name="図 38">
            <a:extLst>
              <a:ext uri="{FF2B5EF4-FFF2-40B4-BE49-F238E27FC236}">
                <a16:creationId xmlns:a16="http://schemas.microsoft.com/office/drawing/2014/main" id="{50F01D5F-8AD4-DB26-2E27-892C41CC5FEF}"/>
              </a:ext>
            </a:extLst>
          </p:cNvPr>
          <p:cNvPicPr>
            <a:picLocks noChangeAspect="1" noChangeArrowheads="1"/>
          </p:cNvPicPr>
          <p:nvPr/>
        </p:nvPicPr>
        <p:blipFill>
          <a:blip r:embed="rId5">
            <a:duotone>
              <a:prstClr val="black"/>
              <a:srgbClr val="C00000">
                <a:tint val="45000"/>
                <a:satMod val="400000"/>
              </a:srgbClr>
            </a:duotone>
          </a:blip>
          <a:srcRect/>
          <a:stretch>
            <a:fillRect/>
          </a:stretch>
        </p:blipFill>
        <p:spPr bwMode="auto">
          <a:xfrm>
            <a:off x="739241" y="1649424"/>
            <a:ext cx="541687" cy="604999"/>
          </a:xfrm>
          <a:prstGeom prst="rect">
            <a:avLst/>
          </a:prstGeom>
          <a:noFill/>
          <a:ln>
            <a:noFill/>
          </a:ln>
        </p:spPr>
      </p:pic>
      <p:cxnSp>
        <p:nvCxnSpPr>
          <p:cNvPr id="54" name="直線コネクタ 53">
            <a:extLst>
              <a:ext uri="{FF2B5EF4-FFF2-40B4-BE49-F238E27FC236}">
                <a16:creationId xmlns:a16="http://schemas.microsoft.com/office/drawing/2014/main" id="{78A2FE4F-73EF-4F23-9262-E2B4E4364934}"/>
              </a:ext>
            </a:extLst>
          </p:cNvPr>
          <p:cNvCxnSpPr>
            <a:cxnSpLocks/>
          </p:cNvCxnSpPr>
          <p:nvPr/>
        </p:nvCxnSpPr>
        <p:spPr>
          <a:xfrm>
            <a:off x="6181725" y="1124037"/>
            <a:ext cx="0" cy="447394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矢印: 右 56">
            <a:extLst>
              <a:ext uri="{FF2B5EF4-FFF2-40B4-BE49-F238E27FC236}">
                <a16:creationId xmlns:a16="http://schemas.microsoft.com/office/drawing/2014/main" id="{F096B981-269D-4FB3-8CEC-5D1F781AAED2}"/>
              </a:ext>
            </a:extLst>
          </p:cNvPr>
          <p:cNvSpPr/>
          <p:nvPr/>
        </p:nvSpPr>
        <p:spPr>
          <a:xfrm>
            <a:off x="5983141" y="2740916"/>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C79ACB37-6F14-4962-B359-232D19A94911}"/>
              </a:ext>
            </a:extLst>
          </p:cNvPr>
          <p:cNvSpPr txBox="1"/>
          <p:nvPr/>
        </p:nvSpPr>
        <p:spPr>
          <a:xfrm>
            <a:off x="749300" y="1221898"/>
            <a:ext cx="4927600" cy="328575"/>
          </a:xfrm>
          <a:prstGeom prst="rect">
            <a:avLst/>
          </a:prstGeom>
          <a:solidFill>
            <a:srgbClr val="CC3300"/>
          </a:solidFill>
        </p:spPr>
        <p:txBody>
          <a:bodyPr wrap="none" rtlCol="0" anchor="ctr" anchorCtr="0">
            <a:noAutofit/>
          </a:bodyPr>
          <a:lstStyle/>
          <a:p>
            <a:pPr algn="ctr"/>
            <a:r>
              <a:rPr kumimoji="1" lang="ja-JP" altLang="en-US" b="1" dirty="0">
                <a:solidFill>
                  <a:schemeClr val="bg1"/>
                </a:solidFill>
              </a:rPr>
              <a:t>改修前の</a:t>
            </a:r>
            <a:r>
              <a:rPr kumimoji="1" lang="en-US" altLang="ja-JP" b="1" dirty="0">
                <a:solidFill>
                  <a:schemeClr val="bg1"/>
                </a:solidFill>
              </a:rPr>
              <a:t>LP</a:t>
            </a:r>
            <a:endParaRPr kumimoji="1" lang="ja-JP" altLang="en-US" b="1" dirty="0">
              <a:solidFill>
                <a:schemeClr val="bg1"/>
              </a:solidFill>
            </a:endParaRPr>
          </a:p>
        </p:txBody>
      </p:sp>
      <p:sp>
        <p:nvSpPr>
          <p:cNvPr id="62" name="テキスト ボックス 61">
            <a:extLst>
              <a:ext uri="{FF2B5EF4-FFF2-40B4-BE49-F238E27FC236}">
                <a16:creationId xmlns:a16="http://schemas.microsoft.com/office/drawing/2014/main" id="{CE099A97-B388-4007-B80D-5AEA837DC0CE}"/>
              </a:ext>
            </a:extLst>
          </p:cNvPr>
          <p:cNvSpPr txBox="1"/>
          <p:nvPr/>
        </p:nvSpPr>
        <p:spPr>
          <a:xfrm>
            <a:off x="6541747" y="1209195"/>
            <a:ext cx="4901651" cy="328575"/>
          </a:xfrm>
          <a:prstGeom prst="rect">
            <a:avLst/>
          </a:prstGeom>
          <a:solidFill>
            <a:schemeClr val="accent1"/>
          </a:solidFill>
        </p:spPr>
        <p:txBody>
          <a:bodyPr wrap="none" rtlCol="0" anchor="ctr" anchorCtr="0">
            <a:noAutofit/>
          </a:bodyPr>
          <a:lstStyle/>
          <a:p>
            <a:pPr algn="ctr"/>
            <a:r>
              <a:rPr kumimoji="1" lang="ja-JP" altLang="en-US" b="1" dirty="0">
                <a:solidFill>
                  <a:schemeClr val="bg1"/>
                </a:solidFill>
              </a:rPr>
              <a:t>行動観察調査後の</a:t>
            </a:r>
            <a:r>
              <a:rPr kumimoji="1" lang="en-US" altLang="ja-JP" b="1" dirty="0">
                <a:solidFill>
                  <a:schemeClr val="bg1"/>
                </a:solidFill>
              </a:rPr>
              <a:t>LP</a:t>
            </a:r>
          </a:p>
        </p:txBody>
      </p:sp>
      <p:sp>
        <p:nvSpPr>
          <p:cNvPr id="67" name="フリーフォーム: 図形 66">
            <a:extLst>
              <a:ext uri="{FF2B5EF4-FFF2-40B4-BE49-F238E27FC236}">
                <a16:creationId xmlns:a16="http://schemas.microsoft.com/office/drawing/2014/main" id="{47E03D8C-CB55-1BB8-85C9-48B847DD7652}"/>
              </a:ext>
            </a:extLst>
          </p:cNvPr>
          <p:cNvSpPr/>
          <p:nvPr/>
        </p:nvSpPr>
        <p:spPr>
          <a:xfrm>
            <a:off x="6433481" y="1551257"/>
            <a:ext cx="904179" cy="803121"/>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460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702D5D5-B503-818E-E46D-2443285C66AF}"/>
              </a:ext>
            </a:extLst>
          </p:cNvPr>
          <p:cNvSpPr/>
          <p:nvPr/>
        </p:nvSpPr>
        <p:spPr>
          <a:xfrm>
            <a:off x="439947" y="748647"/>
            <a:ext cx="11205713" cy="57790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87C96C44-F96C-43B6-8A21-3EA159C5E3E8}"/>
              </a:ext>
            </a:extLst>
          </p:cNvPr>
          <p:cNvSpPr/>
          <p:nvPr/>
        </p:nvSpPr>
        <p:spPr>
          <a:xfrm>
            <a:off x="690113" y="983411"/>
            <a:ext cx="10670876" cy="5253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コネクタ 6">
            <a:extLst>
              <a:ext uri="{FF2B5EF4-FFF2-40B4-BE49-F238E27FC236}">
                <a16:creationId xmlns:a16="http://schemas.microsoft.com/office/drawing/2014/main" id="{B421F2D3-44F5-B6EB-D316-86B756D90B24}"/>
              </a:ext>
            </a:extLst>
          </p:cNvPr>
          <p:cNvCxnSpPr>
            <a:cxnSpLocks/>
          </p:cNvCxnSpPr>
          <p:nvPr/>
        </p:nvCxnSpPr>
        <p:spPr>
          <a:xfrm>
            <a:off x="984381" y="1686386"/>
            <a:ext cx="1008209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A1D8969-B037-5EF9-F223-83B76F32D86B}"/>
              </a:ext>
            </a:extLst>
          </p:cNvPr>
          <p:cNvSpPr txBox="1"/>
          <p:nvPr/>
        </p:nvSpPr>
        <p:spPr>
          <a:xfrm>
            <a:off x="993799" y="1088475"/>
            <a:ext cx="8109912" cy="523220"/>
          </a:xfrm>
          <a:prstGeom prst="rect">
            <a:avLst/>
          </a:prstGeom>
          <a:noFill/>
        </p:spPr>
        <p:txBody>
          <a:bodyPr wrap="none" rtlCol="0">
            <a:spAutoFit/>
          </a:bodyPr>
          <a:lstStyle/>
          <a:p>
            <a:r>
              <a:rPr lang="ja-JP" altLang="en-US" dirty="0"/>
              <a:t>サイトリニューアルにより、</a:t>
            </a:r>
            <a:r>
              <a:rPr lang="ja-JP" altLang="en-US" b="1" dirty="0"/>
              <a:t>コンバージョン</a:t>
            </a:r>
            <a:r>
              <a:rPr lang="en-US" altLang="ja-JP" sz="2800" b="1" u="sng" dirty="0">
                <a:solidFill>
                  <a:srgbClr val="FF0000"/>
                </a:solidFill>
              </a:rPr>
              <a:t>170</a:t>
            </a:r>
            <a:r>
              <a:rPr lang="ja-JP" altLang="en-US" sz="2000" b="1" u="sng" dirty="0">
                <a:solidFill>
                  <a:srgbClr val="FF0000"/>
                </a:solidFill>
              </a:rPr>
              <a:t>％</a:t>
            </a:r>
            <a:r>
              <a:rPr lang="ja-JP" altLang="en-US" b="1" dirty="0"/>
              <a:t>改善で</a:t>
            </a:r>
            <a:r>
              <a:rPr lang="ja-JP" altLang="en-US" sz="2000" b="1" u="sng" dirty="0">
                <a:solidFill>
                  <a:srgbClr val="FF0000"/>
                </a:solidFill>
              </a:rPr>
              <a:t>顧客</a:t>
            </a:r>
            <a:r>
              <a:rPr lang="ja-JP" altLang="en-US" sz="2400" b="1" u="sng" dirty="0">
                <a:solidFill>
                  <a:srgbClr val="FF0000"/>
                </a:solidFill>
              </a:rPr>
              <a:t>大幅増！</a:t>
            </a:r>
            <a:endParaRPr kumimoji="1" lang="ja-JP" altLang="en-US" sz="2000" b="1" u="sng" dirty="0">
              <a:solidFill>
                <a:srgbClr val="FF0000"/>
              </a:solidFill>
            </a:endParaRPr>
          </a:p>
        </p:txBody>
      </p:sp>
      <p:pic>
        <p:nvPicPr>
          <p:cNvPr id="24" name="図 23">
            <a:extLst>
              <a:ext uri="{FF2B5EF4-FFF2-40B4-BE49-F238E27FC236}">
                <a16:creationId xmlns:a16="http://schemas.microsoft.com/office/drawing/2014/main" id="{3B751183-8414-45F7-AD39-31FDE8B2E6DC}"/>
              </a:ext>
            </a:extLst>
          </p:cNvPr>
          <p:cNvPicPr>
            <a:picLocks noChangeAspect="1"/>
          </p:cNvPicPr>
          <p:nvPr/>
        </p:nvPicPr>
        <p:blipFill>
          <a:blip r:embed="rId2"/>
          <a:stretch>
            <a:fillRect/>
          </a:stretch>
        </p:blipFill>
        <p:spPr>
          <a:xfrm>
            <a:off x="1242895" y="2257057"/>
            <a:ext cx="3846413" cy="2600390"/>
          </a:xfrm>
          <a:prstGeom prst="rect">
            <a:avLst/>
          </a:prstGeom>
          <a:effectLst>
            <a:outerShdw blurRad="50800" dist="38100" dir="2700000" algn="tl" rotWithShape="0">
              <a:prstClr val="black">
                <a:alpha val="40000"/>
              </a:prstClr>
            </a:outerShdw>
          </a:effectLst>
        </p:spPr>
      </p:pic>
      <p:pic>
        <p:nvPicPr>
          <p:cNvPr id="25" name="図 24">
            <a:extLst>
              <a:ext uri="{FF2B5EF4-FFF2-40B4-BE49-F238E27FC236}">
                <a16:creationId xmlns:a16="http://schemas.microsoft.com/office/drawing/2014/main" id="{551B47A1-15E5-4D0A-B8E7-CEF47A2668A2}"/>
              </a:ext>
            </a:extLst>
          </p:cNvPr>
          <p:cNvPicPr>
            <a:picLocks noChangeAspect="1"/>
          </p:cNvPicPr>
          <p:nvPr/>
        </p:nvPicPr>
        <p:blipFill>
          <a:blip r:embed="rId3"/>
          <a:stretch>
            <a:fillRect/>
          </a:stretch>
        </p:blipFill>
        <p:spPr>
          <a:xfrm>
            <a:off x="6685662" y="2249978"/>
            <a:ext cx="3524131" cy="2607469"/>
          </a:xfrm>
          <a:prstGeom prst="rect">
            <a:avLst/>
          </a:prstGeom>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112FF61B-7B99-4E63-90A5-FB204E1EBFAF}"/>
              </a:ext>
            </a:extLst>
          </p:cNvPr>
          <p:cNvPicPr>
            <a:picLocks noChangeAspect="1"/>
          </p:cNvPicPr>
          <p:nvPr/>
        </p:nvPicPr>
        <p:blipFill>
          <a:blip r:embed="rId4"/>
          <a:stretch>
            <a:fillRect/>
          </a:stretch>
        </p:blipFill>
        <p:spPr>
          <a:xfrm>
            <a:off x="2048396" y="3122043"/>
            <a:ext cx="3473607" cy="2840778"/>
          </a:xfrm>
          <a:prstGeom prst="rect">
            <a:avLst/>
          </a:prstGeom>
          <a:effectLst>
            <a:outerShdw blurRad="50800" dist="38100" dir="2700000" algn="tl" rotWithShape="0">
              <a:prstClr val="black">
                <a:alpha val="40000"/>
              </a:prstClr>
            </a:outerShdw>
          </a:effectLst>
        </p:spPr>
      </p:pic>
      <p:cxnSp>
        <p:nvCxnSpPr>
          <p:cNvPr id="30" name="Google Shape;822;g131d6cd1aac_17_463">
            <a:extLst>
              <a:ext uri="{FF2B5EF4-FFF2-40B4-BE49-F238E27FC236}">
                <a16:creationId xmlns:a16="http://schemas.microsoft.com/office/drawing/2014/main" id="{76D596A1-F66C-4457-A2AF-F86861DDFBFB}"/>
              </a:ext>
            </a:extLst>
          </p:cNvPr>
          <p:cNvCxnSpPr>
            <a:cxnSpLocks/>
            <a:stCxn id="29" idx="2"/>
          </p:cNvCxnSpPr>
          <p:nvPr/>
        </p:nvCxnSpPr>
        <p:spPr>
          <a:xfrm flipV="1">
            <a:off x="6025551" y="1686388"/>
            <a:ext cx="65227" cy="4550510"/>
          </a:xfrm>
          <a:prstGeom prst="straightConnector1">
            <a:avLst/>
          </a:prstGeom>
          <a:noFill/>
          <a:ln w="6350" cap="flat" cmpd="sng">
            <a:solidFill>
              <a:schemeClr val="tx1">
                <a:lumMod val="50000"/>
                <a:lumOff val="50000"/>
              </a:schemeClr>
            </a:solidFill>
            <a:prstDash val="solid"/>
            <a:round/>
            <a:headEnd type="none" w="sm" len="sm"/>
            <a:tailEnd type="none" w="sm" len="sm"/>
          </a:ln>
        </p:spPr>
      </p:cxnSp>
      <p:grpSp>
        <p:nvGrpSpPr>
          <p:cNvPr id="31" name="グループ化 30">
            <a:extLst>
              <a:ext uri="{FF2B5EF4-FFF2-40B4-BE49-F238E27FC236}">
                <a16:creationId xmlns:a16="http://schemas.microsoft.com/office/drawing/2014/main" id="{3AEED215-B836-4811-BDE4-5A6CF7DB4CF6}"/>
              </a:ext>
            </a:extLst>
          </p:cNvPr>
          <p:cNvGrpSpPr/>
          <p:nvPr/>
        </p:nvGrpSpPr>
        <p:grpSpPr>
          <a:xfrm>
            <a:off x="5780133" y="3556486"/>
            <a:ext cx="636017" cy="634417"/>
            <a:chOff x="6416818" y="3805607"/>
            <a:chExt cx="357650" cy="356750"/>
          </a:xfrm>
        </p:grpSpPr>
        <p:sp>
          <p:nvSpPr>
            <p:cNvPr id="32" name="楕円 31">
              <a:extLst>
                <a:ext uri="{FF2B5EF4-FFF2-40B4-BE49-F238E27FC236}">
                  <a16:creationId xmlns:a16="http://schemas.microsoft.com/office/drawing/2014/main" id="{5F68FD39-F249-45D2-B9EB-1913D7E38B66}"/>
                </a:ext>
              </a:extLst>
            </p:cNvPr>
            <p:cNvSpPr/>
            <p:nvPr/>
          </p:nvSpPr>
          <p:spPr>
            <a:xfrm>
              <a:off x="6416818" y="3805607"/>
              <a:ext cx="357650" cy="3567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33" name="二等辺三角形 32">
              <a:extLst>
                <a:ext uri="{FF2B5EF4-FFF2-40B4-BE49-F238E27FC236}">
                  <a16:creationId xmlns:a16="http://schemas.microsoft.com/office/drawing/2014/main" id="{E5A98E63-C012-4125-B792-3D0EA13419E5}"/>
                </a:ext>
              </a:extLst>
            </p:cNvPr>
            <p:cNvSpPr/>
            <p:nvPr/>
          </p:nvSpPr>
          <p:spPr>
            <a:xfrm rot="5400000">
              <a:off x="6541877" y="3926546"/>
              <a:ext cx="140623" cy="114869"/>
            </a:xfrm>
            <a:prstGeom prst="triangle">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solidFill>
                  <a:schemeClr val="tx1"/>
                </a:solidFill>
              </a:endParaRPr>
            </a:p>
          </p:txBody>
        </p:sp>
      </p:grpSp>
      <p:pic>
        <p:nvPicPr>
          <p:cNvPr id="34" name="図 33">
            <a:extLst>
              <a:ext uri="{FF2B5EF4-FFF2-40B4-BE49-F238E27FC236}">
                <a16:creationId xmlns:a16="http://schemas.microsoft.com/office/drawing/2014/main" id="{467B5AA1-0946-444B-AEBC-7939A1253BC0}"/>
              </a:ext>
            </a:extLst>
          </p:cNvPr>
          <p:cNvPicPr>
            <a:picLocks noChangeAspect="1"/>
          </p:cNvPicPr>
          <p:nvPr/>
        </p:nvPicPr>
        <p:blipFill rotWithShape="1">
          <a:blip r:embed="rId5"/>
          <a:srcRect t="3875" b="12461"/>
          <a:stretch/>
        </p:blipFill>
        <p:spPr>
          <a:xfrm>
            <a:off x="7480978" y="3120182"/>
            <a:ext cx="3469994" cy="2842639"/>
          </a:xfrm>
          <a:prstGeom prst="rect">
            <a:avLst/>
          </a:prstGeom>
          <a:effectLst>
            <a:outerShdw blurRad="50800" dist="38100" dir="2700000" algn="tl" rotWithShape="0">
              <a:prstClr val="black">
                <a:alpha val="40000"/>
              </a:prstClr>
            </a:outerShdw>
          </a:effectLst>
        </p:spPr>
      </p:pic>
      <p:sp>
        <p:nvSpPr>
          <p:cNvPr id="43" name="正方形/長方形 42">
            <a:extLst>
              <a:ext uri="{FF2B5EF4-FFF2-40B4-BE49-F238E27FC236}">
                <a16:creationId xmlns:a16="http://schemas.microsoft.com/office/drawing/2014/main" id="{DCB365F7-089C-4E22-A36F-50BB9712B7A6}"/>
              </a:ext>
            </a:extLst>
          </p:cNvPr>
          <p:cNvSpPr/>
          <p:nvPr/>
        </p:nvSpPr>
        <p:spPr>
          <a:xfrm>
            <a:off x="1004411" y="2182550"/>
            <a:ext cx="4834568" cy="3926803"/>
          </a:xfrm>
          <a:prstGeom prst="rect">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pic>
        <p:nvPicPr>
          <p:cNvPr id="38" name="図 14364">
            <a:extLst>
              <a:ext uri="{FF2B5EF4-FFF2-40B4-BE49-F238E27FC236}">
                <a16:creationId xmlns:a16="http://schemas.microsoft.com/office/drawing/2014/main" id="{23B76E8F-AF1E-4547-9235-23B5B0130E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2708"/>
          <a:stretch/>
        </p:blipFill>
        <p:spPr bwMode="auto">
          <a:xfrm>
            <a:off x="9137521" y="1049027"/>
            <a:ext cx="461454" cy="54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グループ化 35">
            <a:extLst>
              <a:ext uri="{FF2B5EF4-FFF2-40B4-BE49-F238E27FC236}">
                <a16:creationId xmlns:a16="http://schemas.microsoft.com/office/drawing/2014/main" id="{BA1D85EA-B099-4714-A1F1-2A87521FADD1}"/>
              </a:ext>
            </a:extLst>
          </p:cNvPr>
          <p:cNvGrpSpPr/>
          <p:nvPr/>
        </p:nvGrpSpPr>
        <p:grpSpPr>
          <a:xfrm>
            <a:off x="5559382" y="2293868"/>
            <a:ext cx="1088901" cy="1088901"/>
            <a:chOff x="5467073" y="2238457"/>
            <a:chExt cx="912812" cy="912812"/>
          </a:xfrm>
        </p:grpSpPr>
        <p:pic>
          <p:nvPicPr>
            <p:cNvPr id="48" name="図 61">
              <a:extLst>
                <a:ext uri="{FF2B5EF4-FFF2-40B4-BE49-F238E27FC236}">
                  <a16:creationId xmlns:a16="http://schemas.microsoft.com/office/drawing/2014/main" id="{3BCBF484-4354-4B8A-8AC0-5C73D5DBF6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7073" y="2238457"/>
              <a:ext cx="912812" cy="912812"/>
            </a:xfrm>
            <a:prstGeom prst="rect">
              <a:avLst/>
            </a:prstGeom>
            <a:solidFill>
              <a:schemeClr val="bg1"/>
            </a:solidFill>
            <a:ln>
              <a:noFill/>
            </a:ln>
          </p:spPr>
        </p:pic>
        <p:sp>
          <p:nvSpPr>
            <p:cNvPr id="49" name="正方形/長方形 62">
              <a:extLst>
                <a:ext uri="{FF2B5EF4-FFF2-40B4-BE49-F238E27FC236}">
                  <a16:creationId xmlns:a16="http://schemas.microsoft.com/office/drawing/2014/main" id="{0DC03DC9-D1D0-466A-93F2-D472ED0CA3EC}"/>
                </a:ext>
              </a:extLst>
            </p:cNvPr>
            <p:cNvSpPr>
              <a:spLocks noChangeArrowheads="1"/>
            </p:cNvSpPr>
            <p:nvPr/>
          </p:nvSpPr>
          <p:spPr bwMode="auto">
            <a:xfrm>
              <a:off x="5652126" y="2522570"/>
              <a:ext cx="538376" cy="49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a:solidFill>
                    <a:schemeClr val="tx1"/>
                  </a:solidFill>
                  <a:latin typeface="Arial" panose="020B0604020202020204" pitchFamily="34" charset="0"/>
                  <a:ea typeface="ＭＳ Ｐゴシック" panose="020B0600070205080204" pitchFamily="50" charset="-128"/>
                </a:defRPr>
              </a:lvl1pPr>
              <a:lvl2pPr marL="742950" indent="-285750">
                <a:defRPr kumimoji="1" sz="1200" b="1">
                  <a:solidFill>
                    <a:schemeClr val="tx1"/>
                  </a:solidFill>
                  <a:latin typeface="Arial" panose="020B0604020202020204" pitchFamily="34" charset="0"/>
                  <a:ea typeface="ＭＳ Ｐゴシック" panose="020B0600070205080204" pitchFamily="50" charset="-128"/>
                </a:defRPr>
              </a:lvl2pPr>
              <a:lvl3pPr marL="1143000" indent="-228600">
                <a:defRPr kumimoji="1" sz="1200" b="1">
                  <a:solidFill>
                    <a:schemeClr val="tx1"/>
                  </a:solidFill>
                  <a:latin typeface="Arial" panose="020B0604020202020204" pitchFamily="34" charset="0"/>
                  <a:ea typeface="ＭＳ Ｐゴシック" panose="020B0600070205080204" pitchFamily="50" charset="-128"/>
                </a:defRPr>
              </a:lvl3pPr>
              <a:lvl4pPr marL="1600200" indent="-228600">
                <a:defRPr kumimoji="1" sz="1200" b="1">
                  <a:solidFill>
                    <a:schemeClr val="tx1"/>
                  </a:solidFill>
                  <a:latin typeface="Arial" panose="020B0604020202020204" pitchFamily="34" charset="0"/>
                  <a:ea typeface="ＭＳ Ｐゴシック" panose="020B0600070205080204" pitchFamily="50" charset="-128"/>
                </a:defRPr>
              </a:lvl4pPr>
              <a:lvl5pPr marL="2057400" indent="-228600">
                <a:defRPr kumimoji="1" sz="12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a:solidFill>
                    <a:schemeClr val="tx1"/>
                  </a:solidFill>
                  <a:latin typeface="Arial" panose="020B0604020202020204" pitchFamily="34" charset="0"/>
                  <a:ea typeface="ＭＳ Ｐゴシック" panose="020B0600070205080204" pitchFamily="50" charset="-128"/>
                </a:defRPr>
              </a:lvl9pPr>
            </a:lstStyle>
            <a:p>
              <a:r>
                <a:rPr lang="ja-JP" altLang="en-US" sz="1600" dirty="0">
                  <a:solidFill>
                    <a:srgbClr val="622B0F"/>
                  </a:solidFill>
                  <a:latin typeface="游ゴシック" panose="020B0400000000000000" pitchFamily="50" charset="-128"/>
                  <a:ea typeface="游ゴシック" panose="020B0400000000000000" pitchFamily="50" charset="-128"/>
                </a:rPr>
                <a:t>成果</a:t>
              </a:r>
              <a:br>
                <a:rPr lang="en-US" altLang="ja-JP" sz="1600" dirty="0">
                  <a:solidFill>
                    <a:srgbClr val="622B0F"/>
                  </a:solidFill>
                  <a:latin typeface="游ゴシック" panose="020B0400000000000000" pitchFamily="50" charset="-128"/>
                  <a:ea typeface="游ゴシック" panose="020B0400000000000000" pitchFamily="50" charset="-128"/>
                </a:rPr>
              </a:br>
              <a:r>
                <a:rPr lang="ja-JP" altLang="en-US" sz="1600" dirty="0">
                  <a:solidFill>
                    <a:srgbClr val="622B0F"/>
                  </a:solidFill>
                  <a:latin typeface="游ゴシック" panose="020B0400000000000000" pitchFamily="50" charset="-128"/>
                  <a:ea typeface="游ゴシック" panose="020B0400000000000000" pitchFamily="50" charset="-128"/>
                </a:rPr>
                <a:t>向上</a:t>
              </a:r>
              <a:endParaRPr lang="ja-JP" altLang="en-US" sz="1600" dirty="0">
                <a:solidFill>
                  <a:srgbClr val="622B0F"/>
                </a:solidFill>
              </a:endParaRPr>
            </a:p>
          </p:txBody>
        </p:sp>
      </p:grpSp>
      <p:sp>
        <p:nvSpPr>
          <p:cNvPr id="20" name="四角形: 角を丸くする 19">
            <a:extLst>
              <a:ext uri="{FF2B5EF4-FFF2-40B4-BE49-F238E27FC236}">
                <a16:creationId xmlns:a16="http://schemas.microsoft.com/office/drawing/2014/main" id="{3D469FC5-D2CA-419A-96A8-F746C2E4C23A}"/>
              </a:ext>
            </a:extLst>
          </p:cNvPr>
          <p:cNvSpPr/>
          <p:nvPr/>
        </p:nvSpPr>
        <p:spPr>
          <a:xfrm>
            <a:off x="1077537" y="1814407"/>
            <a:ext cx="4588495" cy="271749"/>
          </a:xfrm>
          <a:prstGeom prst="roundRect">
            <a:avLst>
              <a:gd name="adj" fmla="val 0"/>
            </a:avLst>
          </a:prstGeom>
          <a:solidFill>
            <a:schemeClr val="tx1"/>
          </a:solidFill>
        </p:spPr>
        <p:txBody>
          <a:bodyPr wrap="none" rtlCol="0" anchor="ctr" anchorCtr="0">
            <a:noAutofit/>
          </a:bodyPr>
          <a:lstStyle/>
          <a:p>
            <a:pPr algn="ctr"/>
            <a:r>
              <a:rPr lang="ja-JP" altLang="en-US" sz="1400" b="1" dirty="0">
                <a:solidFill>
                  <a:schemeClr val="bg1"/>
                </a:solidFill>
              </a:rPr>
              <a:t>リニューアル前のサイト</a:t>
            </a:r>
          </a:p>
        </p:txBody>
      </p:sp>
      <p:sp>
        <p:nvSpPr>
          <p:cNvPr id="21" name="四角形: 角を丸くする 20">
            <a:extLst>
              <a:ext uri="{FF2B5EF4-FFF2-40B4-BE49-F238E27FC236}">
                <a16:creationId xmlns:a16="http://schemas.microsoft.com/office/drawing/2014/main" id="{7B89E07A-1B1E-4524-AFE2-42DF21D2D988}"/>
              </a:ext>
            </a:extLst>
          </p:cNvPr>
          <p:cNvSpPr/>
          <p:nvPr/>
        </p:nvSpPr>
        <p:spPr>
          <a:xfrm>
            <a:off x="6469047" y="1814407"/>
            <a:ext cx="4505946" cy="271749"/>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リニューアル後のサイト</a:t>
            </a:r>
            <a:endParaRPr kumimoji="1" lang="ja-JP" altLang="en-US" sz="1400" b="1" dirty="0">
              <a:solidFill>
                <a:schemeClr val="bg1"/>
              </a:solidFill>
            </a:endParaRPr>
          </a:p>
        </p:txBody>
      </p:sp>
    </p:spTree>
    <p:extLst>
      <p:ext uri="{BB962C8B-B14F-4D97-AF65-F5344CB8AC3E}">
        <p14:creationId xmlns:p14="http://schemas.microsoft.com/office/powerpoint/2010/main" val="315445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2135E7C5-5130-FAFF-18B3-D93C9B21FE85}"/>
              </a:ext>
            </a:extLst>
          </p:cNvPr>
          <p:cNvSpPr/>
          <p:nvPr/>
        </p:nvSpPr>
        <p:spPr>
          <a:xfrm>
            <a:off x="309433" y="774700"/>
            <a:ext cx="11573133" cy="53086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8864F96-D604-DCA9-D0E5-E6E4287CCD49}"/>
              </a:ext>
            </a:extLst>
          </p:cNvPr>
          <p:cNvSpPr/>
          <p:nvPr/>
        </p:nvSpPr>
        <p:spPr>
          <a:xfrm>
            <a:off x="605776" y="1045287"/>
            <a:ext cx="10933890" cy="473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山形 45">
            <a:extLst>
              <a:ext uri="{FF2B5EF4-FFF2-40B4-BE49-F238E27FC236}">
                <a16:creationId xmlns:a16="http://schemas.microsoft.com/office/drawing/2014/main" id="{A1B00DCD-1B21-5F21-D542-096DE5EE9353}"/>
              </a:ext>
            </a:extLst>
          </p:cNvPr>
          <p:cNvSpPr/>
          <p:nvPr/>
        </p:nvSpPr>
        <p:spPr>
          <a:xfrm>
            <a:off x="2874046" y="4290543"/>
            <a:ext cx="2176493" cy="1086204"/>
          </a:xfrm>
          <a:prstGeom prst="chevron">
            <a:avLst>
              <a:gd name="adj" fmla="val 30605"/>
            </a:avLst>
          </a:prstGeom>
          <a:solidFill>
            <a:srgbClr val="B7CA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endParaRPr>
          </a:p>
          <a:p>
            <a:pPr algn="ctr"/>
            <a:endParaRPr kumimoji="1" lang="ja-JP" altLang="en-US" sz="1600" dirty="0">
              <a:solidFill>
                <a:schemeClr val="tx1"/>
              </a:solidFill>
            </a:endParaRPr>
          </a:p>
        </p:txBody>
      </p:sp>
      <p:sp>
        <p:nvSpPr>
          <p:cNvPr id="14" name="四角形: 角を丸くする 13">
            <a:extLst>
              <a:ext uri="{FF2B5EF4-FFF2-40B4-BE49-F238E27FC236}">
                <a16:creationId xmlns:a16="http://schemas.microsoft.com/office/drawing/2014/main" id="{35BB30A9-5245-4CFC-42F0-86E295CFC342}"/>
              </a:ext>
            </a:extLst>
          </p:cNvPr>
          <p:cNvSpPr/>
          <p:nvPr/>
        </p:nvSpPr>
        <p:spPr>
          <a:xfrm>
            <a:off x="1086297" y="1811030"/>
            <a:ext cx="10118486" cy="376168"/>
          </a:xfrm>
          <a:prstGeom prst="roundRect">
            <a:avLst>
              <a:gd name="adj" fmla="val 0"/>
            </a:avLst>
          </a:prstGeom>
          <a:solidFill>
            <a:srgbClr val="688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①要件定義フェーズ</a:t>
            </a:r>
          </a:p>
        </p:txBody>
      </p:sp>
      <p:sp>
        <p:nvSpPr>
          <p:cNvPr id="15" name="四角形: 角を丸くする 14">
            <a:extLst>
              <a:ext uri="{FF2B5EF4-FFF2-40B4-BE49-F238E27FC236}">
                <a16:creationId xmlns:a16="http://schemas.microsoft.com/office/drawing/2014/main" id="{56B6857F-CD02-A63B-2ECF-B337F7262037}"/>
              </a:ext>
            </a:extLst>
          </p:cNvPr>
          <p:cNvSpPr/>
          <p:nvPr/>
        </p:nvSpPr>
        <p:spPr>
          <a:xfrm>
            <a:off x="1086298" y="3805603"/>
            <a:ext cx="10118486" cy="381152"/>
          </a:xfrm>
          <a:prstGeom prst="roundRect">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rPr>
              <a:t>②サイト構築フェーズ</a:t>
            </a:r>
            <a:endParaRPr kumimoji="1" lang="ja-JP" altLang="en-US" sz="1600" b="1" dirty="0">
              <a:solidFill>
                <a:schemeClr val="bg1"/>
              </a:solidFill>
            </a:endParaRPr>
          </a:p>
        </p:txBody>
      </p:sp>
      <p:sp>
        <p:nvSpPr>
          <p:cNvPr id="17" name="テキスト ボックス 16">
            <a:extLst>
              <a:ext uri="{FF2B5EF4-FFF2-40B4-BE49-F238E27FC236}">
                <a16:creationId xmlns:a16="http://schemas.microsoft.com/office/drawing/2014/main" id="{349A1277-ECFE-DD76-38B5-D532896E1F37}"/>
              </a:ext>
            </a:extLst>
          </p:cNvPr>
          <p:cNvSpPr txBox="1"/>
          <p:nvPr/>
        </p:nvSpPr>
        <p:spPr>
          <a:xfrm>
            <a:off x="1086297" y="1115713"/>
            <a:ext cx="7428022" cy="523220"/>
          </a:xfrm>
          <a:prstGeom prst="rect">
            <a:avLst/>
          </a:prstGeom>
          <a:noFill/>
        </p:spPr>
        <p:txBody>
          <a:bodyPr wrap="square" rtlCol="0">
            <a:spAutoFit/>
          </a:bodyPr>
          <a:lstStyle/>
          <a:p>
            <a:r>
              <a:rPr lang="ja-JP" altLang="en-US" sz="2400" b="1" dirty="0"/>
              <a:t>サイトリニューアルの</a:t>
            </a:r>
            <a:r>
              <a:rPr lang="en-US" altLang="ja-JP" sz="2800" b="1" dirty="0"/>
              <a:t>9</a:t>
            </a:r>
            <a:r>
              <a:rPr lang="ja-JP" altLang="en-US" sz="2400" b="1" dirty="0"/>
              <a:t>つのステップ</a:t>
            </a:r>
            <a:endParaRPr kumimoji="1" lang="ja-JP" altLang="en-US" sz="2400" b="1" dirty="0"/>
          </a:p>
        </p:txBody>
      </p:sp>
      <p:cxnSp>
        <p:nvCxnSpPr>
          <p:cNvPr id="18" name="直線コネクタ 17">
            <a:extLst>
              <a:ext uri="{FF2B5EF4-FFF2-40B4-BE49-F238E27FC236}">
                <a16:creationId xmlns:a16="http://schemas.microsoft.com/office/drawing/2014/main" id="{0C7051CB-0502-AD68-F231-90CA4D09C49B}"/>
              </a:ext>
            </a:extLst>
          </p:cNvPr>
          <p:cNvCxnSpPr>
            <a:cxnSpLocks/>
          </p:cNvCxnSpPr>
          <p:nvPr/>
        </p:nvCxnSpPr>
        <p:spPr>
          <a:xfrm>
            <a:off x="897373" y="1624616"/>
            <a:ext cx="10395047"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矢印: 五方向 21">
            <a:extLst>
              <a:ext uri="{FF2B5EF4-FFF2-40B4-BE49-F238E27FC236}">
                <a16:creationId xmlns:a16="http://schemas.microsoft.com/office/drawing/2014/main" id="{2D3CCB84-4E75-9C33-FBA9-5EE5FF236BB3}"/>
              </a:ext>
            </a:extLst>
          </p:cNvPr>
          <p:cNvSpPr/>
          <p:nvPr/>
        </p:nvSpPr>
        <p:spPr>
          <a:xfrm>
            <a:off x="1799283" y="2290986"/>
            <a:ext cx="2232634" cy="1086207"/>
          </a:xfrm>
          <a:prstGeom prst="homePlate">
            <a:avLst>
              <a:gd name="adj" fmla="val 30220"/>
            </a:avLst>
          </a:prstGeom>
          <a:solidFill>
            <a:srgbClr val="F8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23" name="矢印: 山形 22">
            <a:extLst>
              <a:ext uri="{FF2B5EF4-FFF2-40B4-BE49-F238E27FC236}">
                <a16:creationId xmlns:a16="http://schemas.microsoft.com/office/drawing/2014/main" id="{CC2F2488-B0D1-B5E4-C4FA-B087929C9492}"/>
              </a:ext>
            </a:extLst>
          </p:cNvPr>
          <p:cNvSpPr/>
          <p:nvPr/>
        </p:nvSpPr>
        <p:spPr>
          <a:xfrm>
            <a:off x="3909254" y="2290985"/>
            <a:ext cx="2232634" cy="1086207"/>
          </a:xfrm>
          <a:prstGeom prst="chevron">
            <a:avLst>
              <a:gd name="adj" fmla="val 30605"/>
            </a:avLst>
          </a:prstGeom>
          <a:solidFill>
            <a:srgbClr val="EBF0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endParaRPr>
          </a:p>
          <a:p>
            <a:pPr algn="ctr"/>
            <a:endParaRPr kumimoji="1" lang="ja-JP" altLang="en-US" sz="1600" dirty="0">
              <a:solidFill>
                <a:schemeClr val="tx1"/>
              </a:solidFill>
            </a:endParaRPr>
          </a:p>
        </p:txBody>
      </p:sp>
      <p:sp>
        <p:nvSpPr>
          <p:cNvPr id="24" name="矢印: 山形 23">
            <a:extLst>
              <a:ext uri="{FF2B5EF4-FFF2-40B4-BE49-F238E27FC236}">
                <a16:creationId xmlns:a16="http://schemas.microsoft.com/office/drawing/2014/main" id="{55A804BA-AD89-FC56-5DAA-DDB87123436B}"/>
              </a:ext>
            </a:extLst>
          </p:cNvPr>
          <p:cNvSpPr/>
          <p:nvPr/>
        </p:nvSpPr>
        <p:spPr>
          <a:xfrm>
            <a:off x="6045278" y="2285336"/>
            <a:ext cx="2232634" cy="1086207"/>
          </a:xfrm>
          <a:prstGeom prst="chevron">
            <a:avLst>
              <a:gd name="adj" fmla="val 30605"/>
            </a:avLst>
          </a:prstGeom>
          <a:solidFill>
            <a:srgbClr val="D2DD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5" name="テキスト ボックス 24">
            <a:extLst>
              <a:ext uri="{FF2B5EF4-FFF2-40B4-BE49-F238E27FC236}">
                <a16:creationId xmlns:a16="http://schemas.microsoft.com/office/drawing/2014/main" id="{C57BB209-CBB9-9C89-1B1F-588CF77A8167}"/>
              </a:ext>
            </a:extLst>
          </p:cNvPr>
          <p:cNvSpPr txBox="1"/>
          <p:nvPr/>
        </p:nvSpPr>
        <p:spPr>
          <a:xfrm>
            <a:off x="2002816" y="2395042"/>
            <a:ext cx="1495514" cy="369332"/>
          </a:xfrm>
          <a:prstGeom prst="rect">
            <a:avLst/>
          </a:prstGeom>
          <a:noFill/>
        </p:spPr>
        <p:txBody>
          <a:bodyPr wrap="square" rtlCol="0">
            <a:spAutoFit/>
          </a:bodyPr>
          <a:lstStyle/>
          <a:p>
            <a:r>
              <a:rPr kumimoji="1" lang="en-US" altLang="ja-JP" sz="1600" b="1" dirty="0"/>
              <a:t>STEP</a:t>
            </a:r>
            <a:r>
              <a:rPr kumimoji="1" lang="ja-JP" altLang="en-US" b="1" dirty="0"/>
              <a:t>①</a:t>
            </a:r>
            <a:endParaRPr kumimoji="1" lang="ja-JP" altLang="en-US" sz="1600" b="1" dirty="0"/>
          </a:p>
        </p:txBody>
      </p:sp>
      <p:sp>
        <p:nvSpPr>
          <p:cNvPr id="26" name="テキスト ボックス 25">
            <a:extLst>
              <a:ext uri="{FF2B5EF4-FFF2-40B4-BE49-F238E27FC236}">
                <a16:creationId xmlns:a16="http://schemas.microsoft.com/office/drawing/2014/main" id="{30DC8D8C-764F-207C-089F-A142E09A5EB5}"/>
              </a:ext>
            </a:extLst>
          </p:cNvPr>
          <p:cNvSpPr txBox="1"/>
          <p:nvPr/>
        </p:nvSpPr>
        <p:spPr>
          <a:xfrm>
            <a:off x="6591249" y="2395042"/>
            <a:ext cx="1495514" cy="369332"/>
          </a:xfrm>
          <a:prstGeom prst="rect">
            <a:avLst/>
          </a:prstGeom>
          <a:noFill/>
        </p:spPr>
        <p:txBody>
          <a:bodyPr wrap="square" rtlCol="0">
            <a:spAutoFit/>
          </a:bodyPr>
          <a:lstStyle/>
          <a:p>
            <a:r>
              <a:rPr kumimoji="1" lang="en-US" altLang="ja-JP" sz="1600" b="1" dirty="0"/>
              <a:t>STEP</a:t>
            </a:r>
            <a:r>
              <a:rPr kumimoji="1" lang="ja-JP" altLang="en-US" b="1" dirty="0"/>
              <a:t>③</a:t>
            </a:r>
            <a:endParaRPr kumimoji="1" lang="ja-JP" altLang="en-US" sz="1600" b="1" dirty="0"/>
          </a:p>
        </p:txBody>
      </p:sp>
      <p:sp>
        <p:nvSpPr>
          <p:cNvPr id="27" name="テキスト ボックス 26">
            <a:extLst>
              <a:ext uri="{FF2B5EF4-FFF2-40B4-BE49-F238E27FC236}">
                <a16:creationId xmlns:a16="http://schemas.microsoft.com/office/drawing/2014/main" id="{EF1659BA-BA3F-608E-B52D-AFE53D373931}"/>
              </a:ext>
            </a:extLst>
          </p:cNvPr>
          <p:cNvSpPr txBox="1"/>
          <p:nvPr/>
        </p:nvSpPr>
        <p:spPr>
          <a:xfrm>
            <a:off x="4372111" y="2385787"/>
            <a:ext cx="1495514" cy="369332"/>
          </a:xfrm>
          <a:prstGeom prst="rect">
            <a:avLst/>
          </a:prstGeom>
          <a:noFill/>
        </p:spPr>
        <p:txBody>
          <a:bodyPr wrap="square" rtlCol="0">
            <a:spAutoFit/>
          </a:bodyPr>
          <a:lstStyle/>
          <a:p>
            <a:r>
              <a:rPr kumimoji="1" lang="en-US" altLang="ja-JP" sz="1600" b="1" dirty="0"/>
              <a:t>STEP</a:t>
            </a:r>
            <a:r>
              <a:rPr kumimoji="1" lang="ja-JP" altLang="en-US" b="1" dirty="0"/>
              <a:t>②</a:t>
            </a:r>
            <a:endParaRPr kumimoji="1" lang="ja-JP" altLang="en-US" sz="1600" b="1" dirty="0"/>
          </a:p>
        </p:txBody>
      </p:sp>
      <p:sp>
        <p:nvSpPr>
          <p:cNvPr id="28" name="テキスト ボックス 27">
            <a:extLst>
              <a:ext uri="{FF2B5EF4-FFF2-40B4-BE49-F238E27FC236}">
                <a16:creationId xmlns:a16="http://schemas.microsoft.com/office/drawing/2014/main" id="{6FB01DEE-3079-3E6E-B56C-7A6356B29BC6}"/>
              </a:ext>
            </a:extLst>
          </p:cNvPr>
          <p:cNvSpPr txBox="1"/>
          <p:nvPr/>
        </p:nvSpPr>
        <p:spPr>
          <a:xfrm>
            <a:off x="4096431" y="2762514"/>
            <a:ext cx="1944764" cy="338554"/>
          </a:xfrm>
          <a:prstGeom prst="rect">
            <a:avLst/>
          </a:prstGeom>
          <a:noFill/>
        </p:spPr>
        <p:txBody>
          <a:bodyPr wrap="none" rtlCol="0">
            <a:spAutoFit/>
          </a:bodyPr>
          <a:lstStyle/>
          <a:p>
            <a:pPr algn="ctr"/>
            <a:r>
              <a:rPr lang="ja-JP" altLang="en-US" sz="1600" b="1" dirty="0"/>
              <a:t>  現状の課題の整理</a:t>
            </a:r>
            <a:endParaRPr kumimoji="1" lang="ja-JP" altLang="en-US" sz="1600" b="1" dirty="0"/>
          </a:p>
        </p:txBody>
      </p:sp>
      <p:sp>
        <p:nvSpPr>
          <p:cNvPr id="29" name="テキスト ボックス 28">
            <a:extLst>
              <a:ext uri="{FF2B5EF4-FFF2-40B4-BE49-F238E27FC236}">
                <a16:creationId xmlns:a16="http://schemas.microsoft.com/office/drawing/2014/main" id="{9C895369-E3CA-F362-C91C-46B7CC5F1AC0}"/>
              </a:ext>
            </a:extLst>
          </p:cNvPr>
          <p:cNvSpPr txBox="1"/>
          <p:nvPr/>
        </p:nvSpPr>
        <p:spPr>
          <a:xfrm>
            <a:off x="2349403" y="2785572"/>
            <a:ext cx="1005403" cy="338554"/>
          </a:xfrm>
          <a:prstGeom prst="rect">
            <a:avLst/>
          </a:prstGeom>
          <a:noFill/>
        </p:spPr>
        <p:txBody>
          <a:bodyPr wrap="none" rtlCol="0">
            <a:spAutoFit/>
          </a:bodyPr>
          <a:lstStyle/>
          <a:p>
            <a:pPr algn="ctr"/>
            <a:r>
              <a:rPr kumimoji="1" lang="ja-JP" altLang="en-US" sz="1600" b="1" dirty="0"/>
              <a:t>目標設定</a:t>
            </a:r>
          </a:p>
        </p:txBody>
      </p:sp>
      <p:sp>
        <p:nvSpPr>
          <p:cNvPr id="30" name="テキスト ボックス 29">
            <a:extLst>
              <a:ext uri="{FF2B5EF4-FFF2-40B4-BE49-F238E27FC236}">
                <a16:creationId xmlns:a16="http://schemas.microsoft.com/office/drawing/2014/main" id="{9567E359-D99E-0333-845D-F64F6FBC3C02}"/>
              </a:ext>
            </a:extLst>
          </p:cNvPr>
          <p:cNvSpPr txBox="1"/>
          <p:nvPr/>
        </p:nvSpPr>
        <p:spPr>
          <a:xfrm>
            <a:off x="6441376" y="2765181"/>
            <a:ext cx="1620958" cy="338554"/>
          </a:xfrm>
          <a:prstGeom prst="rect">
            <a:avLst/>
          </a:prstGeom>
          <a:noFill/>
        </p:spPr>
        <p:txBody>
          <a:bodyPr wrap="none" rtlCol="0">
            <a:spAutoFit/>
          </a:bodyPr>
          <a:lstStyle/>
          <a:p>
            <a:pPr algn="ctr"/>
            <a:r>
              <a:rPr kumimoji="1" lang="ja-JP" altLang="en-US" sz="1600" b="1" dirty="0"/>
              <a:t>要件定義の作成</a:t>
            </a:r>
          </a:p>
        </p:txBody>
      </p:sp>
      <p:sp>
        <p:nvSpPr>
          <p:cNvPr id="31" name="矢印: 五方向 30">
            <a:extLst>
              <a:ext uri="{FF2B5EF4-FFF2-40B4-BE49-F238E27FC236}">
                <a16:creationId xmlns:a16="http://schemas.microsoft.com/office/drawing/2014/main" id="{1D9A860E-5CE2-E16D-BCAA-675ABC36C03F}"/>
              </a:ext>
            </a:extLst>
          </p:cNvPr>
          <p:cNvSpPr/>
          <p:nvPr/>
        </p:nvSpPr>
        <p:spPr>
          <a:xfrm>
            <a:off x="1086297" y="4290543"/>
            <a:ext cx="1965600" cy="1086205"/>
          </a:xfrm>
          <a:prstGeom prst="homePlate">
            <a:avLst>
              <a:gd name="adj" fmla="val 30220"/>
            </a:avLst>
          </a:prstGeom>
          <a:solidFill>
            <a:srgbClr val="C4D3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32" name="矢印: 山形 31">
            <a:extLst>
              <a:ext uri="{FF2B5EF4-FFF2-40B4-BE49-F238E27FC236}">
                <a16:creationId xmlns:a16="http://schemas.microsoft.com/office/drawing/2014/main" id="{9B43F036-20F3-6A0E-9541-5ED7A0F77053}"/>
              </a:ext>
            </a:extLst>
          </p:cNvPr>
          <p:cNvSpPr/>
          <p:nvPr/>
        </p:nvSpPr>
        <p:spPr>
          <a:xfrm>
            <a:off x="6986003" y="4290543"/>
            <a:ext cx="2176493" cy="1086204"/>
          </a:xfrm>
          <a:prstGeom prst="chevron">
            <a:avLst>
              <a:gd name="adj" fmla="val 30605"/>
            </a:avLst>
          </a:prstGeom>
          <a:solidFill>
            <a:srgbClr val="99B2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33" name="矢印: 山形 32">
            <a:extLst>
              <a:ext uri="{FF2B5EF4-FFF2-40B4-BE49-F238E27FC236}">
                <a16:creationId xmlns:a16="http://schemas.microsoft.com/office/drawing/2014/main" id="{35230D28-9C68-C88F-C169-2E57D35BE9C3}"/>
              </a:ext>
            </a:extLst>
          </p:cNvPr>
          <p:cNvSpPr/>
          <p:nvPr/>
        </p:nvSpPr>
        <p:spPr>
          <a:xfrm>
            <a:off x="4913453" y="4290543"/>
            <a:ext cx="2176493" cy="1086204"/>
          </a:xfrm>
          <a:prstGeom prst="chevron">
            <a:avLst>
              <a:gd name="adj" fmla="val 30605"/>
            </a:avLst>
          </a:prstGeom>
          <a:solidFill>
            <a:srgbClr val="A3BB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34" name="矢印: 山形 33">
            <a:extLst>
              <a:ext uri="{FF2B5EF4-FFF2-40B4-BE49-F238E27FC236}">
                <a16:creationId xmlns:a16="http://schemas.microsoft.com/office/drawing/2014/main" id="{07A4644F-91CE-4726-9995-2F88DDAA2044}"/>
              </a:ext>
            </a:extLst>
          </p:cNvPr>
          <p:cNvSpPr/>
          <p:nvPr/>
        </p:nvSpPr>
        <p:spPr>
          <a:xfrm>
            <a:off x="9028290" y="4290543"/>
            <a:ext cx="2176493" cy="1086204"/>
          </a:xfrm>
          <a:prstGeom prst="chevron">
            <a:avLst>
              <a:gd name="adj" fmla="val 30605"/>
            </a:avLst>
          </a:prstGeom>
          <a:solidFill>
            <a:srgbClr val="86A4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35" name="テキスト ボックス 34">
            <a:extLst>
              <a:ext uri="{FF2B5EF4-FFF2-40B4-BE49-F238E27FC236}">
                <a16:creationId xmlns:a16="http://schemas.microsoft.com/office/drawing/2014/main" id="{3AF4A98E-6BEB-A323-1B9E-5356CA32DE43}"/>
              </a:ext>
            </a:extLst>
          </p:cNvPr>
          <p:cNvSpPr txBox="1"/>
          <p:nvPr/>
        </p:nvSpPr>
        <p:spPr>
          <a:xfrm>
            <a:off x="1203893" y="4373218"/>
            <a:ext cx="1495514" cy="369332"/>
          </a:xfrm>
          <a:prstGeom prst="rect">
            <a:avLst/>
          </a:prstGeom>
          <a:noFill/>
        </p:spPr>
        <p:txBody>
          <a:bodyPr wrap="square" rtlCol="0">
            <a:spAutoFit/>
          </a:bodyPr>
          <a:lstStyle/>
          <a:p>
            <a:r>
              <a:rPr kumimoji="1" lang="en-US" altLang="ja-JP" sz="1600" b="1" dirty="0"/>
              <a:t>STEP</a:t>
            </a:r>
            <a:r>
              <a:rPr kumimoji="1" lang="ja-JP" altLang="en-US" b="1" dirty="0"/>
              <a:t>⑤</a:t>
            </a:r>
            <a:endParaRPr kumimoji="1" lang="ja-JP" altLang="en-US" sz="1600" b="1" dirty="0"/>
          </a:p>
        </p:txBody>
      </p:sp>
      <p:sp>
        <p:nvSpPr>
          <p:cNvPr id="36" name="テキスト ボックス 35">
            <a:extLst>
              <a:ext uri="{FF2B5EF4-FFF2-40B4-BE49-F238E27FC236}">
                <a16:creationId xmlns:a16="http://schemas.microsoft.com/office/drawing/2014/main" id="{5A66DF49-36A4-F5C2-881D-C92AD50393DC}"/>
              </a:ext>
            </a:extLst>
          </p:cNvPr>
          <p:cNvSpPr txBox="1"/>
          <p:nvPr/>
        </p:nvSpPr>
        <p:spPr>
          <a:xfrm>
            <a:off x="7343796" y="4373218"/>
            <a:ext cx="1495514" cy="369332"/>
          </a:xfrm>
          <a:prstGeom prst="rect">
            <a:avLst/>
          </a:prstGeom>
          <a:noFill/>
        </p:spPr>
        <p:txBody>
          <a:bodyPr wrap="square" rtlCol="0">
            <a:spAutoFit/>
          </a:bodyPr>
          <a:lstStyle/>
          <a:p>
            <a:r>
              <a:rPr kumimoji="1" lang="en-US" altLang="ja-JP" sz="1600" b="1" dirty="0"/>
              <a:t>STEP</a:t>
            </a:r>
            <a:r>
              <a:rPr kumimoji="1" lang="ja-JP" altLang="en-US" b="1" dirty="0"/>
              <a:t>⑧</a:t>
            </a:r>
            <a:endParaRPr kumimoji="1" lang="ja-JP" altLang="en-US" sz="1600" b="1" dirty="0"/>
          </a:p>
        </p:txBody>
      </p:sp>
      <p:sp>
        <p:nvSpPr>
          <p:cNvPr id="37" name="テキスト ボックス 36">
            <a:extLst>
              <a:ext uri="{FF2B5EF4-FFF2-40B4-BE49-F238E27FC236}">
                <a16:creationId xmlns:a16="http://schemas.microsoft.com/office/drawing/2014/main" id="{7E51D0F7-4F35-7B5D-0B97-3FD12CFB0001}"/>
              </a:ext>
            </a:extLst>
          </p:cNvPr>
          <p:cNvSpPr txBox="1"/>
          <p:nvPr/>
        </p:nvSpPr>
        <p:spPr>
          <a:xfrm>
            <a:off x="5298137" y="4373218"/>
            <a:ext cx="1495514" cy="369332"/>
          </a:xfrm>
          <a:prstGeom prst="rect">
            <a:avLst/>
          </a:prstGeom>
          <a:noFill/>
        </p:spPr>
        <p:txBody>
          <a:bodyPr wrap="square" rtlCol="0">
            <a:spAutoFit/>
          </a:bodyPr>
          <a:lstStyle/>
          <a:p>
            <a:r>
              <a:rPr kumimoji="1" lang="en-US" altLang="ja-JP" sz="1600" b="1" dirty="0"/>
              <a:t>STEP</a:t>
            </a:r>
            <a:r>
              <a:rPr lang="ja-JP" altLang="en-US" b="1" dirty="0"/>
              <a:t>⑦</a:t>
            </a:r>
            <a:endParaRPr kumimoji="1" lang="ja-JP" altLang="en-US" sz="1600" b="1" dirty="0"/>
          </a:p>
        </p:txBody>
      </p:sp>
      <p:sp>
        <p:nvSpPr>
          <p:cNvPr id="38" name="テキスト ボックス 37">
            <a:extLst>
              <a:ext uri="{FF2B5EF4-FFF2-40B4-BE49-F238E27FC236}">
                <a16:creationId xmlns:a16="http://schemas.microsoft.com/office/drawing/2014/main" id="{D4EA400D-9BB5-5FDF-3AAF-B47449AF7133}"/>
              </a:ext>
            </a:extLst>
          </p:cNvPr>
          <p:cNvSpPr txBox="1"/>
          <p:nvPr/>
        </p:nvSpPr>
        <p:spPr>
          <a:xfrm>
            <a:off x="9405543" y="4373218"/>
            <a:ext cx="1495514" cy="369332"/>
          </a:xfrm>
          <a:prstGeom prst="rect">
            <a:avLst/>
          </a:prstGeom>
          <a:noFill/>
        </p:spPr>
        <p:txBody>
          <a:bodyPr wrap="square" rtlCol="0">
            <a:spAutoFit/>
          </a:bodyPr>
          <a:lstStyle/>
          <a:p>
            <a:r>
              <a:rPr kumimoji="1" lang="en-US" altLang="ja-JP" sz="1600" b="1" dirty="0"/>
              <a:t>STEP</a:t>
            </a:r>
            <a:r>
              <a:rPr lang="ja-JP" altLang="en-US" b="1" dirty="0"/>
              <a:t>⑨</a:t>
            </a:r>
            <a:endParaRPr kumimoji="1" lang="ja-JP" altLang="en-US" sz="1600" b="1" dirty="0"/>
          </a:p>
        </p:txBody>
      </p:sp>
      <p:sp>
        <p:nvSpPr>
          <p:cNvPr id="39" name="テキスト ボックス 38">
            <a:extLst>
              <a:ext uri="{FF2B5EF4-FFF2-40B4-BE49-F238E27FC236}">
                <a16:creationId xmlns:a16="http://schemas.microsoft.com/office/drawing/2014/main" id="{558D2335-60E4-D564-51BE-EED673256EEB}"/>
              </a:ext>
            </a:extLst>
          </p:cNvPr>
          <p:cNvSpPr txBox="1"/>
          <p:nvPr/>
        </p:nvSpPr>
        <p:spPr>
          <a:xfrm>
            <a:off x="3274799" y="4373218"/>
            <a:ext cx="1495514" cy="369332"/>
          </a:xfrm>
          <a:prstGeom prst="rect">
            <a:avLst/>
          </a:prstGeom>
          <a:noFill/>
        </p:spPr>
        <p:txBody>
          <a:bodyPr wrap="square" rtlCol="0">
            <a:spAutoFit/>
          </a:bodyPr>
          <a:lstStyle/>
          <a:p>
            <a:r>
              <a:rPr kumimoji="1" lang="en-US" altLang="ja-JP" sz="1600" b="1" dirty="0"/>
              <a:t>STEP</a:t>
            </a:r>
            <a:r>
              <a:rPr kumimoji="1" lang="ja-JP" altLang="en-US" b="1" dirty="0"/>
              <a:t>⑥</a:t>
            </a:r>
            <a:endParaRPr kumimoji="1" lang="ja-JP" altLang="en-US" sz="1600" b="1" dirty="0"/>
          </a:p>
        </p:txBody>
      </p:sp>
      <p:sp>
        <p:nvSpPr>
          <p:cNvPr id="40" name="テキスト ボックス 39">
            <a:extLst>
              <a:ext uri="{FF2B5EF4-FFF2-40B4-BE49-F238E27FC236}">
                <a16:creationId xmlns:a16="http://schemas.microsoft.com/office/drawing/2014/main" id="{A2C6645A-1A3A-5626-26F8-CD03E031BF50}"/>
              </a:ext>
            </a:extLst>
          </p:cNvPr>
          <p:cNvSpPr txBox="1"/>
          <p:nvPr/>
        </p:nvSpPr>
        <p:spPr>
          <a:xfrm>
            <a:off x="1176970" y="4637775"/>
            <a:ext cx="1620957" cy="584775"/>
          </a:xfrm>
          <a:prstGeom prst="rect">
            <a:avLst/>
          </a:prstGeom>
          <a:noFill/>
        </p:spPr>
        <p:txBody>
          <a:bodyPr wrap="none" rtlCol="0">
            <a:spAutoFit/>
          </a:bodyPr>
          <a:lstStyle/>
          <a:p>
            <a:pPr algn="ctr"/>
            <a:r>
              <a:rPr kumimoji="1" lang="ja-JP" altLang="en-US" sz="1600" b="1" dirty="0"/>
              <a:t>サイトマップ・</a:t>
            </a:r>
            <a:endParaRPr kumimoji="1" lang="en-US" altLang="ja-JP" sz="1600" b="1" dirty="0"/>
          </a:p>
          <a:p>
            <a:pPr algn="ctr"/>
            <a:r>
              <a:rPr lang="ja-JP" altLang="en-US" sz="1600" b="1" dirty="0"/>
              <a:t>コンテンツ作成</a:t>
            </a:r>
            <a:endParaRPr kumimoji="1" lang="ja-JP" altLang="en-US" sz="1600" b="1" dirty="0"/>
          </a:p>
        </p:txBody>
      </p:sp>
      <p:sp>
        <p:nvSpPr>
          <p:cNvPr id="41" name="テキスト ボックス 40">
            <a:extLst>
              <a:ext uri="{FF2B5EF4-FFF2-40B4-BE49-F238E27FC236}">
                <a16:creationId xmlns:a16="http://schemas.microsoft.com/office/drawing/2014/main" id="{0869D629-8AD9-6E9C-29E2-6E741266EBD0}"/>
              </a:ext>
            </a:extLst>
          </p:cNvPr>
          <p:cNvSpPr txBox="1"/>
          <p:nvPr/>
        </p:nvSpPr>
        <p:spPr>
          <a:xfrm>
            <a:off x="3188348" y="4637775"/>
            <a:ext cx="1826141" cy="584775"/>
          </a:xfrm>
          <a:prstGeom prst="rect">
            <a:avLst/>
          </a:prstGeom>
          <a:noFill/>
        </p:spPr>
        <p:txBody>
          <a:bodyPr wrap="none" rtlCol="0">
            <a:spAutoFit/>
          </a:bodyPr>
          <a:lstStyle/>
          <a:p>
            <a:pPr algn="ctr"/>
            <a:r>
              <a:rPr lang="ja-JP" altLang="en-US" sz="1600" b="1" dirty="0"/>
              <a:t>ワイヤー</a:t>
            </a:r>
            <a:r>
              <a:rPr kumimoji="1" lang="ja-JP" altLang="en-US" sz="1600" b="1" dirty="0"/>
              <a:t>フレーム</a:t>
            </a:r>
            <a:endParaRPr kumimoji="1" lang="en-US" altLang="ja-JP" sz="1600" b="1" dirty="0"/>
          </a:p>
          <a:p>
            <a:pPr algn="ctr"/>
            <a:r>
              <a:rPr kumimoji="1" lang="ja-JP" altLang="en-US" sz="1600" b="1" dirty="0"/>
              <a:t>作成</a:t>
            </a:r>
          </a:p>
        </p:txBody>
      </p:sp>
      <p:sp>
        <p:nvSpPr>
          <p:cNvPr id="42" name="テキスト ボックス 41">
            <a:extLst>
              <a:ext uri="{FF2B5EF4-FFF2-40B4-BE49-F238E27FC236}">
                <a16:creationId xmlns:a16="http://schemas.microsoft.com/office/drawing/2014/main" id="{8C45F6D8-DC40-E7A4-90E5-531BDA3290AB}"/>
              </a:ext>
            </a:extLst>
          </p:cNvPr>
          <p:cNvSpPr txBox="1"/>
          <p:nvPr/>
        </p:nvSpPr>
        <p:spPr>
          <a:xfrm>
            <a:off x="5297293" y="4707492"/>
            <a:ext cx="1620957" cy="338554"/>
          </a:xfrm>
          <a:prstGeom prst="rect">
            <a:avLst/>
          </a:prstGeom>
          <a:noFill/>
        </p:spPr>
        <p:txBody>
          <a:bodyPr wrap="none" rtlCol="0">
            <a:spAutoFit/>
          </a:bodyPr>
          <a:lstStyle/>
          <a:p>
            <a:pPr algn="ctr"/>
            <a:r>
              <a:rPr kumimoji="1" lang="ja-JP" altLang="en-US" sz="1600" b="1" dirty="0"/>
              <a:t>デザインの決定</a:t>
            </a:r>
          </a:p>
        </p:txBody>
      </p:sp>
      <p:sp>
        <p:nvSpPr>
          <p:cNvPr id="43" name="テキスト ボックス 42">
            <a:extLst>
              <a:ext uri="{FF2B5EF4-FFF2-40B4-BE49-F238E27FC236}">
                <a16:creationId xmlns:a16="http://schemas.microsoft.com/office/drawing/2014/main" id="{C0F7A508-2090-E813-FA31-10F1B25D93C7}"/>
              </a:ext>
            </a:extLst>
          </p:cNvPr>
          <p:cNvSpPr txBox="1"/>
          <p:nvPr/>
        </p:nvSpPr>
        <p:spPr>
          <a:xfrm>
            <a:off x="9629706" y="4637775"/>
            <a:ext cx="1210588" cy="584775"/>
          </a:xfrm>
          <a:prstGeom prst="rect">
            <a:avLst/>
          </a:prstGeom>
          <a:noFill/>
        </p:spPr>
        <p:txBody>
          <a:bodyPr wrap="none" rtlCol="0">
            <a:spAutoFit/>
          </a:bodyPr>
          <a:lstStyle/>
          <a:p>
            <a:pPr algn="ctr"/>
            <a:r>
              <a:rPr kumimoji="1" lang="ja-JP" altLang="en-US" sz="1600" b="1" dirty="0"/>
              <a:t>公開・</a:t>
            </a:r>
            <a:endParaRPr kumimoji="1" lang="en-US" altLang="ja-JP" sz="1600" b="1" dirty="0"/>
          </a:p>
          <a:p>
            <a:pPr algn="ctr"/>
            <a:r>
              <a:rPr lang="ja-JP" altLang="en-US" sz="1600" b="1" dirty="0"/>
              <a:t>運用＆保守</a:t>
            </a:r>
            <a:endParaRPr lang="en-US" altLang="ja-JP" sz="1600" b="1" dirty="0"/>
          </a:p>
        </p:txBody>
      </p:sp>
      <p:sp>
        <p:nvSpPr>
          <p:cNvPr id="44" name="テキスト ボックス 43">
            <a:extLst>
              <a:ext uri="{FF2B5EF4-FFF2-40B4-BE49-F238E27FC236}">
                <a16:creationId xmlns:a16="http://schemas.microsoft.com/office/drawing/2014/main" id="{88373EA3-DF4C-47B1-6D4F-5DF313525B1A}"/>
              </a:ext>
            </a:extLst>
          </p:cNvPr>
          <p:cNvSpPr txBox="1"/>
          <p:nvPr/>
        </p:nvSpPr>
        <p:spPr>
          <a:xfrm>
            <a:off x="7299794" y="4637775"/>
            <a:ext cx="1694620" cy="584775"/>
          </a:xfrm>
          <a:prstGeom prst="rect">
            <a:avLst/>
          </a:prstGeom>
          <a:noFill/>
        </p:spPr>
        <p:txBody>
          <a:bodyPr wrap="square" rtlCol="0">
            <a:spAutoFit/>
          </a:bodyPr>
          <a:lstStyle/>
          <a:p>
            <a:pPr algn="ctr"/>
            <a:r>
              <a:rPr lang="ja-JP" altLang="en-US" sz="1600" b="1" dirty="0"/>
              <a:t>コーディング</a:t>
            </a:r>
            <a:endParaRPr lang="en-US" altLang="ja-JP" sz="1600" b="1" dirty="0"/>
          </a:p>
          <a:p>
            <a:pPr algn="ctr"/>
            <a:r>
              <a:rPr lang="ja-JP" altLang="en-US" sz="1600" b="1" dirty="0"/>
              <a:t>・</a:t>
            </a:r>
            <a:r>
              <a:rPr kumimoji="1" lang="ja-JP" altLang="en-US" sz="1600" b="1" dirty="0"/>
              <a:t>開発</a:t>
            </a:r>
          </a:p>
        </p:txBody>
      </p:sp>
      <p:sp>
        <p:nvSpPr>
          <p:cNvPr id="3" name="矢印: 山形 2">
            <a:extLst>
              <a:ext uri="{FF2B5EF4-FFF2-40B4-BE49-F238E27FC236}">
                <a16:creationId xmlns:a16="http://schemas.microsoft.com/office/drawing/2014/main" id="{B825EFB9-446A-C83C-4DF1-BF558BCEC1D1}"/>
              </a:ext>
            </a:extLst>
          </p:cNvPr>
          <p:cNvSpPr/>
          <p:nvPr/>
        </p:nvSpPr>
        <p:spPr>
          <a:xfrm>
            <a:off x="8169541" y="2285336"/>
            <a:ext cx="2232635" cy="1086207"/>
          </a:xfrm>
          <a:prstGeom prst="chevron">
            <a:avLst>
              <a:gd name="adj" fmla="val 30605"/>
            </a:avLst>
          </a:prstGeom>
          <a:solidFill>
            <a:srgbClr val="C8D6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4" name="テキスト ボックス 3">
            <a:extLst>
              <a:ext uri="{FF2B5EF4-FFF2-40B4-BE49-F238E27FC236}">
                <a16:creationId xmlns:a16="http://schemas.microsoft.com/office/drawing/2014/main" id="{A3DFCDB9-C398-0EE6-F501-C7A78825B463}"/>
              </a:ext>
            </a:extLst>
          </p:cNvPr>
          <p:cNvSpPr txBox="1"/>
          <p:nvPr/>
        </p:nvSpPr>
        <p:spPr>
          <a:xfrm>
            <a:off x="8646182" y="2388455"/>
            <a:ext cx="1495514" cy="369332"/>
          </a:xfrm>
          <a:prstGeom prst="rect">
            <a:avLst/>
          </a:prstGeom>
          <a:noFill/>
        </p:spPr>
        <p:txBody>
          <a:bodyPr wrap="square" rtlCol="0">
            <a:spAutoFit/>
          </a:bodyPr>
          <a:lstStyle/>
          <a:p>
            <a:r>
              <a:rPr kumimoji="1" lang="en-US" altLang="ja-JP" sz="1600" b="1" dirty="0"/>
              <a:t>STEP</a:t>
            </a:r>
            <a:r>
              <a:rPr lang="ja-JP" altLang="en-US" b="1" dirty="0"/>
              <a:t>④</a:t>
            </a:r>
            <a:endParaRPr kumimoji="1" lang="ja-JP" altLang="en-US" sz="1600" b="1" dirty="0"/>
          </a:p>
        </p:txBody>
      </p:sp>
      <p:sp>
        <p:nvSpPr>
          <p:cNvPr id="5" name="テキスト ボックス 4">
            <a:extLst>
              <a:ext uri="{FF2B5EF4-FFF2-40B4-BE49-F238E27FC236}">
                <a16:creationId xmlns:a16="http://schemas.microsoft.com/office/drawing/2014/main" id="{21CDC35D-5762-4665-3F6C-7B48D69431C8}"/>
              </a:ext>
            </a:extLst>
          </p:cNvPr>
          <p:cNvSpPr txBox="1"/>
          <p:nvPr/>
        </p:nvSpPr>
        <p:spPr>
          <a:xfrm>
            <a:off x="8760593" y="2642071"/>
            <a:ext cx="1266692" cy="584775"/>
          </a:xfrm>
          <a:prstGeom prst="rect">
            <a:avLst/>
          </a:prstGeom>
          <a:noFill/>
        </p:spPr>
        <p:txBody>
          <a:bodyPr wrap="none" rtlCol="0">
            <a:spAutoFit/>
          </a:bodyPr>
          <a:lstStyle/>
          <a:p>
            <a:pPr algn="ctr"/>
            <a:r>
              <a:rPr kumimoji="1" lang="en-US" altLang="ja-JP" sz="1600" b="1" dirty="0"/>
              <a:t>WEB</a:t>
            </a:r>
            <a:r>
              <a:rPr kumimoji="1" lang="ja-JP" altLang="en-US" sz="1600" b="1" dirty="0"/>
              <a:t>制作の</a:t>
            </a:r>
            <a:endParaRPr kumimoji="1" lang="en-US" altLang="ja-JP" sz="1600" b="1" dirty="0"/>
          </a:p>
          <a:p>
            <a:pPr algn="ctr"/>
            <a:r>
              <a:rPr kumimoji="1" lang="ja-JP" altLang="en-US" sz="1600" b="1" dirty="0"/>
              <a:t>業者選定</a:t>
            </a:r>
          </a:p>
        </p:txBody>
      </p:sp>
      <p:sp>
        <p:nvSpPr>
          <p:cNvPr id="45" name="正方形/長方形 44">
            <a:extLst>
              <a:ext uri="{FF2B5EF4-FFF2-40B4-BE49-F238E27FC236}">
                <a16:creationId xmlns:a16="http://schemas.microsoft.com/office/drawing/2014/main" id="{A280A9F5-0CEB-4C2B-B9BC-AFB97A23436C}"/>
              </a:ext>
            </a:extLst>
          </p:cNvPr>
          <p:cNvSpPr/>
          <p:nvPr/>
        </p:nvSpPr>
        <p:spPr>
          <a:xfrm>
            <a:off x="4830548" y="6302463"/>
            <a:ext cx="8340858" cy="1900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井幡さんから図が少し見ずらい（文字が小さい</a:t>
            </a:r>
            <a:r>
              <a:rPr kumimoji="1" lang="en-US" altLang="ja-JP" dirty="0"/>
              <a:t>/</a:t>
            </a:r>
            <a:r>
              <a:rPr kumimoji="1" lang="ja-JP" altLang="en-US" dirty="0"/>
              <a:t>文字が多い</a:t>
            </a:r>
            <a:r>
              <a:rPr kumimoji="1" lang="en-US" altLang="ja-JP" dirty="0"/>
              <a:t>/</a:t>
            </a:r>
            <a:r>
              <a:rPr kumimoji="1" lang="ja-JP" altLang="en-US" dirty="0"/>
              <a:t>文字にメリハリがない）とのご指摘受けました</a:t>
            </a:r>
            <a:r>
              <a:rPr kumimoji="1" lang="ja-JP" altLang="en-US" dirty="0" err="1"/>
              <a:t>。。</a:t>
            </a:r>
            <a:endParaRPr lang="en-US" altLang="ja-JP" dirty="0"/>
          </a:p>
          <a:p>
            <a:pPr algn="ctr"/>
            <a:r>
              <a:rPr lang="ja-JP" altLang="en-US" dirty="0"/>
              <a:t>フェーズの説明は消して、図全体を大きくして頂ければと思います！</a:t>
            </a:r>
            <a:endParaRPr kumimoji="1" lang="en-US" altLang="ja-JP" dirty="0"/>
          </a:p>
        </p:txBody>
      </p:sp>
    </p:spTree>
    <p:extLst>
      <p:ext uri="{BB962C8B-B14F-4D97-AF65-F5344CB8AC3E}">
        <p14:creationId xmlns:p14="http://schemas.microsoft.com/office/powerpoint/2010/main" val="269777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71F2190-8D61-4712-BE19-F2C369F29760}"/>
              </a:ext>
            </a:extLst>
          </p:cNvPr>
          <p:cNvSpPr/>
          <p:nvPr/>
        </p:nvSpPr>
        <p:spPr>
          <a:xfrm>
            <a:off x="128807" y="774700"/>
            <a:ext cx="11919167" cy="53086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D22E41BF-A9C7-419C-AB9E-5A8847D39D07}"/>
              </a:ext>
            </a:extLst>
          </p:cNvPr>
          <p:cNvSpPr/>
          <p:nvPr/>
        </p:nvSpPr>
        <p:spPr>
          <a:xfrm>
            <a:off x="455221" y="1102645"/>
            <a:ext cx="11277931" cy="473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009D210C-27A5-45E5-B6C0-111B60FFAA22}"/>
              </a:ext>
            </a:extLst>
          </p:cNvPr>
          <p:cNvSpPr txBox="1"/>
          <p:nvPr/>
        </p:nvSpPr>
        <p:spPr>
          <a:xfrm>
            <a:off x="905671" y="1115713"/>
            <a:ext cx="7428022" cy="523220"/>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サイトリニューアルの</a:t>
            </a:r>
            <a:r>
              <a:rPr lang="en-US" altLang="ja-JP" sz="2800" b="1" dirty="0">
                <a:latin typeface="游ゴシック" panose="020B0400000000000000" pitchFamily="50" charset="-128"/>
                <a:ea typeface="游ゴシック" panose="020B0400000000000000" pitchFamily="50" charset="-128"/>
              </a:rPr>
              <a:t>9</a:t>
            </a:r>
            <a:r>
              <a:rPr lang="ja-JP" altLang="en-US" sz="2400" b="1" dirty="0">
                <a:latin typeface="游ゴシック" panose="020B0400000000000000" pitchFamily="50" charset="-128"/>
                <a:ea typeface="游ゴシック" panose="020B0400000000000000" pitchFamily="50" charset="-128"/>
              </a:rPr>
              <a:t>つのステップ</a:t>
            </a:r>
            <a:endParaRPr kumimoji="1" lang="ja-JP" altLang="en-US" sz="2400" b="1" dirty="0">
              <a:latin typeface="游ゴシック" panose="020B0400000000000000" pitchFamily="50" charset="-128"/>
              <a:ea typeface="游ゴシック" panose="020B0400000000000000" pitchFamily="50" charset="-128"/>
            </a:endParaRPr>
          </a:p>
        </p:txBody>
      </p:sp>
      <p:cxnSp>
        <p:nvCxnSpPr>
          <p:cNvPr id="10" name="直線コネクタ 9">
            <a:extLst>
              <a:ext uri="{FF2B5EF4-FFF2-40B4-BE49-F238E27FC236}">
                <a16:creationId xmlns:a16="http://schemas.microsoft.com/office/drawing/2014/main" id="{4284CFA5-A7B7-4EA9-AE77-89F8BF75D7E1}"/>
              </a:ext>
            </a:extLst>
          </p:cNvPr>
          <p:cNvCxnSpPr>
            <a:cxnSpLocks/>
          </p:cNvCxnSpPr>
          <p:nvPr/>
        </p:nvCxnSpPr>
        <p:spPr>
          <a:xfrm>
            <a:off x="716747" y="1624616"/>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6" name="矢印: 五方向 45">
            <a:extLst>
              <a:ext uri="{FF2B5EF4-FFF2-40B4-BE49-F238E27FC236}">
                <a16:creationId xmlns:a16="http://schemas.microsoft.com/office/drawing/2014/main" id="{0906E773-5050-4D8D-BB71-A17BBC23DF47}"/>
              </a:ext>
            </a:extLst>
          </p:cNvPr>
          <p:cNvSpPr/>
          <p:nvPr/>
        </p:nvSpPr>
        <p:spPr>
          <a:xfrm>
            <a:off x="1825849" y="1954981"/>
            <a:ext cx="2517965" cy="1677024"/>
          </a:xfrm>
          <a:prstGeom prst="homePlate">
            <a:avLst>
              <a:gd name="adj" fmla="val 30220"/>
            </a:avLst>
          </a:prstGeom>
          <a:solidFill>
            <a:srgbClr val="F8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230F0A97-05DA-462B-AA3D-0FCE21F0FAA7}"/>
              </a:ext>
            </a:extLst>
          </p:cNvPr>
          <p:cNvSpPr txBox="1"/>
          <p:nvPr/>
        </p:nvSpPr>
        <p:spPr>
          <a:xfrm>
            <a:off x="1958603" y="2099655"/>
            <a:ext cx="1126227"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kumimoji="1" lang="ja-JP" altLang="en-US" sz="2000" dirty="0">
                <a:latin typeface="游ゴシック" panose="020B0400000000000000" pitchFamily="50" charset="-128"/>
                <a:ea typeface="游ゴシック" panose="020B0400000000000000" pitchFamily="50" charset="-128"/>
              </a:rPr>
              <a:t>①</a:t>
            </a:r>
            <a:endParaRPr kumimoji="1" lang="ja-JP" altLang="en-US" sz="1600" dirty="0">
              <a:latin typeface="游ゴシック" panose="020B0400000000000000" pitchFamily="50" charset="-128"/>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id="{6E9C72A3-25E5-4227-999F-0DDB43AFB884}"/>
              </a:ext>
            </a:extLst>
          </p:cNvPr>
          <p:cNvSpPr txBox="1"/>
          <p:nvPr/>
        </p:nvSpPr>
        <p:spPr>
          <a:xfrm>
            <a:off x="2183188" y="2576390"/>
            <a:ext cx="1486768" cy="461665"/>
          </a:xfrm>
          <a:prstGeom prst="rect">
            <a:avLst/>
          </a:prstGeom>
          <a:noFill/>
        </p:spPr>
        <p:txBody>
          <a:bodyPr wrap="squar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目標設定</a:t>
            </a:r>
          </a:p>
        </p:txBody>
      </p:sp>
      <p:sp>
        <p:nvSpPr>
          <p:cNvPr id="77" name="矢印: 山形 76">
            <a:extLst>
              <a:ext uri="{FF2B5EF4-FFF2-40B4-BE49-F238E27FC236}">
                <a16:creationId xmlns:a16="http://schemas.microsoft.com/office/drawing/2014/main" id="{F91DCA5A-02FA-48B7-92DC-5A1FF0420592}"/>
              </a:ext>
            </a:extLst>
          </p:cNvPr>
          <p:cNvSpPr/>
          <p:nvPr/>
        </p:nvSpPr>
        <p:spPr>
          <a:xfrm>
            <a:off x="3907918" y="1940950"/>
            <a:ext cx="2523008" cy="1677024"/>
          </a:xfrm>
          <a:prstGeom prst="chevron">
            <a:avLst>
              <a:gd name="adj" fmla="val 30605"/>
            </a:avLst>
          </a:prstGeom>
          <a:solidFill>
            <a:srgbClr val="EBF0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78" name="テキスト ボックス 77">
            <a:extLst>
              <a:ext uri="{FF2B5EF4-FFF2-40B4-BE49-F238E27FC236}">
                <a16:creationId xmlns:a16="http://schemas.microsoft.com/office/drawing/2014/main" id="{53C84A36-64D2-4A3D-B662-31C47B3990D7}"/>
              </a:ext>
            </a:extLst>
          </p:cNvPr>
          <p:cNvSpPr txBox="1"/>
          <p:nvPr/>
        </p:nvSpPr>
        <p:spPr>
          <a:xfrm>
            <a:off x="4254537" y="2084595"/>
            <a:ext cx="1016199"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kumimoji="1" lang="ja-JP" altLang="en-US" sz="2000" dirty="0">
                <a:latin typeface="游ゴシック" panose="020B0400000000000000" pitchFamily="50" charset="-128"/>
                <a:ea typeface="游ゴシック" panose="020B0400000000000000" pitchFamily="50" charset="-128"/>
              </a:rPr>
              <a:t>②</a:t>
            </a:r>
            <a:endParaRPr kumimoji="1" lang="ja-JP" altLang="en-US" sz="1600" dirty="0">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1701DEA6-729A-445B-853D-915F37A74330}"/>
              </a:ext>
            </a:extLst>
          </p:cNvPr>
          <p:cNvSpPr txBox="1"/>
          <p:nvPr/>
        </p:nvSpPr>
        <p:spPr>
          <a:xfrm>
            <a:off x="4069293" y="2483126"/>
            <a:ext cx="2197698" cy="707886"/>
          </a:xfrm>
          <a:prstGeom prst="rect">
            <a:avLst/>
          </a:prstGeom>
          <a:noFill/>
        </p:spPr>
        <p:txBody>
          <a:bodyPr wrap="square" rtlCol="0">
            <a:spAutoFit/>
          </a:bodyPr>
          <a:lstStyle/>
          <a:p>
            <a:pPr algn="ctr"/>
            <a:r>
              <a:rPr lang="ja-JP" altLang="en-US" sz="16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現状の</a:t>
            </a:r>
            <a:endParaRPr lang="en-US" altLang="ja-JP" sz="2000" b="1" dirty="0">
              <a:latin typeface="游ゴシック" panose="020B0400000000000000" pitchFamily="50" charset="-128"/>
              <a:ea typeface="游ゴシック" panose="020B0400000000000000" pitchFamily="50" charset="-128"/>
            </a:endParaRPr>
          </a:p>
          <a:p>
            <a:pPr algn="ctr"/>
            <a:r>
              <a:rPr lang="ja-JP" altLang="en-US" sz="2000" b="1" dirty="0">
                <a:latin typeface="游ゴシック" panose="020B0400000000000000" pitchFamily="50" charset="-128"/>
                <a:ea typeface="游ゴシック" panose="020B0400000000000000" pitchFamily="50" charset="-128"/>
              </a:rPr>
              <a:t>課題整理</a:t>
            </a:r>
            <a:endParaRPr kumimoji="1" lang="ja-JP" altLang="en-US" sz="1600" b="1" dirty="0">
              <a:latin typeface="游ゴシック" panose="020B0400000000000000" pitchFamily="50" charset="-128"/>
              <a:ea typeface="游ゴシック" panose="020B0400000000000000" pitchFamily="50" charset="-128"/>
            </a:endParaRPr>
          </a:p>
        </p:txBody>
      </p:sp>
      <p:sp>
        <p:nvSpPr>
          <p:cNvPr id="80" name="矢印: 山形 79">
            <a:extLst>
              <a:ext uri="{FF2B5EF4-FFF2-40B4-BE49-F238E27FC236}">
                <a16:creationId xmlns:a16="http://schemas.microsoft.com/office/drawing/2014/main" id="{0FD95C56-98B0-47DE-B27E-BE11170F5727}"/>
              </a:ext>
            </a:extLst>
          </p:cNvPr>
          <p:cNvSpPr/>
          <p:nvPr/>
        </p:nvSpPr>
        <p:spPr>
          <a:xfrm>
            <a:off x="6031496" y="1954981"/>
            <a:ext cx="2523008" cy="1677024"/>
          </a:xfrm>
          <a:prstGeom prst="chevron">
            <a:avLst>
              <a:gd name="adj" fmla="val 30605"/>
            </a:avLst>
          </a:prstGeom>
          <a:solidFill>
            <a:srgbClr val="D2DD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74486741-CFB5-4B8D-A7B3-675CAF8B9B98}"/>
              </a:ext>
            </a:extLst>
          </p:cNvPr>
          <p:cNvSpPr txBox="1"/>
          <p:nvPr/>
        </p:nvSpPr>
        <p:spPr>
          <a:xfrm>
            <a:off x="6359672" y="2035752"/>
            <a:ext cx="1187001"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lang="ja-JP" altLang="en-US" sz="2000" dirty="0">
                <a:latin typeface="游ゴシック" panose="020B0400000000000000" pitchFamily="50" charset="-128"/>
                <a:ea typeface="游ゴシック" panose="020B0400000000000000" pitchFamily="50" charset="-128"/>
              </a:rPr>
              <a:t>③</a:t>
            </a:r>
            <a:endParaRPr kumimoji="1" lang="ja-JP" altLang="en-US" sz="1600" dirty="0">
              <a:latin typeface="游ゴシック" panose="020B0400000000000000" pitchFamily="50" charset="-128"/>
              <a:ea typeface="游ゴシック" panose="020B0400000000000000" pitchFamily="50" charset="-128"/>
            </a:endParaRPr>
          </a:p>
        </p:txBody>
      </p:sp>
      <p:sp>
        <p:nvSpPr>
          <p:cNvPr id="82" name="テキスト ボックス 81">
            <a:extLst>
              <a:ext uri="{FF2B5EF4-FFF2-40B4-BE49-F238E27FC236}">
                <a16:creationId xmlns:a16="http://schemas.microsoft.com/office/drawing/2014/main" id="{B2DEB108-0E96-4EE4-8E12-563782793A32}"/>
              </a:ext>
            </a:extLst>
          </p:cNvPr>
          <p:cNvSpPr txBox="1"/>
          <p:nvPr/>
        </p:nvSpPr>
        <p:spPr>
          <a:xfrm>
            <a:off x="6234734" y="2477673"/>
            <a:ext cx="2197698" cy="707886"/>
          </a:xfrm>
          <a:prstGeom prst="rect">
            <a:avLst/>
          </a:prstGeom>
          <a:noFill/>
        </p:spPr>
        <p:txBody>
          <a:bodyPr wrap="square" rtlCol="0">
            <a:spAutoFit/>
          </a:bodyPr>
          <a:lstStyle/>
          <a:p>
            <a:pPr algn="ctr"/>
            <a:r>
              <a:rPr lang="ja-JP" altLang="en-US" sz="16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要件定義の</a:t>
            </a:r>
            <a:endParaRPr lang="en-US" altLang="ja-JP" sz="2000" b="1" dirty="0">
              <a:latin typeface="游ゴシック" panose="020B0400000000000000" pitchFamily="50" charset="-128"/>
              <a:ea typeface="游ゴシック" panose="020B0400000000000000" pitchFamily="50" charset="-128"/>
            </a:endParaRPr>
          </a:p>
          <a:p>
            <a:pPr algn="ctr"/>
            <a:r>
              <a:rPr lang="ja-JP" altLang="en-US" sz="2000" b="1" dirty="0">
                <a:latin typeface="游ゴシック" panose="020B0400000000000000" pitchFamily="50" charset="-128"/>
                <a:ea typeface="游ゴシック" panose="020B0400000000000000" pitchFamily="50" charset="-128"/>
              </a:rPr>
              <a:t>作成</a:t>
            </a:r>
            <a:endParaRPr kumimoji="1" lang="ja-JP" altLang="en-US" sz="1600" b="1" dirty="0">
              <a:latin typeface="游ゴシック" panose="020B0400000000000000" pitchFamily="50" charset="-128"/>
              <a:ea typeface="游ゴシック" panose="020B0400000000000000" pitchFamily="50" charset="-128"/>
            </a:endParaRPr>
          </a:p>
        </p:txBody>
      </p:sp>
      <p:sp>
        <p:nvSpPr>
          <p:cNvPr id="83" name="矢印: 山形 82">
            <a:extLst>
              <a:ext uri="{FF2B5EF4-FFF2-40B4-BE49-F238E27FC236}">
                <a16:creationId xmlns:a16="http://schemas.microsoft.com/office/drawing/2014/main" id="{55B8AC7B-F9BD-4BDC-9840-381E1C8A0591}"/>
              </a:ext>
            </a:extLst>
          </p:cNvPr>
          <p:cNvSpPr/>
          <p:nvPr/>
        </p:nvSpPr>
        <p:spPr>
          <a:xfrm>
            <a:off x="8094396" y="1954981"/>
            <a:ext cx="2523008" cy="1677024"/>
          </a:xfrm>
          <a:prstGeom prst="chevron">
            <a:avLst>
              <a:gd name="adj" fmla="val 30605"/>
            </a:avLst>
          </a:prstGeom>
          <a:solidFill>
            <a:srgbClr val="C8D6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84" name="テキスト ボックス 83">
            <a:extLst>
              <a:ext uri="{FF2B5EF4-FFF2-40B4-BE49-F238E27FC236}">
                <a16:creationId xmlns:a16="http://schemas.microsoft.com/office/drawing/2014/main" id="{1B817602-E307-4A9A-BEAF-BDDE3B4F3016}"/>
              </a:ext>
            </a:extLst>
          </p:cNvPr>
          <p:cNvSpPr txBox="1"/>
          <p:nvPr/>
        </p:nvSpPr>
        <p:spPr>
          <a:xfrm>
            <a:off x="8408748" y="2035752"/>
            <a:ext cx="1285903"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lang="ja-JP" altLang="en-US" sz="2000" dirty="0">
                <a:latin typeface="游ゴシック" panose="020B0400000000000000" pitchFamily="50" charset="-128"/>
                <a:ea typeface="游ゴシック" panose="020B0400000000000000" pitchFamily="50" charset="-128"/>
              </a:rPr>
              <a:t>④</a:t>
            </a:r>
            <a:endParaRPr kumimoji="1" lang="ja-JP" altLang="en-US" sz="1200" dirty="0">
              <a:latin typeface="游ゴシック" panose="020B0400000000000000" pitchFamily="50" charset="-128"/>
              <a:ea typeface="游ゴシック" panose="020B0400000000000000" pitchFamily="50" charset="-128"/>
            </a:endParaRPr>
          </a:p>
        </p:txBody>
      </p:sp>
      <p:sp>
        <p:nvSpPr>
          <p:cNvPr id="85" name="テキスト ボックス 84">
            <a:extLst>
              <a:ext uri="{FF2B5EF4-FFF2-40B4-BE49-F238E27FC236}">
                <a16:creationId xmlns:a16="http://schemas.microsoft.com/office/drawing/2014/main" id="{39413086-F60F-4112-80DC-BCE5FE5135A8}"/>
              </a:ext>
            </a:extLst>
          </p:cNvPr>
          <p:cNvSpPr txBox="1"/>
          <p:nvPr/>
        </p:nvSpPr>
        <p:spPr>
          <a:xfrm>
            <a:off x="8358267" y="2470278"/>
            <a:ext cx="2197698" cy="707886"/>
          </a:xfrm>
          <a:prstGeom prst="rect">
            <a:avLst/>
          </a:prstGeom>
          <a:noFill/>
        </p:spPr>
        <p:txBody>
          <a:bodyPr wrap="square" rtlCol="0">
            <a:spAutoFit/>
          </a:bodyPr>
          <a:lstStyle/>
          <a:p>
            <a:pPr algn="ctr"/>
            <a:r>
              <a:rPr lang="ja-JP" altLang="en-US" sz="1600" b="1" dirty="0">
                <a:latin typeface="游ゴシック" panose="020B0400000000000000" pitchFamily="50" charset="-128"/>
                <a:ea typeface="游ゴシック" panose="020B0400000000000000" pitchFamily="50" charset="-128"/>
              </a:rPr>
              <a:t>  </a:t>
            </a:r>
            <a:r>
              <a:rPr lang="en-US" altLang="ja-JP" sz="2000" b="1" dirty="0">
                <a:latin typeface="游ゴシック" panose="020B0400000000000000" pitchFamily="50" charset="-128"/>
                <a:ea typeface="游ゴシック" panose="020B0400000000000000" pitchFamily="50" charset="-128"/>
              </a:rPr>
              <a:t>WEB</a:t>
            </a:r>
            <a:r>
              <a:rPr lang="ja-JP" altLang="en-US" sz="2000" b="1" dirty="0">
                <a:latin typeface="游ゴシック" panose="020B0400000000000000" pitchFamily="50" charset="-128"/>
                <a:ea typeface="游ゴシック" panose="020B0400000000000000" pitchFamily="50" charset="-128"/>
              </a:rPr>
              <a:t>制作の</a:t>
            </a:r>
            <a:endParaRPr lang="en-US" altLang="ja-JP" sz="2000" b="1" dirty="0">
              <a:latin typeface="游ゴシック" panose="020B0400000000000000" pitchFamily="50" charset="-128"/>
              <a:ea typeface="游ゴシック" panose="020B0400000000000000" pitchFamily="50" charset="-128"/>
            </a:endParaRPr>
          </a:p>
          <a:p>
            <a:pPr algn="ctr"/>
            <a:r>
              <a:rPr kumimoji="1" lang="ja-JP" altLang="en-US" sz="2000" b="1" dirty="0">
                <a:latin typeface="游ゴシック" panose="020B0400000000000000" pitchFamily="50" charset="-128"/>
                <a:ea typeface="游ゴシック" panose="020B0400000000000000" pitchFamily="50" charset="-128"/>
              </a:rPr>
              <a:t>業者選定</a:t>
            </a:r>
          </a:p>
        </p:txBody>
      </p:sp>
      <p:sp>
        <p:nvSpPr>
          <p:cNvPr id="86" name="矢印: 山形 85">
            <a:extLst>
              <a:ext uri="{FF2B5EF4-FFF2-40B4-BE49-F238E27FC236}">
                <a16:creationId xmlns:a16="http://schemas.microsoft.com/office/drawing/2014/main" id="{417BECB3-735F-4168-9E37-36A946C74B77}"/>
              </a:ext>
            </a:extLst>
          </p:cNvPr>
          <p:cNvSpPr/>
          <p:nvPr/>
        </p:nvSpPr>
        <p:spPr>
          <a:xfrm>
            <a:off x="636472" y="3969818"/>
            <a:ext cx="2523008" cy="1677024"/>
          </a:xfrm>
          <a:prstGeom prst="chevron">
            <a:avLst>
              <a:gd name="adj" fmla="val 30605"/>
            </a:avLst>
          </a:prstGeom>
          <a:solidFill>
            <a:srgbClr val="C4D3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87" name="テキスト ボックス 86">
            <a:extLst>
              <a:ext uri="{FF2B5EF4-FFF2-40B4-BE49-F238E27FC236}">
                <a16:creationId xmlns:a16="http://schemas.microsoft.com/office/drawing/2014/main" id="{788B8118-E39D-4A1F-9289-14D6E66DECC7}"/>
              </a:ext>
            </a:extLst>
          </p:cNvPr>
          <p:cNvSpPr txBox="1"/>
          <p:nvPr/>
        </p:nvSpPr>
        <p:spPr>
          <a:xfrm>
            <a:off x="950824" y="4050589"/>
            <a:ext cx="1285903"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kumimoji="1" lang="ja-JP" altLang="en-US" sz="2000" dirty="0">
                <a:latin typeface="游ゴシック" panose="020B0400000000000000" pitchFamily="50" charset="-128"/>
                <a:ea typeface="游ゴシック" panose="020B0400000000000000" pitchFamily="50" charset="-128"/>
              </a:rPr>
              <a:t>⑤</a:t>
            </a:r>
            <a:endParaRPr kumimoji="1" lang="ja-JP" altLang="en-US" sz="1200" dirty="0">
              <a:latin typeface="游ゴシック" panose="020B0400000000000000" pitchFamily="50" charset="-128"/>
              <a:ea typeface="游ゴシック" panose="020B0400000000000000" pitchFamily="50" charset="-128"/>
            </a:endParaRPr>
          </a:p>
        </p:txBody>
      </p:sp>
      <p:sp>
        <p:nvSpPr>
          <p:cNvPr id="88" name="テキスト ボックス 87">
            <a:extLst>
              <a:ext uri="{FF2B5EF4-FFF2-40B4-BE49-F238E27FC236}">
                <a16:creationId xmlns:a16="http://schemas.microsoft.com/office/drawing/2014/main" id="{FE4C0A69-0731-48EB-84BA-FEE50F64F2AF}"/>
              </a:ext>
            </a:extLst>
          </p:cNvPr>
          <p:cNvSpPr txBox="1"/>
          <p:nvPr/>
        </p:nvSpPr>
        <p:spPr>
          <a:xfrm>
            <a:off x="900343" y="4485115"/>
            <a:ext cx="2197698" cy="707886"/>
          </a:xfrm>
          <a:prstGeom prst="rect">
            <a:avLst/>
          </a:prstGeom>
          <a:noFill/>
        </p:spPr>
        <p:txBody>
          <a:bodyPr wrap="square" rtlCol="0">
            <a:spAutoFit/>
          </a:bodyPr>
          <a:lstStyle/>
          <a:p>
            <a:pPr algn="ctr"/>
            <a:r>
              <a:rPr lang="ja-JP" altLang="en-US" sz="2000" b="1" dirty="0">
                <a:latin typeface="游ゴシック" panose="020B0400000000000000" pitchFamily="50" charset="-128"/>
                <a:ea typeface="游ゴシック" panose="020B0400000000000000" pitchFamily="50" charset="-128"/>
              </a:rPr>
              <a:t>サイトマップ</a:t>
            </a:r>
            <a:endParaRPr lang="en-US" altLang="ja-JP" sz="2000" b="1" dirty="0">
              <a:latin typeface="游ゴシック" panose="020B0400000000000000" pitchFamily="50" charset="-128"/>
              <a:ea typeface="游ゴシック" panose="020B0400000000000000" pitchFamily="50" charset="-128"/>
            </a:endParaRPr>
          </a:p>
          <a:p>
            <a:pPr algn="ctr"/>
            <a:r>
              <a:rPr lang="ja-JP" altLang="en-US" sz="2000" b="1" dirty="0">
                <a:latin typeface="游ゴシック" panose="020B0400000000000000" pitchFamily="50" charset="-128"/>
                <a:ea typeface="游ゴシック" panose="020B0400000000000000" pitchFamily="50" charset="-128"/>
              </a:rPr>
              <a:t>作成</a:t>
            </a:r>
            <a:endParaRPr lang="en-US" altLang="ja-JP" sz="2000" b="1" dirty="0">
              <a:latin typeface="游ゴシック" panose="020B0400000000000000" pitchFamily="50" charset="-128"/>
              <a:ea typeface="游ゴシック" panose="020B0400000000000000" pitchFamily="50" charset="-128"/>
            </a:endParaRPr>
          </a:p>
        </p:txBody>
      </p:sp>
      <p:sp>
        <p:nvSpPr>
          <p:cNvPr id="89" name="矢印: 山形 88">
            <a:extLst>
              <a:ext uri="{FF2B5EF4-FFF2-40B4-BE49-F238E27FC236}">
                <a16:creationId xmlns:a16="http://schemas.microsoft.com/office/drawing/2014/main" id="{15773746-069A-4C0F-95ED-62CA9574AFE5}"/>
              </a:ext>
            </a:extLst>
          </p:cNvPr>
          <p:cNvSpPr/>
          <p:nvPr/>
        </p:nvSpPr>
        <p:spPr>
          <a:xfrm>
            <a:off x="2764671" y="3969818"/>
            <a:ext cx="2523008" cy="1677024"/>
          </a:xfrm>
          <a:prstGeom prst="chevron">
            <a:avLst>
              <a:gd name="adj" fmla="val 30605"/>
            </a:avLst>
          </a:prstGeom>
          <a:solidFill>
            <a:srgbClr val="B7CA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90" name="テキスト ボックス 89">
            <a:extLst>
              <a:ext uri="{FF2B5EF4-FFF2-40B4-BE49-F238E27FC236}">
                <a16:creationId xmlns:a16="http://schemas.microsoft.com/office/drawing/2014/main" id="{8C1C08E9-8B7A-48B0-867B-8DD8B0E2F955}"/>
              </a:ext>
            </a:extLst>
          </p:cNvPr>
          <p:cNvSpPr txBox="1"/>
          <p:nvPr/>
        </p:nvSpPr>
        <p:spPr>
          <a:xfrm>
            <a:off x="3079023" y="4050589"/>
            <a:ext cx="1285903"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kumimoji="1" lang="ja-JP" altLang="en-US" sz="2000" dirty="0">
                <a:latin typeface="游ゴシック" panose="020B0400000000000000" pitchFamily="50" charset="-128"/>
                <a:ea typeface="游ゴシック" panose="020B0400000000000000" pitchFamily="50" charset="-128"/>
              </a:rPr>
              <a:t>⑥</a:t>
            </a:r>
            <a:endParaRPr kumimoji="1" lang="ja-JP" altLang="en-US" sz="1200" dirty="0">
              <a:latin typeface="游ゴシック" panose="020B0400000000000000" pitchFamily="50" charset="-128"/>
              <a:ea typeface="游ゴシック" panose="020B0400000000000000" pitchFamily="50" charset="-128"/>
            </a:endParaRPr>
          </a:p>
        </p:txBody>
      </p:sp>
      <p:sp>
        <p:nvSpPr>
          <p:cNvPr id="91" name="テキスト ボックス 90">
            <a:extLst>
              <a:ext uri="{FF2B5EF4-FFF2-40B4-BE49-F238E27FC236}">
                <a16:creationId xmlns:a16="http://schemas.microsoft.com/office/drawing/2014/main" id="{DA63DC8E-2941-49E2-9B74-F1733EA6A278}"/>
              </a:ext>
            </a:extLst>
          </p:cNvPr>
          <p:cNvSpPr txBox="1"/>
          <p:nvPr/>
        </p:nvSpPr>
        <p:spPr>
          <a:xfrm>
            <a:off x="2970954" y="4491790"/>
            <a:ext cx="2339412" cy="707886"/>
          </a:xfrm>
          <a:prstGeom prst="rect">
            <a:avLst/>
          </a:prstGeom>
          <a:noFill/>
        </p:spPr>
        <p:txBody>
          <a:bodyPr wrap="square" rtlCol="0">
            <a:spAutoFit/>
          </a:bodyPr>
          <a:lstStyle/>
          <a:p>
            <a:pPr algn="ctr"/>
            <a:r>
              <a:rPr lang="ja-JP" altLang="en-US" sz="1600" b="1" dirty="0">
                <a:latin typeface="游ゴシック" panose="020B0400000000000000" pitchFamily="50" charset="-128"/>
                <a:ea typeface="游ゴシック" panose="020B0400000000000000" pitchFamily="50" charset="-128"/>
              </a:rPr>
              <a:t>  </a:t>
            </a:r>
            <a:r>
              <a:rPr lang="ja-JP" altLang="en-US" sz="1900" b="1" dirty="0">
                <a:latin typeface="游ゴシック" panose="020B0400000000000000" pitchFamily="50" charset="-128"/>
                <a:ea typeface="游ゴシック" panose="020B0400000000000000" pitchFamily="50" charset="-128"/>
              </a:rPr>
              <a:t>ワイヤーフレーム</a:t>
            </a:r>
            <a:r>
              <a:rPr lang="ja-JP" altLang="en-US" sz="2000" b="1" dirty="0">
                <a:latin typeface="游ゴシック" panose="020B0400000000000000" pitchFamily="50" charset="-128"/>
                <a:ea typeface="游ゴシック" panose="020B0400000000000000" pitchFamily="50" charset="-128"/>
              </a:rPr>
              <a:t>作成</a:t>
            </a:r>
            <a:endParaRPr lang="en-US" altLang="ja-JP" sz="2000" b="1" dirty="0">
              <a:latin typeface="游ゴシック" panose="020B0400000000000000" pitchFamily="50" charset="-128"/>
              <a:ea typeface="游ゴシック" panose="020B0400000000000000" pitchFamily="50" charset="-128"/>
            </a:endParaRPr>
          </a:p>
        </p:txBody>
      </p:sp>
      <p:sp>
        <p:nvSpPr>
          <p:cNvPr id="93" name="矢印: 山形 92">
            <a:extLst>
              <a:ext uri="{FF2B5EF4-FFF2-40B4-BE49-F238E27FC236}">
                <a16:creationId xmlns:a16="http://schemas.microsoft.com/office/drawing/2014/main" id="{436E6BCA-DAC4-43B4-BC8D-065D734F10DB}"/>
              </a:ext>
            </a:extLst>
          </p:cNvPr>
          <p:cNvSpPr/>
          <p:nvPr/>
        </p:nvSpPr>
        <p:spPr>
          <a:xfrm>
            <a:off x="4888289" y="3969819"/>
            <a:ext cx="2523008" cy="1677024"/>
          </a:xfrm>
          <a:prstGeom prst="chevron">
            <a:avLst>
              <a:gd name="adj" fmla="val 30605"/>
            </a:avLst>
          </a:prstGeom>
          <a:solidFill>
            <a:srgbClr val="A3BB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94" name="テキスト ボックス 93">
            <a:extLst>
              <a:ext uri="{FF2B5EF4-FFF2-40B4-BE49-F238E27FC236}">
                <a16:creationId xmlns:a16="http://schemas.microsoft.com/office/drawing/2014/main" id="{1333C174-D35C-4C04-94FB-40B998DE82D2}"/>
              </a:ext>
            </a:extLst>
          </p:cNvPr>
          <p:cNvSpPr txBox="1"/>
          <p:nvPr/>
        </p:nvSpPr>
        <p:spPr>
          <a:xfrm>
            <a:off x="5202641" y="4050590"/>
            <a:ext cx="1285903"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kumimoji="1" lang="ja-JP" altLang="en-US" sz="2000" dirty="0">
                <a:latin typeface="游ゴシック" panose="020B0400000000000000" pitchFamily="50" charset="-128"/>
                <a:ea typeface="游ゴシック" panose="020B0400000000000000" pitchFamily="50" charset="-128"/>
              </a:rPr>
              <a:t>⑦</a:t>
            </a:r>
            <a:endParaRPr kumimoji="1" lang="ja-JP" altLang="en-US" sz="1200" dirty="0">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09BC23EE-281C-40C6-A8CC-40802083BAA0}"/>
              </a:ext>
            </a:extLst>
          </p:cNvPr>
          <p:cNvSpPr txBox="1"/>
          <p:nvPr/>
        </p:nvSpPr>
        <p:spPr>
          <a:xfrm>
            <a:off x="5175513" y="4639003"/>
            <a:ext cx="2197698" cy="400110"/>
          </a:xfrm>
          <a:prstGeom prst="rect">
            <a:avLst/>
          </a:prstGeom>
          <a:noFill/>
        </p:spPr>
        <p:txBody>
          <a:bodyPr wrap="square" rtlCol="0">
            <a:spAutoFit/>
          </a:bodyPr>
          <a:lstStyle/>
          <a:p>
            <a:pPr algn="ctr"/>
            <a:r>
              <a:rPr lang="ja-JP" altLang="en-US" sz="1600" b="1" dirty="0">
                <a:latin typeface="游ゴシック" panose="020B0400000000000000" pitchFamily="50" charset="-128"/>
                <a:ea typeface="游ゴシック" panose="020B0400000000000000" pitchFamily="50" charset="-128"/>
              </a:rPr>
              <a:t>  </a:t>
            </a:r>
            <a:r>
              <a:rPr lang="ja-JP" altLang="en-US" sz="2000" b="1" dirty="0">
                <a:latin typeface="游ゴシック" panose="020B0400000000000000" pitchFamily="50" charset="-128"/>
                <a:ea typeface="游ゴシック" panose="020B0400000000000000" pitchFamily="50" charset="-128"/>
              </a:rPr>
              <a:t>デザイン決定</a:t>
            </a:r>
            <a:endParaRPr lang="en-US" altLang="ja-JP" sz="2000" b="1" dirty="0">
              <a:latin typeface="游ゴシック" panose="020B0400000000000000" pitchFamily="50" charset="-128"/>
              <a:ea typeface="游ゴシック" panose="020B0400000000000000" pitchFamily="50" charset="-128"/>
            </a:endParaRPr>
          </a:p>
        </p:txBody>
      </p:sp>
      <p:sp>
        <p:nvSpPr>
          <p:cNvPr id="96" name="矢印: 山形 95">
            <a:extLst>
              <a:ext uri="{FF2B5EF4-FFF2-40B4-BE49-F238E27FC236}">
                <a16:creationId xmlns:a16="http://schemas.microsoft.com/office/drawing/2014/main" id="{E4308FAF-FA41-486E-B6E3-777E639CFDEA}"/>
              </a:ext>
            </a:extLst>
          </p:cNvPr>
          <p:cNvSpPr/>
          <p:nvPr/>
        </p:nvSpPr>
        <p:spPr>
          <a:xfrm>
            <a:off x="7016488" y="3969819"/>
            <a:ext cx="2523008" cy="1677024"/>
          </a:xfrm>
          <a:prstGeom prst="chevron">
            <a:avLst>
              <a:gd name="adj" fmla="val 30605"/>
            </a:avLst>
          </a:prstGeom>
          <a:solidFill>
            <a:srgbClr val="99B2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97" name="テキスト ボックス 96">
            <a:extLst>
              <a:ext uri="{FF2B5EF4-FFF2-40B4-BE49-F238E27FC236}">
                <a16:creationId xmlns:a16="http://schemas.microsoft.com/office/drawing/2014/main" id="{09EDF572-EA6D-4AEE-A4CE-CB1E9CFBEC3E}"/>
              </a:ext>
            </a:extLst>
          </p:cNvPr>
          <p:cNvSpPr txBox="1"/>
          <p:nvPr/>
        </p:nvSpPr>
        <p:spPr>
          <a:xfrm>
            <a:off x="7330840" y="4050590"/>
            <a:ext cx="1285903"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lang="ja-JP" altLang="en-US" sz="2000" dirty="0">
                <a:latin typeface="游ゴシック" panose="020B0400000000000000" pitchFamily="50" charset="-128"/>
                <a:ea typeface="游ゴシック" panose="020B0400000000000000" pitchFamily="50" charset="-128"/>
              </a:rPr>
              <a:t>⑧</a:t>
            </a:r>
            <a:endParaRPr kumimoji="1" lang="ja-JP" altLang="en-US" sz="1200" dirty="0">
              <a:latin typeface="游ゴシック" panose="020B0400000000000000" pitchFamily="50" charset="-128"/>
              <a:ea typeface="游ゴシック" panose="020B0400000000000000" pitchFamily="50" charset="-128"/>
            </a:endParaRPr>
          </a:p>
        </p:txBody>
      </p:sp>
      <p:sp>
        <p:nvSpPr>
          <p:cNvPr id="98" name="テキスト ボックス 97">
            <a:extLst>
              <a:ext uri="{FF2B5EF4-FFF2-40B4-BE49-F238E27FC236}">
                <a16:creationId xmlns:a16="http://schemas.microsoft.com/office/drawing/2014/main" id="{AAEE5EC7-3D2A-4EFD-B603-34BB5F4423F7}"/>
              </a:ext>
            </a:extLst>
          </p:cNvPr>
          <p:cNvSpPr txBox="1"/>
          <p:nvPr/>
        </p:nvSpPr>
        <p:spPr>
          <a:xfrm>
            <a:off x="7280359" y="4485116"/>
            <a:ext cx="2197698" cy="707886"/>
          </a:xfrm>
          <a:prstGeom prst="rect">
            <a:avLst/>
          </a:prstGeom>
          <a:noFill/>
        </p:spPr>
        <p:txBody>
          <a:bodyPr wrap="square" rtlCol="0">
            <a:spAutoFit/>
          </a:bodyPr>
          <a:lstStyle/>
          <a:p>
            <a:pPr algn="ctr"/>
            <a:r>
              <a:rPr lang="ja-JP" altLang="en-US" sz="2000" b="1" dirty="0">
                <a:latin typeface="游ゴシック" panose="020B0400000000000000" pitchFamily="50" charset="-128"/>
                <a:ea typeface="游ゴシック" panose="020B0400000000000000" pitchFamily="50" charset="-128"/>
              </a:rPr>
              <a:t>コーディング・開発</a:t>
            </a:r>
            <a:endParaRPr lang="en-US" altLang="ja-JP" sz="2800" b="1" dirty="0">
              <a:latin typeface="游ゴシック" panose="020B0400000000000000" pitchFamily="50" charset="-128"/>
              <a:ea typeface="游ゴシック" panose="020B0400000000000000" pitchFamily="50" charset="-128"/>
            </a:endParaRPr>
          </a:p>
        </p:txBody>
      </p:sp>
      <p:sp>
        <p:nvSpPr>
          <p:cNvPr id="99" name="矢印: 山形 98">
            <a:extLst>
              <a:ext uri="{FF2B5EF4-FFF2-40B4-BE49-F238E27FC236}">
                <a16:creationId xmlns:a16="http://schemas.microsoft.com/office/drawing/2014/main" id="{38FBA56A-136A-4E8B-88CF-12C32E081CFA}"/>
              </a:ext>
            </a:extLst>
          </p:cNvPr>
          <p:cNvSpPr/>
          <p:nvPr/>
        </p:nvSpPr>
        <p:spPr>
          <a:xfrm>
            <a:off x="9145063" y="3969818"/>
            <a:ext cx="2523008" cy="1677024"/>
          </a:xfrm>
          <a:prstGeom prst="chevron">
            <a:avLst>
              <a:gd name="adj" fmla="val 30605"/>
            </a:avLst>
          </a:prstGeom>
          <a:solidFill>
            <a:srgbClr val="86A4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ct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E5C7CA9F-065E-417F-9B4B-71AE5A3EA9F2}"/>
              </a:ext>
            </a:extLst>
          </p:cNvPr>
          <p:cNvSpPr txBox="1"/>
          <p:nvPr/>
        </p:nvSpPr>
        <p:spPr>
          <a:xfrm>
            <a:off x="9459415" y="4050589"/>
            <a:ext cx="1285903" cy="400110"/>
          </a:xfrm>
          <a:prstGeom prst="rect">
            <a:avLst/>
          </a:prstGeom>
          <a:noFill/>
        </p:spPr>
        <p:txBody>
          <a:bodyPr wrap="square" rtlCol="0">
            <a:spAutoFit/>
          </a:bodyPr>
          <a:lstStyle/>
          <a:p>
            <a:r>
              <a:rPr kumimoji="1" lang="en-US" altLang="ja-JP" sz="1400" dirty="0">
                <a:latin typeface="游ゴシック" panose="020B0400000000000000" pitchFamily="50" charset="-128"/>
                <a:ea typeface="游ゴシック" panose="020B0400000000000000" pitchFamily="50" charset="-128"/>
              </a:rPr>
              <a:t>STEP </a:t>
            </a:r>
            <a:r>
              <a:rPr kumimoji="1" lang="ja-JP" altLang="en-US" sz="2000" dirty="0">
                <a:latin typeface="游ゴシック" panose="020B0400000000000000" pitchFamily="50" charset="-128"/>
                <a:ea typeface="游ゴシック" panose="020B0400000000000000" pitchFamily="50" charset="-128"/>
              </a:rPr>
              <a:t>⑨</a:t>
            </a:r>
            <a:endParaRPr kumimoji="1" lang="en-US" altLang="ja-JP" sz="2000"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BA1AE7CC-9C99-4327-A17E-F5E9DAC8E5B8}"/>
              </a:ext>
            </a:extLst>
          </p:cNvPr>
          <p:cNvSpPr txBox="1"/>
          <p:nvPr/>
        </p:nvSpPr>
        <p:spPr>
          <a:xfrm>
            <a:off x="9408934" y="4485115"/>
            <a:ext cx="2197698" cy="707886"/>
          </a:xfrm>
          <a:prstGeom prst="rect">
            <a:avLst/>
          </a:prstGeom>
          <a:noFill/>
        </p:spPr>
        <p:txBody>
          <a:bodyPr wrap="square" rtlCol="0">
            <a:spAutoFit/>
          </a:bodyPr>
          <a:lstStyle/>
          <a:p>
            <a:pPr algn="ctr"/>
            <a:r>
              <a:rPr lang="ja-JP" altLang="en-US" sz="2000" b="1" dirty="0">
                <a:latin typeface="游ゴシック" panose="020B0400000000000000" pitchFamily="50" charset="-128"/>
                <a:ea typeface="游ゴシック" panose="020B0400000000000000" pitchFamily="50" charset="-128"/>
              </a:rPr>
              <a:t>公開・</a:t>
            </a:r>
            <a:endParaRPr lang="en-US" altLang="ja-JP" sz="2000" b="1" dirty="0">
              <a:latin typeface="游ゴシック" panose="020B0400000000000000" pitchFamily="50" charset="-128"/>
              <a:ea typeface="游ゴシック" panose="020B0400000000000000" pitchFamily="50" charset="-128"/>
            </a:endParaRPr>
          </a:p>
          <a:p>
            <a:pPr algn="ctr"/>
            <a:r>
              <a:rPr lang="ja-JP" altLang="en-US" sz="2000" b="1" dirty="0">
                <a:latin typeface="游ゴシック" panose="020B0400000000000000" pitchFamily="50" charset="-128"/>
                <a:ea typeface="游ゴシック" panose="020B0400000000000000" pitchFamily="50" charset="-128"/>
              </a:rPr>
              <a:t>運用</a:t>
            </a:r>
            <a:r>
              <a:rPr lang="en-US" altLang="ja-JP" sz="2000" b="1" dirty="0">
                <a:latin typeface="游ゴシック" panose="020B0400000000000000" pitchFamily="50" charset="-128"/>
                <a:ea typeface="游ゴシック" panose="020B0400000000000000" pitchFamily="50" charset="-128"/>
              </a:rPr>
              <a:t>&amp;</a:t>
            </a:r>
            <a:r>
              <a:rPr lang="ja-JP" altLang="en-US" sz="2000" b="1" dirty="0">
                <a:latin typeface="游ゴシック" panose="020B0400000000000000" pitchFamily="50" charset="-128"/>
                <a:ea typeface="游ゴシック" panose="020B0400000000000000" pitchFamily="50" charset="-128"/>
              </a:rPr>
              <a:t>保守</a:t>
            </a:r>
            <a:endParaRPr lang="en-US" altLang="ja-JP" sz="2000" b="1" dirty="0">
              <a:latin typeface="游ゴシック" panose="020B0400000000000000" pitchFamily="50" charset="-128"/>
              <a:ea typeface="游ゴシック" panose="020B0400000000000000" pitchFamily="50" charset="-128"/>
            </a:endParaRPr>
          </a:p>
        </p:txBody>
      </p:sp>
      <p:sp>
        <p:nvSpPr>
          <p:cNvPr id="102" name="正方形/長方形 101">
            <a:extLst>
              <a:ext uri="{FF2B5EF4-FFF2-40B4-BE49-F238E27FC236}">
                <a16:creationId xmlns:a16="http://schemas.microsoft.com/office/drawing/2014/main" id="{A951861D-F9F9-4F6C-AFBD-639CDE90740A}"/>
              </a:ext>
            </a:extLst>
          </p:cNvPr>
          <p:cNvSpPr/>
          <p:nvPr/>
        </p:nvSpPr>
        <p:spPr>
          <a:xfrm>
            <a:off x="-562683" y="-786783"/>
            <a:ext cx="3327354" cy="1211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panose="020B0400000000000000" pitchFamily="50" charset="-128"/>
                <a:ea typeface="游ゴシック" panose="020B0400000000000000" pitchFamily="50" charset="-128"/>
              </a:rPr>
              <a:t>修正</a:t>
            </a:r>
            <a:r>
              <a:rPr kumimoji="1" lang="en-US" altLang="ja-JP" dirty="0">
                <a:latin typeface="游ゴシック" panose="020B0400000000000000" pitchFamily="50" charset="-128"/>
                <a:ea typeface="游ゴシック" panose="020B0400000000000000" pitchFamily="50" charset="-128"/>
              </a:rPr>
              <a:t>ver.</a:t>
            </a:r>
            <a:endParaRPr kumimoji="1"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4833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56FE0E2-A0DD-4AB2-917A-46C327E2F5F4}"/>
              </a:ext>
            </a:extLst>
          </p:cNvPr>
          <p:cNvPicPr>
            <a:picLocks noChangeAspect="1"/>
          </p:cNvPicPr>
          <p:nvPr/>
        </p:nvPicPr>
        <p:blipFill>
          <a:blip r:embed="rId2"/>
          <a:stretch>
            <a:fillRect/>
          </a:stretch>
        </p:blipFill>
        <p:spPr>
          <a:xfrm>
            <a:off x="-5978714" y="6858000"/>
            <a:ext cx="5978714" cy="3212443"/>
          </a:xfrm>
          <a:prstGeom prst="rect">
            <a:avLst/>
          </a:prstGeom>
        </p:spPr>
      </p:pic>
      <p:sp>
        <p:nvSpPr>
          <p:cNvPr id="45" name="正方形/長方形 44">
            <a:extLst>
              <a:ext uri="{FF2B5EF4-FFF2-40B4-BE49-F238E27FC236}">
                <a16:creationId xmlns:a16="http://schemas.microsoft.com/office/drawing/2014/main" id="{8EB42FA9-E048-448E-81A0-2FAC94466A94}"/>
              </a:ext>
            </a:extLst>
          </p:cNvPr>
          <p:cNvSpPr/>
          <p:nvPr/>
        </p:nvSpPr>
        <p:spPr>
          <a:xfrm>
            <a:off x="548445" y="-1319677"/>
            <a:ext cx="3327354" cy="1211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こんなイメージでキャプチャ作成お願いいたします！</a:t>
            </a:r>
            <a:endParaRPr kumimoji="1" lang="ja-JP" altLang="en-US" dirty="0"/>
          </a:p>
        </p:txBody>
      </p:sp>
      <p:pic>
        <p:nvPicPr>
          <p:cNvPr id="4" name="図 3">
            <a:extLst>
              <a:ext uri="{FF2B5EF4-FFF2-40B4-BE49-F238E27FC236}">
                <a16:creationId xmlns:a16="http://schemas.microsoft.com/office/drawing/2014/main" id="{D0C90EC7-F70A-431D-8FBD-6C2399BE2B45}"/>
              </a:ext>
            </a:extLst>
          </p:cNvPr>
          <p:cNvPicPr>
            <a:picLocks noChangeAspect="1"/>
          </p:cNvPicPr>
          <p:nvPr/>
        </p:nvPicPr>
        <p:blipFill>
          <a:blip r:embed="rId3"/>
          <a:stretch>
            <a:fillRect/>
          </a:stretch>
        </p:blipFill>
        <p:spPr>
          <a:xfrm>
            <a:off x="2583335" y="270137"/>
            <a:ext cx="1609950" cy="485843"/>
          </a:xfrm>
          <a:prstGeom prst="rect">
            <a:avLst/>
          </a:prstGeom>
        </p:spPr>
      </p:pic>
      <p:sp>
        <p:nvSpPr>
          <p:cNvPr id="124" name="正方形/長方形 123">
            <a:extLst>
              <a:ext uri="{FF2B5EF4-FFF2-40B4-BE49-F238E27FC236}">
                <a16:creationId xmlns:a16="http://schemas.microsoft.com/office/drawing/2014/main" id="{5C9F9ABF-A7F8-4265-7DFB-963B651116D5}"/>
              </a:ext>
            </a:extLst>
          </p:cNvPr>
          <p:cNvSpPr/>
          <p:nvPr/>
        </p:nvSpPr>
        <p:spPr>
          <a:xfrm>
            <a:off x="309433" y="263261"/>
            <a:ext cx="11573133" cy="6181082"/>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70F786D0-DDC7-3B60-BDD5-229FFD9420C8}"/>
              </a:ext>
            </a:extLst>
          </p:cNvPr>
          <p:cNvSpPr/>
          <p:nvPr/>
        </p:nvSpPr>
        <p:spPr>
          <a:xfrm>
            <a:off x="605776" y="533848"/>
            <a:ext cx="10933890" cy="5605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7F1D5880-98D5-E33A-AB2D-ADCD1AE731CD}"/>
              </a:ext>
            </a:extLst>
          </p:cNvPr>
          <p:cNvSpPr txBox="1"/>
          <p:nvPr/>
        </p:nvSpPr>
        <p:spPr>
          <a:xfrm>
            <a:off x="1086296" y="604274"/>
            <a:ext cx="9019723" cy="461665"/>
          </a:xfrm>
          <a:prstGeom prst="rect">
            <a:avLst/>
          </a:prstGeom>
          <a:noFill/>
        </p:spPr>
        <p:txBody>
          <a:bodyPr wrap="square" rtlCol="0">
            <a:spAutoFit/>
          </a:bodyPr>
          <a:lstStyle/>
          <a:p>
            <a:r>
              <a:rPr lang="ja-JP" altLang="en-US" sz="2400" b="1" dirty="0"/>
              <a:t>サイトマップの具体例（</a:t>
            </a:r>
            <a:r>
              <a:rPr lang="en-US" altLang="ja-JP" sz="2400" b="1" dirty="0"/>
              <a:t>TOTO</a:t>
            </a:r>
            <a:r>
              <a:rPr lang="ja-JP" altLang="en-US" sz="2400" b="1" dirty="0"/>
              <a:t>のホームぺージより一部作成）</a:t>
            </a:r>
            <a:endParaRPr kumimoji="1" lang="ja-JP" altLang="en-US" sz="2400" b="1" dirty="0"/>
          </a:p>
        </p:txBody>
      </p:sp>
      <p:cxnSp>
        <p:nvCxnSpPr>
          <p:cNvPr id="130" name="直線コネクタ 129">
            <a:extLst>
              <a:ext uri="{FF2B5EF4-FFF2-40B4-BE49-F238E27FC236}">
                <a16:creationId xmlns:a16="http://schemas.microsoft.com/office/drawing/2014/main" id="{FBADCBDE-9C37-6A0A-451A-1E9ED1203759}"/>
              </a:ext>
            </a:extLst>
          </p:cNvPr>
          <p:cNvCxnSpPr>
            <a:cxnSpLocks/>
          </p:cNvCxnSpPr>
          <p:nvPr/>
        </p:nvCxnSpPr>
        <p:spPr>
          <a:xfrm>
            <a:off x="897373" y="1113177"/>
            <a:ext cx="10395047"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3" name="グループ化 122">
            <a:extLst>
              <a:ext uri="{FF2B5EF4-FFF2-40B4-BE49-F238E27FC236}">
                <a16:creationId xmlns:a16="http://schemas.microsoft.com/office/drawing/2014/main" id="{B31B25FD-6273-29C8-F233-522F6E49695E}"/>
              </a:ext>
            </a:extLst>
          </p:cNvPr>
          <p:cNvGrpSpPr/>
          <p:nvPr/>
        </p:nvGrpSpPr>
        <p:grpSpPr>
          <a:xfrm>
            <a:off x="1086297" y="1351490"/>
            <a:ext cx="10255266" cy="4591915"/>
            <a:chOff x="548445" y="1346439"/>
            <a:chExt cx="10255266" cy="4591915"/>
          </a:xfrm>
        </p:grpSpPr>
        <p:cxnSp>
          <p:nvCxnSpPr>
            <p:cNvPr id="114" name="直線コネクタ 113">
              <a:extLst>
                <a:ext uri="{FF2B5EF4-FFF2-40B4-BE49-F238E27FC236}">
                  <a16:creationId xmlns:a16="http://schemas.microsoft.com/office/drawing/2014/main" id="{6B1D1E25-612C-AFE1-396E-F5C7FE0B5D3C}"/>
                </a:ext>
              </a:extLst>
            </p:cNvPr>
            <p:cNvCxnSpPr>
              <a:cxnSpLocks/>
            </p:cNvCxnSpPr>
            <p:nvPr/>
          </p:nvCxnSpPr>
          <p:spPr>
            <a:xfrm>
              <a:off x="8826849" y="2043402"/>
              <a:ext cx="18391" cy="2570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72F1E3C9-7895-CD44-CE58-52C9D5702673}"/>
                </a:ext>
              </a:extLst>
            </p:cNvPr>
            <p:cNvCxnSpPr>
              <a:cxnSpLocks/>
              <a:stCxn id="3" idx="2"/>
            </p:cNvCxnSpPr>
            <p:nvPr/>
          </p:nvCxnSpPr>
          <p:spPr>
            <a:xfrm flipH="1">
              <a:off x="1287188" y="1791607"/>
              <a:ext cx="34084" cy="3924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EB3772E1-E525-39A9-AEDE-95F1794BA76B}"/>
                </a:ext>
              </a:extLst>
            </p:cNvPr>
            <p:cNvCxnSpPr>
              <a:cxnSpLocks/>
            </p:cNvCxnSpPr>
            <p:nvPr/>
          </p:nvCxnSpPr>
          <p:spPr>
            <a:xfrm>
              <a:off x="3797675" y="2061029"/>
              <a:ext cx="0" cy="3114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3FD82B1-E25F-56C7-12D6-EFD3A6342FD4}"/>
                </a:ext>
              </a:extLst>
            </p:cNvPr>
            <p:cNvCxnSpPr>
              <a:cxnSpLocks/>
            </p:cNvCxnSpPr>
            <p:nvPr/>
          </p:nvCxnSpPr>
          <p:spPr>
            <a:xfrm>
              <a:off x="6296272" y="2061029"/>
              <a:ext cx="0" cy="36547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58744B9-6A27-4A6D-8900-317F51A54F0E}"/>
                </a:ext>
              </a:extLst>
            </p:cNvPr>
            <p:cNvSpPr/>
            <p:nvPr/>
          </p:nvSpPr>
          <p:spPr>
            <a:xfrm>
              <a:off x="548445" y="1346439"/>
              <a:ext cx="1545654" cy="445168"/>
            </a:xfrm>
            <a:prstGeom prst="rect">
              <a:avLst/>
            </a:prstGeom>
            <a:solidFill>
              <a:srgbClr val="0C3E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TOP</a:t>
              </a:r>
              <a:r>
                <a:rPr kumimoji="1" lang="ja-JP" altLang="en-US" sz="2000" b="1" dirty="0"/>
                <a:t>ページ</a:t>
              </a:r>
            </a:p>
          </p:txBody>
        </p:sp>
        <p:sp>
          <p:nvSpPr>
            <p:cNvPr id="6" name="正方形/長方形 5">
              <a:extLst>
                <a:ext uri="{FF2B5EF4-FFF2-40B4-BE49-F238E27FC236}">
                  <a16:creationId xmlns:a16="http://schemas.microsoft.com/office/drawing/2014/main" id="{D9B7C949-35CD-4DDC-BC3E-372E3A71CCF3}"/>
                </a:ext>
              </a:extLst>
            </p:cNvPr>
            <p:cNvSpPr/>
            <p:nvPr/>
          </p:nvSpPr>
          <p:spPr>
            <a:xfrm>
              <a:off x="548445" y="2352986"/>
              <a:ext cx="1545654"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商品情報</a:t>
              </a:r>
              <a:endParaRPr kumimoji="1" lang="ja-JP" altLang="en-US" sz="2000" b="1" dirty="0">
                <a:solidFill>
                  <a:schemeClr val="tx1"/>
                </a:solidFill>
              </a:endParaRPr>
            </a:p>
          </p:txBody>
        </p:sp>
        <p:sp>
          <p:nvSpPr>
            <p:cNvPr id="7" name="正方形/長方形 6">
              <a:extLst>
                <a:ext uri="{FF2B5EF4-FFF2-40B4-BE49-F238E27FC236}">
                  <a16:creationId xmlns:a16="http://schemas.microsoft.com/office/drawing/2014/main" id="{D3B92B72-BEC0-4022-B61F-81DE8E545E3F}"/>
                </a:ext>
              </a:extLst>
            </p:cNvPr>
            <p:cNvSpPr/>
            <p:nvPr/>
          </p:nvSpPr>
          <p:spPr>
            <a:xfrm>
              <a:off x="1560624" y="3327299"/>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キッチン</a:t>
              </a:r>
            </a:p>
          </p:txBody>
        </p:sp>
        <p:sp>
          <p:nvSpPr>
            <p:cNvPr id="13" name="正方形/長方形 12">
              <a:extLst>
                <a:ext uri="{FF2B5EF4-FFF2-40B4-BE49-F238E27FC236}">
                  <a16:creationId xmlns:a16="http://schemas.microsoft.com/office/drawing/2014/main" id="{76BD77A4-C479-4A09-BE49-5C715C6614E2}"/>
                </a:ext>
              </a:extLst>
            </p:cNvPr>
            <p:cNvSpPr/>
            <p:nvPr/>
          </p:nvSpPr>
          <p:spPr>
            <a:xfrm>
              <a:off x="3024848" y="2352986"/>
              <a:ext cx="1545654"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リフォーム</a:t>
              </a:r>
            </a:p>
          </p:txBody>
        </p:sp>
        <p:sp>
          <p:nvSpPr>
            <p:cNvPr id="15" name="正方形/長方形 14">
              <a:extLst>
                <a:ext uri="{FF2B5EF4-FFF2-40B4-BE49-F238E27FC236}">
                  <a16:creationId xmlns:a16="http://schemas.microsoft.com/office/drawing/2014/main" id="{275B5EFC-8984-4FB2-BD8E-D07E22FFF98B}"/>
                </a:ext>
              </a:extLst>
            </p:cNvPr>
            <p:cNvSpPr/>
            <p:nvPr/>
          </p:nvSpPr>
          <p:spPr>
            <a:xfrm>
              <a:off x="5501250" y="2352986"/>
              <a:ext cx="1799435"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お客様サポート</a:t>
              </a:r>
            </a:p>
          </p:txBody>
        </p:sp>
        <p:sp>
          <p:nvSpPr>
            <p:cNvPr id="5" name="正方形/長方形 4">
              <a:extLst>
                <a:ext uri="{FF2B5EF4-FFF2-40B4-BE49-F238E27FC236}">
                  <a16:creationId xmlns:a16="http://schemas.microsoft.com/office/drawing/2014/main" id="{9605C488-237F-942C-2886-D2AA1449ECEF}"/>
                </a:ext>
              </a:extLst>
            </p:cNvPr>
            <p:cNvSpPr/>
            <p:nvPr/>
          </p:nvSpPr>
          <p:spPr>
            <a:xfrm>
              <a:off x="8022514" y="2354657"/>
              <a:ext cx="1545654"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会社情報</a:t>
              </a:r>
              <a:endParaRPr kumimoji="1" lang="ja-JP" altLang="en-US" sz="2000" b="1" dirty="0">
                <a:solidFill>
                  <a:schemeClr val="tx1"/>
                </a:solidFill>
              </a:endParaRPr>
            </a:p>
          </p:txBody>
        </p:sp>
        <p:sp>
          <p:nvSpPr>
            <p:cNvPr id="17" name="正方形/長方形 16">
              <a:extLst>
                <a:ext uri="{FF2B5EF4-FFF2-40B4-BE49-F238E27FC236}">
                  <a16:creationId xmlns:a16="http://schemas.microsoft.com/office/drawing/2014/main" id="{D858BDC2-F072-7BD9-AAFB-39207BE691EF}"/>
                </a:ext>
              </a:extLst>
            </p:cNvPr>
            <p:cNvSpPr/>
            <p:nvPr/>
          </p:nvSpPr>
          <p:spPr>
            <a:xfrm>
              <a:off x="1560624" y="3870773"/>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浴室</a:t>
              </a:r>
            </a:p>
          </p:txBody>
        </p:sp>
        <p:sp>
          <p:nvSpPr>
            <p:cNvPr id="18" name="正方形/長方形 17">
              <a:extLst>
                <a:ext uri="{FF2B5EF4-FFF2-40B4-BE49-F238E27FC236}">
                  <a16:creationId xmlns:a16="http://schemas.microsoft.com/office/drawing/2014/main" id="{CF72E071-59C2-07F9-853A-A0EBE693DEE7}"/>
                </a:ext>
              </a:extLst>
            </p:cNvPr>
            <p:cNvSpPr/>
            <p:nvPr/>
          </p:nvSpPr>
          <p:spPr>
            <a:xfrm>
              <a:off x="1560624" y="4414128"/>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洗面化粧台</a:t>
              </a:r>
              <a:endParaRPr kumimoji="1" lang="ja-JP" altLang="en-US" b="1" dirty="0">
                <a:solidFill>
                  <a:schemeClr val="tx1"/>
                </a:solidFill>
              </a:endParaRPr>
            </a:p>
          </p:txBody>
        </p:sp>
        <p:sp>
          <p:nvSpPr>
            <p:cNvPr id="19" name="正方形/長方形 18">
              <a:extLst>
                <a:ext uri="{FF2B5EF4-FFF2-40B4-BE49-F238E27FC236}">
                  <a16:creationId xmlns:a16="http://schemas.microsoft.com/office/drawing/2014/main" id="{118813BB-2AFC-69A4-27C2-50672BF51F6B}"/>
                </a:ext>
              </a:extLst>
            </p:cNvPr>
            <p:cNvSpPr/>
            <p:nvPr/>
          </p:nvSpPr>
          <p:spPr>
            <a:xfrm>
              <a:off x="1560624" y="4952521"/>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トイレ</a:t>
              </a:r>
              <a:endParaRPr kumimoji="1" lang="ja-JP" altLang="en-US" b="1" dirty="0">
                <a:solidFill>
                  <a:schemeClr val="tx1"/>
                </a:solidFill>
              </a:endParaRPr>
            </a:p>
          </p:txBody>
        </p:sp>
        <p:sp>
          <p:nvSpPr>
            <p:cNvPr id="20" name="正方形/長方形 19">
              <a:extLst>
                <a:ext uri="{FF2B5EF4-FFF2-40B4-BE49-F238E27FC236}">
                  <a16:creationId xmlns:a16="http://schemas.microsoft.com/office/drawing/2014/main" id="{77C6CB8C-786D-4576-4764-4E88FBD81D93}"/>
                </a:ext>
              </a:extLst>
            </p:cNvPr>
            <p:cNvSpPr/>
            <p:nvPr/>
          </p:nvSpPr>
          <p:spPr>
            <a:xfrm>
              <a:off x="1560624" y="5493186"/>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福祉機器</a:t>
              </a:r>
              <a:endParaRPr kumimoji="1" lang="ja-JP" altLang="en-US" b="1" dirty="0">
                <a:solidFill>
                  <a:schemeClr val="tx1"/>
                </a:solidFill>
              </a:endParaRPr>
            </a:p>
          </p:txBody>
        </p:sp>
        <p:sp>
          <p:nvSpPr>
            <p:cNvPr id="21" name="正方形/長方形 20">
              <a:extLst>
                <a:ext uri="{FF2B5EF4-FFF2-40B4-BE49-F238E27FC236}">
                  <a16:creationId xmlns:a16="http://schemas.microsoft.com/office/drawing/2014/main" id="{F0925645-C41D-EA71-7F62-B9CA9B726FC2}"/>
                </a:ext>
              </a:extLst>
            </p:cNvPr>
            <p:cNvSpPr/>
            <p:nvPr/>
          </p:nvSpPr>
          <p:spPr>
            <a:xfrm>
              <a:off x="4059457" y="3327299"/>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費用を知る</a:t>
              </a:r>
              <a:endParaRPr lang="en-US" altLang="ja-JP" b="1" dirty="0">
                <a:solidFill>
                  <a:schemeClr val="tx1"/>
                </a:solidFill>
              </a:endParaRPr>
            </a:p>
          </p:txBody>
        </p:sp>
        <p:sp>
          <p:nvSpPr>
            <p:cNvPr id="22" name="正方形/長方形 21">
              <a:extLst>
                <a:ext uri="{FF2B5EF4-FFF2-40B4-BE49-F238E27FC236}">
                  <a16:creationId xmlns:a16="http://schemas.microsoft.com/office/drawing/2014/main" id="{ED256E9C-183B-1CC6-AF89-4306AE14C376}"/>
                </a:ext>
              </a:extLst>
            </p:cNvPr>
            <p:cNvSpPr/>
            <p:nvPr/>
          </p:nvSpPr>
          <p:spPr>
            <a:xfrm>
              <a:off x="4059457" y="3870773"/>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実例を見る</a:t>
              </a:r>
              <a:endParaRPr kumimoji="1" lang="ja-JP" altLang="en-US" b="1" dirty="0">
                <a:solidFill>
                  <a:schemeClr val="tx1"/>
                </a:solidFill>
              </a:endParaRPr>
            </a:p>
          </p:txBody>
        </p:sp>
        <p:sp>
          <p:nvSpPr>
            <p:cNvPr id="23" name="正方形/長方形 22">
              <a:extLst>
                <a:ext uri="{FF2B5EF4-FFF2-40B4-BE49-F238E27FC236}">
                  <a16:creationId xmlns:a16="http://schemas.microsoft.com/office/drawing/2014/main" id="{34610350-4B40-2256-0443-AEDDEEBCD220}"/>
                </a:ext>
              </a:extLst>
            </p:cNvPr>
            <p:cNvSpPr/>
            <p:nvPr/>
          </p:nvSpPr>
          <p:spPr>
            <a:xfrm>
              <a:off x="4059457" y="4414128"/>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お店を探す</a:t>
              </a:r>
            </a:p>
          </p:txBody>
        </p:sp>
        <p:sp>
          <p:nvSpPr>
            <p:cNvPr id="24" name="正方形/長方形 23">
              <a:extLst>
                <a:ext uri="{FF2B5EF4-FFF2-40B4-BE49-F238E27FC236}">
                  <a16:creationId xmlns:a16="http://schemas.microsoft.com/office/drawing/2014/main" id="{A0A24D3B-FBB1-0ED3-6D51-C639B2E6433E}"/>
                </a:ext>
              </a:extLst>
            </p:cNvPr>
            <p:cNvSpPr/>
            <p:nvPr/>
          </p:nvSpPr>
          <p:spPr>
            <a:xfrm>
              <a:off x="4059457" y="4952521"/>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相談する</a:t>
              </a:r>
            </a:p>
          </p:txBody>
        </p:sp>
        <p:sp>
          <p:nvSpPr>
            <p:cNvPr id="26" name="正方形/長方形 25">
              <a:extLst>
                <a:ext uri="{FF2B5EF4-FFF2-40B4-BE49-F238E27FC236}">
                  <a16:creationId xmlns:a16="http://schemas.microsoft.com/office/drawing/2014/main" id="{F7604BB2-2A57-D17B-B5E0-74088988968E}"/>
                </a:ext>
              </a:extLst>
            </p:cNvPr>
            <p:cNvSpPr/>
            <p:nvPr/>
          </p:nvSpPr>
          <p:spPr>
            <a:xfrm>
              <a:off x="6558290" y="3327299"/>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緊急時対応</a:t>
              </a:r>
              <a:endParaRPr kumimoji="1" lang="ja-JP" altLang="en-US" b="1" dirty="0">
                <a:solidFill>
                  <a:schemeClr val="tx1"/>
                </a:solidFill>
              </a:endParaRPr>
            </a:p>
          </p:txBody>
        </p:sp>
        <p:sp>
          <p:nvSpPr>
            <p:cNvPr id="27" name="正方形/長方形 26">
              <a:extLst>
                <a:ext uri="{FF2B5EF4-FFF2-40B4-BE49-F238E27FC236}">
                  <a16:creationId xmlns:a16="http://schemas.microsoft.com/office/drawing/2014/main" id="{ED9C8FA5-E96B-9295-11EE-E75A44BE2BB2}"/>
                </a:ext>
              </a:extLst>
            </p:cNvPr>
            <p:cNvSpPr/>
            <p:nvPr/>
          </p:nvSpPr>
          <p:spPr>
            <a:xfrm>
              <a:off x="6558290" y="3870773"/>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修理</a:t>
              </a:r>
              <a:endParaRPr kumimoji="1" lang="ja-JP" altLang="en-US" b="1" dirty="0">
                <a:solidFill>
                  <a:schemeClr val="tx1"/>
                </a:solidFill>
              </a:endParaRPr>
            </a:p>
          </p:txBody>
        </p:sp>
        <p:sp>
          <p:nvSpPr>
            <p:cNvPr id="28" name="正方形/長方形 27">
              <a:extLst>
                <a:ext uri="{FF2B5EF4-FFF2-40B4-BE49-F238E27FC236}">
                  <a16:creationId xmlns:a16="http://schemas.microsoft.com/office/drawing/2014/main" id="{F5B12679-8115-A6CA-F7B2-AA210BF0536E}"/>
                </a:ext>
              </a:extLst>
            </p:cNvPr>
            <p:cNvSpPr/>
            <p:nvPr/>
          </p:nvSpPr>
          <p:spPr>
            <a:xfrm>
              <a:off x="6558290" y="4414128"/>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取扱説明書</a:t>
              </a:r>
            </a:p>
          </p:txBody>
        </p:sp>
        <p:sp>
          <p:nvSpPr>
            <p:cNvPr id="29" name="正方形/長方形 28">
              <a:extLst>
                <a:ext uri="{FF2B5EF4-FFF2-40B4-BE49-F238E27FC236}">
                  <a16:creationId xmlns:a16="http://schemas.microsoft.com/office/drawing/2014/main" id="{52D649B2-D4F1-1D99-7428-EEE3A67FF22D}"/>
                </a:ext>
              </a:extLst>
            </p:cNvPr>
            <p:cNvSpPr/>
            <p:nvPr/>
          </p:nvSpPr>
          <p:spPr>
            <a:xfrm>
              <a:off x="6558290" y="4952521"/>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よくあるご質問</a:t>
              </a:r>
            </a:p>
          </p:txBody>
        </p:sp>
        <p:sp>
          <p:nvSpPr>
            <p:cNvPr id="30" name="正方形/長方形 29">
              <a:extLst>
                <a:ext uri="{FF2B5EF4-FFF2-40B4-BE49-F238E27FC236}">
                  <a16:creationId xmlns:a16="http://schemas.microsoft.com/office/drawing/2014/main" id="{CDE3BB04-C82D-842D-3E78-0EBDBE675E7C}"/>
                </a:ext>
              </a:extLst>
            </p:cNvPr>
            <p:cNvSpPr/>
            <p:nvPr/>
          </p:nvSpPr>
          <p:spPr>
            <a:xfrm>
              <a:off x="6558290" y="5493186"/>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お問い合わせ</a:t>
              </a:r>
            </a:p>
          </p:txBody>
        </p:sp>
        <p:sp>
          <p:nvSpPr>
            <p:cNvPr id="31" name="正方形/長方形 30">
              <a:extLst>
                <a:ext uri="{FF2B5EF4-FFF2-40B4-BE49-F238E27FC236}">
                  <a16:creationId xmlns:a16="http://schemas.microsoft.com/office/drawing/2014/main" id="{36DA11FB-7EB3-D0A5-9F0C-A79B8F6C8878}"/>
                </a:ext>
              </a:extLst>
            </p:cNvPr>
            <p:cNvSpPr/>
            <p:nvPr/>
          </p:nvSpPr>
          <p:spPr>
            <a:xfrm>
              <a:off x="9107258" y="3327299"/>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CSR</a:t>
              </a:r>
              <a:r>
                <a:rPr kumimoji="1" lang="ja-JP" altLang="en-US" b="1" dirty="0">
                  <a:solidFill>
                    <a:schemeClr val="tx1"/>
                  </a:solidFill>
                </a:rPr>
                <a:t>活動</a:t>
              </a:r>
            </a:p>
          </p:txBody>
        </p:sp>
        <p:sp>
          <p:nvSpPr>
            <p:cNvPr id="32" name="正方形/長方形 31">
              <a:extLst>
                <a:ext uri="{FF2B5EF4-FFF2-40B4-BE49-F238E27FC236}">
                  <a16:creationId xmlns:a16="http://schemas.microsoft.com/office/drawing/2014/main" id="{FF2E9D83-DC33-0F95-2433-EBA126E32193}"/>
                </a:ext>
              </a:extLst>
            </p:cNvPr>
            <p:cNvSpPr/>
            <p:nvPr/>
          </p:nvSpPr>
          <p:spPr>
            <a:xfrm>
              <a:off x="9107258" y="3870773"/>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投資家</a:t>
              </a:r>
              <a:r>
                <a:rPr lang="ja-JP" altLang="en-US" sz="1400" b="1" dirty="0">
                  <a:solidFill>
                    <a:schemeClr val="tx1"/>
                  </a:solidFill>
                </a:rPr>
                <a:t>・</a:t>
              </a:r>
              <a:r>
                <a:rPr lang="en-US" altLang="ja-JP" sz="1400" b="1" dirty="0">
                  <a:solidFill>
                    <a:schemeClr val="tx1"/>
                  </a:solidFill>
                </a:rPr>
                <a:t>IR</a:t>
              </a:r>
              <a:r>
                <a:rPr lang="ja-JP" altLang="en-US" sz="1400" b="1" dirty="0">
                  <a:solidFill>
                    <a:schemeClr val="tx1"/>
                  </a:solidFill>
                </a:rPr>
                <a:t>情報</a:t>
              </a:r>
              <a:endParaRPr kumimoji="1" lang="ja-JP" altLang="en-US" sz="1400" b="1" dirty="0">
                <a:solidFill>
                  <a:schemeClr val="tx1"/>
                </a:solidFill>
              </a:endParaRPr>
            </a:p>
          </p:txBody>
        </p:sp>
        <p:sp>
          <p:nvSpPr>
            <p:cNvPr id="33" name="正方形/長方形 32">
              <a:extLst>
                <a:ext uri="{FF2B5EF4-FFF2-40B4-BE49-F238E27FC236}">
                  <a16:creationId xmlns:a16="http://schemas.microsoft.com/office/drawing/2014/main" id="{46529D09-3FAA-4871-9639-FBFBD9A284B6}"/>
                </a:ext>
              </a:extLst>
            </p:cNvPr>
            <p:cNvSpPr/>
            <p:nvPr/>
          </p:nvSpPr>
          <p:spPr>
            <a:xfrm>
              <a:off x="9107258" y="4414128"/>
              <a:ext cx="1696453"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採用情報</a:t>
              </a:r>
            </a:p>
          </p:txBody>
        </p:sp>
        <p:cxnSp>
          <p:nvCxnSpPr>
            <p:cNvPr id="75" name="直線コネクタ 74">
              <a:extLst>
                <a:ext uri="{FF2B5EF4-FFF2-40B4-BE49-F238E27FC236}">
                  <a16:creationId xmlns:a16="http://schemas.microsoft.com/office/drawing/2014/main" id="{1EF6E43D-E0B2-35EA-C558-EC929B64B2E7}"/>
                </a:ext>
              </a:extLst>
            </p:cNvPr>
            <p:cNvCxnSpPr>
              <a:cxnSpLocks/>
              <a:endCxn id="7" idx="1"/>
            </p:cNvCxnSpPr>
            <p:nvPr/>
          </p:nvCxnSpPr>
          <p:spPr>
            <a:xfrm>
              <a:off x="1298606" y="3549883"/>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E55C6296-5078-3040-75E7-C56324240A2C}"/>
                </a:ext>
              </a:extLst>
            </p:cNvPr>
            <p:cNvCxnSpPr>
              <a:cxnSpLocks/>
              <a:endCxn id="17" idx="1"/>
            </p:cNvCxnSpPr>
            <p:nvPr/>
          </p:nvCxnSpPr>
          <p:spPr>
            <a:xfrm>
              <a:off x="1321272" y="4093357"/>
              <a:ext cx="239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FF905C4-B69B-AB57-9835-937FEE9DB9E2}"/>
                </a:ext>
              </a:extLst>
            </p:cNvPr>
            <p:cNvCxnSpPr>
              <a:cxnSpLocks/>
            </p:cNvCxnSpPr>
            <p:nvPr/>
          </p:nvCxnSpPr>
          <p:spPr>
            <a:xfrm>
              <a:off x="1321272" y="4636712"/>
              <a:ext cx="239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DF74D49A-34B5-4B72-C52C-85B2EFB34194}"/>
                </a:ext>
              </a:extLst>
            </p:cNvPr>
            <p:cNvCxnSpPr>
              <a:cxnSpLocks/>
            </p:cNvCxnSpPr>
            <p:nvPr/>
          </p:nvCxnSpPr>
          <p:spPr>
            <a:xfrm>
              <a:off x="1325306" y="5175105"/>
              <a:ext cx="239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AD159EF3-9116-77FD-A5DC-5E3CCB8E2AF3}"/>
                </a:ext>
              </a:extLst>
            </p:cNvPr>
            <p:cNvCxnSpPr>
              <a:cxnSpLocks/>
              <a:endCxn id="20" idx="1"/>
            </p:cNvCxnSpPr>
            <p:nvPr/>
          </p:nvCxnSpPr>
          <p:spPr>
            <a:xfrm>
              <a:off x="1288978" y="5715770"/>
              <a:ext cx="271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E99AB16-ACB7-479A-2A54-35F2695C14BE}"/>
                </a:ext>
              </a:extLst>
            </p:cNvPr>
            <p:cNvCxnSpPr>
              <a:cxnSpLocks/>
            </p:cNvCxnSpPr>
            <p:nvPr/>
          </p:nvCxnSpPr>
          <p:spPr>
            <a:xfrm>
              <a:off x="1321272" y="2061029"/>
              <a:ext cx="7505577" cy="117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DF380BCC-DDEC-3358-B2DE-44DF467CE853}"/>
                </a:ext>
              </a:extLst>
            </p:cNvPr>
            <p:cNvCxnSpPr>
              <a:cxnSpLocks/>
            </p:cNvCxnSpPr>
            <p:nvPr/>
          </p:nvCxnSpPr>
          <p:spPr>
            <a:xfrm>
              <a:off x="3824091" y="3564397"/>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E0261BC4-C488-3112-F843-2E68D5894D70}"/>
                </a:ext>
              </a:extLst>
            </p:cNvPr>
            <p:cNvCxnSpPr>
              <a:cxnSpLocks/>
            </p:cNvCxnSpPr>
            <p:nvPr/>
          </p:nvCxnSpPr>
          <p:spPr>
            <a:xfrm>
              <a:off x="3824091" y="4093357"/>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A99FF955-92DF-0576-A5B3-CB188A6E1F62}"/>
                </a:ext>
              </a:extLst>
            </p:cNvPr>
            <p:cNvCxnSpPr>
              <a:cxnSpLocks/>
            </p:cNvCxnSpPr>
            <p:nvPr/>
          </p:nvCxnSpPr>
          <p:spPr>
            <a:xfrm>
              <a:off x="3797675" y="4637040"/>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A650AAF4-F9D6-6D95-2DE3-25D059459AD4}"/>
                </a:ext>
              </a:extLst>
            </p:cNvPr>
            <p:cNvCxnSpPr>
              <a:cxnSpLocks/>
            </p:cNvCxnSpPr>
            <p:nvPr/>
          </p:nvCxnSpPr>
          <p:spPr>
            <a:xfrm>
              <a:off x="3783161" y="5174069"/>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2CFBFE7F-C7C9-E757-51DA-74638F44EA39}"/>
                </a:ext>
              </a:extLst>
            </p:cNvPr>
            <p:cNvCxnSpPr>
              <a:cxnSpLocks/>
            </p:cNvCxnSpPr>
            <p:nvPr/>
          </p:nvCxnSpPr>
          <p:spPr>
            <a:xfrm>
              <a:off x="6296272" y="3582921"/>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7F3EF295-07AD-2CBD-FC19-797EDBFD9C00}"/>
                </a:ext>
              </a:extLst>
            </p:cNvPr>
            <p:cNvCxnSpPr>
              <a:cxnSpLocks/>
            </p:cNvCxnSpPr>
            <p:nvPr/>
          </p:nvCxnSpPr>
          <p:spPr>
            <a:xfrm>
              <a:off x="6308239" y="4093357"/>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B4A9FBA-4693-226E-E753-F0F877AC1EEF}"/>
                </a:ext>
              </a:extLst>
            </p:cNvPr>
            <p:cNvCxnSpPr>
              <a:cxnSpLocks/>
            </p:cNvCxnSpPr>
            <p:nvPr/>
          </p:nvCxnSpPr>
          <p:spPr>
            <a:xfrm>
              <a:off x="6308239" y="4636712"/>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CDD13916-679A-BB25-42C3-6F7117C39CEE}"/>
                </a:ext>
              </a:extLst>
            </p:cNvPr>
            <p:cNvCxnSpPr>
              <a:cxnSpLocks/>
              <a:endCxn id="29" idx="1"/>
            </p:cNvCxnSpPr>
            <p:nvPr/>
          </p:nvCxnSpPr>
          <p:spPr>
            <a:xfrm>
              <a:off x="6284306" y="5174069"/>
              <a:ext cx="273984" cy="1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22265B4A-B4D2-0023-240A-CDD44F97F705}"/>
                </a:ext>
              </a:extLst>
            </p:cNvPr>
            <p:cNvCxnSpPr>
              <a:cxnSpLocks/>
            </p:cNvCxnSpPr>
            <p:nvPr/>
          </p:nvCxnSpPr>
          <p:spPr>
            <a:xfrm>
              <a:off x="6284306" y="5698398"/>
              <a:ext cx="2716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76229050-4DE7-E77A-9769-085BDAAB55AC}"/>
                </a:ext>
              </a:extLst>
            </p:cNvPr>
            <p:cNvCxnSpPr>
              <a:cxnSpLocks/>
            </p:cNvCxnSpPr>
            <p:nvPr/>
          </p:nvCxnSpPr>
          <p:spPr>
            <a:xfrm>
              <a:off x="8845240" y="4090921"/>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C4DBBD4F-C3B7-9542-C721-F3BA376ACF1D}"/>
                </a:ext>
              </a:extLst>
            </p:cNvPr>
            <p:cNvCxnSpPr>
              <a:cxnSpLocks/>
            </p:cNvCxnSpPr>
            <p:nvPr/>
          </p:nvCxnSpPr>
          <p:spPr>
            <a:xfrm>
              <a:off x="8845240" y="3564397"/>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606B2DD0-BCDA-B508-DA42-9FF4420FE798}"/>
                </a:ext>
              </a:extLst>
            </p:cNvPr>
            <p:cNvCxnSpPr>
              <a:cxnSpLocks/>
            </p:cNvCxnSpPr>
            <p:nvPr/>
          </p:nvCxnSpPr>
          <p:spPr>
            <a:xfrm>
              <a:off x="8859754" y="4613436"/>
              <a:ext cx="262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7" name="正方形/長方形 156">
            <a:extLst>
              <a:ext uri="{FF2B5EF4-FFF2-40B4-BE49-F238E27FC236}">
                <a16:creationId xmlns:a16="http://schemas.microsoft.com/office/drawing/2014/main" id="{5364BF46-DF80-D437-996B-DD851C0FC20F}"/>
              </a:ext>
            </a:extLst>
          </p:cNvPr>
          <p:cNvSpPr/>
          <p:nvPr/>
        </p:nvSpPr>
        <p:spPr>
          <a:xfrm>
            <a:off x="-3580606" y="-553047"/>
            <a:ext cx="2433186" cy="1357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この図よりも縦の長さは抑える</a:t>
            </a:r>
          </a:p>
        </p:txBody>
      </p:sp>
    </p:spTree>
    <p:extLst>
      <p:ext uri="{BB962C8B-B14F-4D97-AF65-F5344CB8AC3E}">
        <p14:creationId xmlns:p14="http://schemas.microsoft.com/office/powerpoint/2010/main" val="48649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66B3C98-384E-4D79-ABF1-09C30E5BCEE7}"/>
              </a:ext>
            </a:extLst>
          </p:cNvPr>
          <p:cNvSpPr/>
          <p:nvPr/>
        </p:nvSpPr>
        <p:spPr>
          <a:xfrm>
            <a:off x="377269" y="1507524"/>
            <a:ext cx="10540313" cy="4082393"/>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33A1FB8-C551-4CF4-80C3-9F9C4B4BA346}"/>
              </a:ext>
            </a:extLst>
          </p:cNvPr>
          <p:cNvSpPr/>
          <p:nvPr/>
        </p:nvSpPr>
        <p:spPr>
          <a:xfrm>
            <a:off x="624404" y="1791730"/>
            <a:ext cx="9996616" cy="3465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4">
            <a:extLst>
              <a:ext uri="{FF2B5EF4-FFF2-40B4-BE49-F238E27FC236}">
                <a16:creationId xmlns:a16="http://schemas.microsoft.com/office/drawing/2014/main" id="{1D058927-809C-970E-80FA-A0EC382D27FC}"/>
              </a:ext>
            </a:extLst>
          </p:cNvPr>
          <p:cNvGraphicFramePr>
            <a:graphicFrameLocks noGrp="1"/>
          </p:cNvGraphicFramePr>
          <p:nvPr>
            <p:extLst>
              <p:ext uri="{D42A27DB-BD31-4B8C-83A1-F6EECF244321}">
                <p14:modId xmlns:p14="http://schemas.microsoft.com/office/powerpoint/2010/main" val="3782692368"/>
              </p:ext>
            </p:extLst>
          </p:nvPr>
        </p:nvGraphicFramePr>
        <p:xfrm>
          <a:off x="927433" y="2617496"/>
          <a:ext cx="9428821" cy="239268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125980">
                  <a:extLst>
                    <a:ext uri="{9D8B030D-6E8A-4147-A177-3AD203B41FA5}">
                      <a16:colId xmlns:a16="http://schemas.microsoft.com/office/drawing/2014/main" val="2010625550"/>
                    </a:ext>
                  </a:extLst>
                </a:gridCol>
                <a:gridCol w="3713480">
                  <a:extLst>
                    <a:ext uri="{9D8B030D-6E8A-4147-A177-3AD203B41FA5}">
                      <a16:colId xmlns:a16="http://schemas.microsoft.com/office/drawing/2014/main" val="3825607352"/>
                    </a:ext>
                  </a:extLst>
                </a:gridCol>
                <a:gridCol w="3589361">
                  <a:extLst>
                    <a:ext uri="{9D8B030D-6E8A-4147-A177-3AD203B41FA5}">
                      <a16:colId xmlns:a16="http://schemas.microsoft.com/office/drawing/2014/main" val="3947299591"/>
                    </a:ext>
                  </a:extLst>
                </a:gridCol>
              </a:tblGrid>
              <a:tr h="370840">
                <a:tc>
                  <a:txBody>
                    <a:bodyPr/>
                    <a:lstStyle/>
                    <a:p>
                      <a:pPr algn="ctr"/>
                      <a:r>
                        <a:rPr kumimoji="1" lang="ja-JP" altLang="en-US" b="1" dirty="0">
                          <a:solidFill>
                            <a:srgbClr val="8394CA"/>
                          </a:solidFill>
                        </a:rPr>
                        <a:t>ポイント</a:t>
                      </a:r>
                    </a:p>
                  </a:txBody>
                  <a:tcPr anchor="ctr">
                    <a:lnR w="12700" cap="flat" cmpd="sng" algn="ctr">
                      <a:solidFill>
                        <a:schemeClr val="bg2"/>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8F8FC"/>
                    </a:solidFill>
                  </a:tcPr>
                </a:tc>
                <a:tc>
                  <a:txBody>
                    <a:bodyPr/>
                    <a:lstStyle/>
                    <a:p>
                      <a:pPr algn="ctr"/>
                      <a:r>
                        <a:rPr kumimoji="1" lang="ja-JP" altLang="en-US" b="1" dirty="0">
                          <a:solidFill>
                            <a:schemeClr val="bg1"/>
                          </a:solidFill>
                        </a:rPr>
                        <a:t>ユニバーサルアナリティクス</a:t>
                      </a:r>
                      <a:r>
                        <a:rPr kumimoji="1" lang="en-US" altLang="ja-JP" b="1" dirty="0">
                          <a:solidFill>
                            <a:schemeClr val="bg1"/>
                          </a:solidFill>
                        </a:rPr>
                        <a:t>(UA)</a:t>
                      </a:r>
                      <a:endParaRPr kumimoji="1" lang="ja-JP" altLang="en-US" b="1"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885DF"/>
                    </a:solidFill>
                  </a:tcPr>
                </a:tc>
                <a:tc>
                  <a:txBody>
                    <a:bodyPr/>
                    <a:lstStyle/>
                    <a:p>
                      <a:pPr algn="ctr"/>
                      <a:r>
                        <a:rPr kumimoji="1" lang="ja-JP" altLang="en-US" b="1" dirty="0">
                          <a:solidFill>
                            <a:schemeClr val="bg1"/>
                          </a:solidFill>
                        </a:rPr>
                        <a:t>グーグルアナリティクス</a:t>
                      </a:r>
                      <a:r>
                        <a:rPr kumimoji="1" lang="en-US" altLang="ja-JP" b="1" dirty="0">
                          <a:solidFill>
                            <a:schemeClr val="bg1"/>
                          </a:solidFill>
                        </a:rPr>
                        <a:t>4(GA4)</a:t>
                      </a:r>
                      <a:endParaRPr kumimoji="1" lang="ja-JP" altLang="en-US" b="1" dirty="0">
                        <a:solidFill>
                          <a:schemeClr val="bg1"/>
                        </a:solidFill>
                      </a:endParaRPr>
                    </a:p>
                  </a:txBody>
                  <a:tcPr anchor="ctr">
                    <a:lnL w="12700" cap="flat" cmpd="sng" algn="ctr">
                      <a:solidFill>
                        <a:schemeClr val="bg2"/>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6885DF"/>
                    </a:solidFill>
                  </a:tcPr>
                </a:tc>
                <a:extLst>
                  <a:ext uri="{0D108BD9-81ED-4DB2-BD59-A6C34878D82A}">
                    <a16:rowId xmlns:a16="http://schemas.microsoft.com/office/drawing/2014/main" val="413835927"/>
                  </a:ext>
                </a:extLst>
              </a:tr>
              <a:tr h="370840">
                <a:tc>
                  <a:txBody>
                    <a:bodyPr/>
                    <a:lstStyle/>
                    <a:p>
                      <a:pPr algn="l"/>
                      <a:r>
                        <a:rPr kumimoji="1" lang="ja-JP" altLang="en-US" b="0" dirty="0"/>
                        <a:t>指標の計測定義</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rPr>
                        <a:t>ページビューを基本とした指標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a:r>
                        <a:rPr kumimoji="1" lang="ja-JP" altLang="en-US" b="1" dirty="0">
                          <a:solidFill>
                            <a:schemeClr val="tx1"/>
                          </a:solidFill>
                        </a:rPr>
                        <a:t>「直帰率」「離脱率」は廃止</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extLst>
                  <a:ext uri="{0D108BD9-81ED-4DB2-BD59-A6C34878D82A}">
                    <a16:rowId xmlns:a16="http://schemas.microsoft.com/office/drawing/2014/main" val="1812755374"/>
                  </a:ext>
                </a:extLst>
              </a:tr>
              <a:tr h="370840">
                <a:tc>
                  <a:txBody>
                    <a:bodyPr/>
                    <a:lstStyle/>
                    <a:p>
                      <a:pPr algn="l"/>
                      <a:r>
                        <a:rPr kumimoji="1" lang="ja-JP" altLang="en-US" b="0" dirty="0"/>
                        <a:t>データの計測方法</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rPr>
                        <a:t>ヒット単位で計測して</a:t>
                      </a:r>
                      <a:endParaRPr kumimoji="1" lang="en-US" altLang="ja-JP" b="1" dirty="0">
                        <a:solidFill>
                          <a:schemeClr val="tx1"/>
                        </a:solidFill>
                      </a:endParaRPr>
                    </a:p>
                    <a:p>
                      <a:pPr algn="ctr"/>
                      <a:r>
                        <a:rPr kumimoji="1" lang="ja-JP" altLang="en-US" b="1" dirty="0">
                          <a:solidFill>
                            <a:schemeClr val="tx1"/>
                          </a:solidFill>
                        </a:rPr>
                        <a:t>セッション単位に変換する</a:t>
                      </a:r>
                      <a:endParaRPr kumimoji="1" lang="en-US" altLang="ja-JP"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a:r>
                        <a:rPr kumimoji="1" lang="ja-JP" altLang="en-US" b="1" dirty="0">
                          <a:solidFill>
                            <a:schemeClr val="tx1"/>
                          </a:solidFill>
                        </a:rPr>
                        <a:t>イベント単位で計測</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extLst>
                  <a:ext uri="{0D108BD9-81ED-4DB2-BD59-A6C34878D82A}">
                    <a16:rowId xmlns:a16="http://schemas.microsoft.com/office/drawing/2014/main" val="3113101157"/>
                  </a:ext>
                </a:extLst>
              </a:tr>
              <a:tr h="370840">
                <a:tc>
                  <a:txBody>
                    <a:bodyPr/>
                    <a:lstStyle/>
                    <a:p>
                      <a:pPr algn="l"/>
                      <a:r>
                        <a:rPr kumimoji="1" lang="en-US" altLang="ja-JP" b="0" dirty="0"/>
                        <a:t>BigQuery</a:t>
                      </a:r>
                      <a:r>
                        <a:rPr kumimoji="1" lang="ja-JP" altLang="en-US" b="0" dirty="0"/>
                        <a:t>との連携</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rPr>
                        <a:t>有料版のみ対応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a:r>
                        <a:rPr kumimoji="1" lang="ja-JP" altLang="en-US" b="1" dirty="0">
                          <a:solidFill>
                            <a:schemeClr val="tx1"/>
                          </a:solidFill>
                        </a:rPr>
                        <a:t>無料で利用可能</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extLst>
                  <a:ext uri="{0D108BD9-81ED-4DB2-BD59-A6C34878D82A}">
                    <a16:rowId xmlns:a16="http://schemas.microsoft.com/office/drawing/2014/main" val="3196148010"/>
                  </a:ext>
                </a:extLst>
              </a:tr>
              <a:tr h="370840">
                <a:tc>
                  <a:txBody>
                    <a:bodyPr/>
                    <a:lstStyle/>
                    <a:p>
                      <a:pPr algn="l"/>
                      <a:r>
                        <a:rPr kumimoji="1" lang="ja-JP" altLang="en-US" b="0" dirty="0"/>
                        <a:t>レポートの様式</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1" dirty="0">
                          <a:solidFill>
                            <a:schemeClr val="tx1"/>
                          </a:solidFill>
                        </a:rPr>
                        <a:t>用途の分類はなく</a:t>
                      </a:r>
                      <a:r>
                        <a:rPr kumimoji="1" lang="en-US" altLang="ja-JP" b="1" dirty="0">
                          <a:solidFill>
                            <a:schemeClr val="tx1"/>
                          </a:solidFill>
                        </a:rPr>
                        <a:t>100</a:t>
                      </a:r>
                      <a:r>
                        <a:rPr kumimoji="1" lang="ja-JP" altLang="en-US" b="1" dirty="0">
                          <a:solidFill>
                            <a:schemeClr val="tx1"/>
                          </a:solidFill>
                        </a:rPr>
                        <a:t>個以上の</a:t>
                      </a:r>
                      <a:endParaRPr kumimoji="1" lang="en-US" altLang="ja-JP" b="1" dirty="0">
                        <a:solidFill>
                          <a:schemeClr val="tx1"/>
                        </a:solidFill>
                      </a:endParaRPr>
                    </a:p>
                    <a:p>
                      <a:pPr algn="ctr"/>
                      <a:r>
                        <a:rPr kumimoji="1" lang="ja-JP" altLang="en-US" b="1" dirty="0">
                          <a:solidFill>
                            <a:schemeClr val="tx1"/>
                          </a:solidFill>
                        </a:rPr>
                        <a:t>レポートを用意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a:r>
                        <a:rPr kumimoji="1" lang="ja-JP" altLang="en-US" b="1" dirty="0">
                          <a:solidFill>
                            <a:schemeClr val="tx1"/>
                          </a:solidFill>
                        </a:rPr>
                        <a:t>確認と分析用に分類されて</a:t>
                      </a:r>
                      <a:endParaRPr kumimoji="1" lang="en-US" altLang="ja-JP" b="1" dirty="0">
                        <a:solidFill>
                          <a:schemeClr val="tx1"/>
                        </a:solidFill>
                      </a:endParaRPr>
                    </a:p>
                    <a:p>
                      <a:pPr algn="ctr"/>
                      <a:r>
                        <a:rPr kumimoji="1" lang="ja-JP" altLang="en-US" b="1" dirty="0">
                          <a:solidFill>
                            <a:schemeClr val="tx1"/>
                          </a:solidFill>
                        </a:rPr>
                        <a:t>レポート数が絞られている</a:t>
                      </a:r>
                    </a:p>
                  </a:txBody>
                  <a:tcPr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extLst>
                  <a:ext uri="{0D108BD9-81ED-4DB2-BD59-A6C34878D82A}">
                    <a16:rowId xmlns:a16="http://schemas.microsoft.com/office/drawing/2014/main" val="3356858895"/>
                  </a:ext>
                </a:extLst>
              </a:tr>
            </a:tbl>
          </a:graphicData>
        </a:graphic>
      </p:graphicFrame>
      <p:sp>
        <p:nvSpPr>
          <p:cNvPr id="6" name="正方形/長方形 5">
            <a:extLst>
              <a:ext uri="{FF2B5EF4-FFF2-40B4-BE49-F238E27FC236}">
                <a16:creationId xmlns:a16="http://schemas.microsoft.com/office/drawing/2014/main" id="{1DA8538C-A98E-4D33-9FB2-B3891F085E64}"/>
              </a:ext>
            </a:extLst>
          </p:cNvPr>
          <p:cNvSpPr/>
          <p:nvPr/>
        </p:nvSpPr>
        <p:spPr>
          <a:xfrm>
            <a:off x="0" y="-30078"/>
            <a:ext cx="2207592" cy="1231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この図よりも縦の長さは抑える</a:t>
            </a:r>
          </a:p>
        </p:txBody>
      </p:sp>
      <p:sp>
        <p:nvSpPr>
          <p:cNvPr id="8" name="テキスト ボックス 7">
            <a:extLst>
              <a:ext uri="{FF2B5EF4-FFF2-40B4-BE49-F238E27FC236}">
                <a16:creationId xmlns:a16="http://schemas.microsoft.com/office/drawing/2014/main" id="{B9304705-45AF-48B9-ABB5-CE79BEF824C4}"/>
              </a:ext>
            </a:extLst>
          </p:cNvPr>
          <p:cNvSpPr txBox="1"/>
          <p:nvPr/>
        </p:nvSpPr>
        <p:spPr>
          <a:xfrm>
            <a:off x="1160312" y="1927384"/>
            <a:ext cx="4487114" cy="461665"/>
          </a:xfrm>
          <a:prstGeom prst="rect">
            <a:avLst/>
          </a:prstGeom>
          <a:noFill/>
        </p:spPr>
        <p:txBody>
          <a:bodyPr wrap="square" rtlCol="0">
            <a:spAutoFit/>
          </a:bodyPr>
          <a:lstStyle/>
          <a:p>
            <a:r>
              <a:rPr kumimoji="1" lang="en-US" altLang="ja-JP" sz="2400" b="1" dirty="0"/>
              <a:t>UA</a:t>
            </a:r>
            <a:r>
              <a:rPr kumimoji="1" lang="ja-JP" altLang="en-US" sz="2400" b="1" dirty="0"/>
              <a:t>と</a:t>
            </a:r>
            <a:r>
              <a:rPr kumimoji="1" lang="en-US" altLang="ja-JP" sz="2400" b="1" dirty="0"/>
              <a:t>GA4</a:t>
            </a:r>
            <a:r>
              <a:rPr kumimoji="1" lang="ja-JP" altLang="en-US" sz="2400" b="1" dirty="0"/>
              <a:t>の違い</a:t>
            </a:r>
          </a:p>
        </p:txBody>
      </p:sp>
      <p:cxnSp>
        <p:nvCxnSpPr>
          <p:cNvPr id="9" name="直線コネクタ 8">
            <a:extLst>
              <a:ext uri="{FF2B5EF4-FFF2-40B4-BE49-F238E27FC236}">
                <a16:creationId xmlns:a16="http://schemas.microsoft.com/office/drawing/2014/main" id="{25EED380-6379-4C22-88CA-7B249FAA9A88}"/>
              </a:ext>
            </a:extLst>
          </p:cNvPr>
          <p:cNvCxnSpPr>
            <a:cxnSpLocks/>
          </p:cNvCxnSpPr>
          <p:nvPr/>
        </p:nvCxnSpPr>
        <p:spPr>
          <a:xfrm>
            <a:off x="971388" y="2389049"/>
            <a:ext cx="9293346"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79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C32C2708-687B-8370-092B-1AF4B49B6F75}"/>
              </a:ext>
            </a:extLst>
          </p:cNvPr>
          <p:cNvGrpSpPr/>
          <p:nvPr/>
        </p:nvGrpSpPr>
        <p:grpSpPr>
          <a:xfrm>
            <a:off x="309433" y="263261"/>
            <a:ext cx="11573133" cy="6338876"/>
            <a:chOff x="309433" y="263261"/>
            <a:chExt cx="11573133" cy="6338876"/>
          </a:xfrm>
        </p:grpSpPr>
        <p:pic>
          <p:nvPicPr>
            <p:cNvPr id="77" name="図 76">
              <a:extLst>
                <a:ext uri="{FF2B5EF4-FFF2-40B4-BE49-F238E27FC236}">
                  <a16:creationId xmlns:a16="http://schemas.microsoft.com/office/drawing/2014/main" id="{E49B0B42-5674-4305-BBF8-33499203C66D}"/>
                </a:ext>
              </a:extLst>
            </p:cNvPr>
            <p:cNvPicPr>
              <a:picLocks noChangeAspect="1"/>
            </p:cNvPicPr>
            <p:nvPr/>
          </p:nvPicPr>
          <p:blipFill>
            <a:blip r:embed="rId2"/>
            <a:stretch>
              <a:fillRect/>
            </a:stretch>
          </p:blipFill>
          <p:spPr>
            <a:xfrm>
              <a:off x="2583335" y="270137"/>
              <a:ext cx="1609950" cy="485843"/>
            </a:xfrm>
            <a:prstGeom prst="rect">
              <a:avLst/>
            </a:prstGeom>
          </p:spPr>
        </p:pic>
        <p:sp>
          <p:nvSpPr>
            <p:cNvPr id="78" name="正方形/長方形 77">
              <a:extLst>
                <a:ext uri="{FF2B5EF4-FFF2-40B4-BE49-F238E27FC236}">
                  <a16:creationId xmlns:a16="http://schemas.microsoft.com/office/drawing/2014/main" id="{C68C947B-258C-416D-978B-2ED07E9F41AD}"/>
                </a:ext>
              </a:extLst>
            </p:cNvPr>
            <p:cNvSpPr/>
            <p:nvPr/>
          </p:nvSpPr>
          <p:spPr>
            <a:xfrm>
              <a:off x="309433" y="263261"/>
              <a:ext cx="11573133" cy="6338876"/>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6F23247D-97CF-4990-B30E-D37C479E78B2}"/>
                </a:ext>
              </a:extLst>
            </p:cNvPr>
            <p:cNvSpPr/>
            <p:nvPr/>
          </p:nvSpPr>
          <p:spPr>
            <a:xfrm>
              <a:off x="605776" y="533848"/>
              <a:ext cx="10933890" cy="58082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487A4F1B-094F-4FD8-B560-A1442544AB56}"/>
                </a:ext>
              </a:extLst>
            </p:cNvPr>
            <p:cNvSpPr txBox="1"/>
            <p:nvPr/>
          </p:nvSpPr>
          <p:spPr>
            <a:xfrm>
              <a:off x="1086296" y="604274"/>
              <a:ext cx="9019723" cy="461665"/>
            </a:xfrm>
            <a:prstGeom prst="rect">
              <a:avLst/>
            </a:prstGeom>
            <a:noFill/>
          </p:spPr>
          <p:txBody>
            <a:bodyPr wrap="square" rtlCol="0">
              <a:spAutoFit/>
            </a:bodyPr>
            <a:lstStyle/>
            <a:p>
              <a:r>
                <a:rPr lang="en-US" altLang="ja-JP" sz="2400" b="1" dirty="0"/>
                <a:t>Media</a:t>
              </a:r>
              <a:r>
                <a:rPr lang="ja-JP" altLang="en-US" sz="2400" b="1" dirty="0"/>
                <a:t> </a:t>
              </a:r>
              <a:r>
                <a:rPr lang="en-US" altLang="ja-JP" sz="2400" b="1" dirty="0"/>
                <a:t>Theater</a:t>
              </a:r>
              <a:r>
                <a:rPr kumimoji="1" lang="ja-JP" altLang="en-US" sz="2400" b="1" dirty="0"/>
                <a:t>ブログページの課題点</a:t>
              </a:r>
            </a:p>
          </p:txBody>
        </p:sp>
        <p:cxnSp>
          <p:nvCxnSpPr>
            <p:cNvPr id="81" name="直線コネクタ 80">
              <a:extLst>
                <a:ext uri="{FF2B5EF4-FFF2-40B4-BE49-F238E27FC236}">
                  <a16:creationId xmlns:a16="http://schemas.microsoft.com/office/drawing/2014/main" id="{C0C49560-36DD-4699-BE8E-FB2D5F0F4251}"/>
                </a:ext>
              </a:extLst>
            </p:cNvPr>
            <p:cNvCxnSpPr>
              <a:cxnSpLocks/>
            </p:cNvCxnSpPr>
            <p:nvPr/>
          </p:nvCxnSpPr>
          <p:spPr>
            <a:xfrm>
              <a:off x="897373" y="1113177"/>
              <a:ext cx="10395047"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C3CA2170-C30B-4C6C-94AB-DE830D518DD2}"/>
                </a:ext>
              </a:extLst>
            </p:cNvPr>
            <p:cNvPicPr>
              <a:picLocks noChangeAspect="1"/>
            </p:cNvPicPr>
            <p:nvPr/>
          </p:nvPicPr>
          <p:blipFill>
            <a:blip r:embed="rId3"/>
            <a:stretch>
              <a:fillRect/>
            </a:stretch>
          </p:blipFill>
          <p:spPr>
            <a:xfrm>
              <a:off x="959325" y="1268187"/>
              <a:ext cx="5433086" cy="4894975"/>
            </a:xfrm>
            <a:prstGeom prst="rect">
              <a:avLst/>
            </a:prstGeom>
          </p:spPr>
        </p:pic>
        <p:sp>
          <p:nvSpPr>
            <p:cNvPr id="5" name="正方形/長方形 4">
              <a:extLst>
                <a:ext uri="{FF2B5EF4-FFF2-40B4-BE49-F238E27FC236}">
                  <a16:creationId xmlns:a16="http://schemas.microsoft.com/office/drawing/2014/main" id="{BE3EA3E9-B89C-48BA-AEE0-DD659607036A}"/>
                </a:ext>
              </a:extLst>
            </p:cNvPr>
            <p:cNvSpPr/>
            <p:nvPr/>
          </p:nvSpPr>
          <p:spPr>
            <a:xfrm>
              <a:off x="3509688" y="1358637"/>
              <a:ext cx="2864929" cy="22247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5551D78-9B74-4611-BD5D-46EF84B85925}"/>
                </a:ext>
              </a:extLst>
            </p:cNvPr>
            <p:cNvSpPr/>
            <p:nvPr/>
          </p:nvSpPr>
          <p:spPr>
            <a:xfrm>
              <a:off x="1792510" y="2470994"/>
              <a:ext cx="3736864" cy="22247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38B2AF1-E27E-4608-9D1D-759F86CAA62D}"/>
                </a:ext>
              </a:extLst>
            </p:cNvPr>
            <p:cNvSpPr/>
            <p:nvPr/>
          </p:nvSpPr>
          <p:spPr>
            <a:xfrm>
              <a:off x="994914" y="5506726"/>
              <a:ext cx="1162385" cy="60081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435770D-9AC3-4E52-97C3-8F890E2DA9D3}"/>
                </a:ext>
              </a:extLst>
            </p:cNvPr>
            <p:cNvSpPr/>
            <p:nvPr/>
          </p:nvSpPr>
          <p:spPr>
            <a:xfrm>
              <a:off x="3708589" y="5506726"/>
              <a:ext cx="1162385" cy="60081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2B99539-34E5-4AC5-ABE8-3778C2E1486F}"/>
                </a:ext>
              </a:extLst>
            </p:cNvPr>
            <p:cNvSpPr txBox="1"/>
            <p:nvPr/>
          </p:nvSpPr>
          <p:spPr>
            <a:xfrm>
              <a:off x="7053754" y="2158500"/>
              <a:ext cx="4002936" cy="3600986"/>
            </a:xfrm>
            <a:prstGeom prst="rect">
              <a:avLst/>
            </a:prstGeom>
            <a:noFill/>
          </p:spPr>
          <p:txBody>
            <a:bodyPr wrap="square" rtlCol="0">
              <a:spAutoFit/>
            </a:bodyPr>
            <a:lstStyle/>
            <a:p>
              <a:pPr marL="342900" indent="-342900">
                <a:spcBef>
                  <a:spcPts val="600"/>
                </a:spcBef>
                <a:buFont typeface="+mj-ea"/>
                <a:buAutoNum type="circleNumDbPlain"/>
              </a:pPr>
              <a:r>
                <a:rPr lang="ja-JP" altLang="en-US" dirty="0"/>
                <a:t>グローバルナビの文字が小さく視認性が悪い</a:t>
              </a:r>
              <a:endParaRPr kumimoji="1" lang="en-US" altLang="ja-JP" dirty="0"/>
            </a:p>
            <a:p>
              <a:pPr marL="342900" indent="-342900">
                <a:spcBef>
                  <a:spcPts val="600"/>
                </a:spcBef>
                <a:buFont typeface="+mj-ea"/>
                <a:buAutoNum type="circleNumDbPlain"/>
              </a:pPr>
              <a:endParaRPr kumimoji="1" lang="en-US" altLang="ja-JP" dirty="0"/>
            </a:p>
            <a:p>
              <a:pPr marL="342900" indent="-342900">
                <a:spcBef>
                  <a:spcPts val="600"/>
                </a:spcBef>
                <a:buFont typeface="+mj-ea"/>
                <a:buAutoNum type="circleNumDbPlain"/>
              </a:pPr>
              <a:r>
                <a:rPr lang="ja-JP" altLang="en-US" dirty="0"/>
                <a:t>ファストビューの文言が抽象的でメッセージが伝わりづらい</a:t>
              </a:r>
              <a:endParaRPr lang="en-US" altLang="ja-JP" dirty="0"/>
            </a:p>
            <a:p>
              <a:pPr marL="342900" indent="-342900">
                <a:spcBef>
                  <a:spcPts val="600"/>
                </a:spcBef>
                <a:buFont typeface="+mj-ea"/>
                <a:buAutoNum type="circleNumDbPlain"/>
              </a:pPr>
              <a:endParaRPr lang="en-US" altLang="ja-JP" dirty="0"/>
            </a:p>
            <a:p>
              <a:pPr marL="342900" indent="-342900">
                <a:spcBef>
                  <a:spcPts val="600"/>
                </a:spcBef>
                <a:buFont typeface="+mj-ea"/>
                <a:buAutoNum type="circleNumDbPlain"/>
              </a:pPr>
              <a:r>
                <a:rPr lang="ja-JP" altLang="en-US" dirty="0"/>
                <a:t>サムネイルが全部似通っているため各記事のメリハリがない</a:t>
              </a:r>
              <a:endParaRPr lang="en-US" altLang="ja-JP" dirty="0"/>
            </a:p>
            <a:p>
              <a:pPr marL="342900" indent="-342900">
                <a:spcBef>
                  <a:spcPts val="600"/>
                </a:spcBef>
                <a:buFont typeface="+mj-ea"/>
                <a:buAutoNum type="circleNumDbPlain"/>
              </a:pPr>
              <a:endParaRPr kumimoji="1" lang="en-US" altLang="ja-JP" dirty="0"/>
            </a:p>
            <a:p>
              <a:pPr marL="342900" indent="-342900">
                <a:spcBef>
                  <a:spcPts val="600"/>
                </a:spcBef>
                <a:buFont typeface="+mj-ea"/>
                <a:buAutoNum type="circleNumDbPlain"/>
              </a:pPr>
              <a:r>
                <a:rPr lang="ja-JP" altLang="en-US" dirty="0"/>
                <a:t>ブログタイトルが小さいため記事の判別がしづらい</a:t>
              </a:r>
              <a:endParaRPr lang="en-US" altLang="ja-JP" dirty="0"/>
            </a:p>
          </p:txBody>
        </p:sp>
        <p:cxnSp>
          <p:nvCxnSpPr>
            <p:cNvPr id="15" name="直線コネクタ 14">
              <a:extLst>
                <a:ext uri="{FF2B5EF4-FFF2-40B4-BE49-F238E27FC236}">
                  <a16:creationId xmlns:a16="http://schemas.microsoft.com/office/drawing/2014/main" id="{F0693F3A-401E-4F75-8596-14E3489AC282}"/>
                </a:ext>
              </a:extLst>
            </p:cNvPr>
            <p:cNvCxnSpPr>
              <a:cxnSpLocks/>
            </p:cNvCxnSpPr>
            <p:nvPr/>
          </p:nvCxnSpPr>
          <p:spPr>
            <a:xfrm>
              <a:off x="5293453" y="1598546"/>
              <a:ext cx="1760301" cy="73800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E73BF8B-DBE2-4E96-92F6-25EF1726B7B1}"/>
                </a:ext>
              </a:extLst>
            </p:cNvPr>
            <p:cNvCxnSpPr>
              <a:cxnSpLocks/>
            </p:cNvCxnSpPr>
            <p:nvPr/>
          </p:nvCxnSpPr>
          <p:spPr>
            <a:xfrm>
              <a:off x="5529374" y="2594138"/>
              <a:ext cx="1524380" cy="70232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9F976AC-D535-4F99-B149-3EA75A57F50E}"/>
                </a:ext>
              </a:extLst>
            </p:cNvPr>
            <p:cNvCxnSpPr>
              <a:cxnSpLocks/>
              <a:stCxn id="33" idx="3"/>
            </p:cNvCxnSpPr>
            <p:nvPr/>
          </p:nvCxnSpPr>
          <p:spPr>
            <a:xfrm flipV="1">
              <a:off x="3260784" y="4286941"/>
              <a:ext cx="3739339" cy="34536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EF1D125-3702-44BB-A9F0-F7CD599378E2}"/>
                </a:ext>
              </a:extLst>
            </p:cNvPr>
            <p:cNvCxnSpPr>
              <a:cxnSpLocks/>
              <a:stCxn id="11" idx="0"/>
            </p:cNvCxnSpPr>
            <p:nvPr/>
          </p:nvCxnSpPr>
          <p:spPr>
            <a:xfrm flipV="1">
              <a:off x="4289782" y="4286941"/>
              <a:ext cx="2710341" cy="1219785"/>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0B6FF5F-C97D-4199-B2CB-B607F101A5B2}"/>
                </a:ext>
              </a:extLst>
            </p:cNvPr>
            <p:cNvCxnSpPr>
              <a:cxnSpLocks/>
            </p:cNvCxnSpPr>
            <p:nvPr/>
          </p:nvCxnSpPr>
          <p:spPr>
            <a:xfrm flipV="1">
              <a:off x="2160633" y="4286941"/>
              <a:ext cx="4839490" cy="124270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Google Shape;455;g13056e59b59_13_381">
              <a:extLst>
                <a:ext uri="{FF2B5EF4-FFF2-40B4-BE49-F238E27FC236}">
                  <a16:creationId xmlns:a16="http://schemas.microsoft.com/office/drawing/2014/main" id="{0CB55447-4409-4925-AABB-B7E80B332CFC}"/>
                </a:ext>
              </a:extLst>
            </p:cNvPr>
            <p:cNvSpPr txBox="1"/>
            <p:nvPr/>
          </p:nvSpPr>
          <p:spPr>
            <a:xfrm>
              <a:off x="7065229" y="1608089"/>
              <a:ext cx="3991461" cy="402631"/>
            </a:xfrm>
            <a:prstGeom prst="rect">
              <a:avLst/>
            </a:prstGeom>
            <a:solidFill>
              <a:srgbClr val="002060"/>
            </a:solidFill>
            <a:ln w="127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algn="ctr">
                <a:defRPr sz="1600" b="1">
                  <a:solidFill>
                    <a:schemeClr val="lt1"/>
                  </a:solidFill>
                  <a:latin typeface="Yu Gothic" panose="020B0400000000000000" pitchFamily="34" charset="-128"/>
                  <a:ea typeface="Yu Gothic" panose="020B0400000000000000" pitchFamily="34" charset="-128"/>
                </a:defRPr>
              </a:lvl1pPr>
            </a:lstStyle>
            <a:p>
              <a:pPr algn="l"/>
              <a:r>
                <a:rPr lang="ja-JP" altLang="en-US" sz="2000" dirty="0"/>
                <a:t>課題点</a:t>
              </a:r>
              <a:endParaRPr lang="zh-CN" altLang="en-US" sz="2000" dirty="0"/>
            </a:p>
          </p:txBody>
        </p:sp>
        <p:sp>
          <p:nvSpPr>
            <p:cNvPr id="33" name="正方形/長方形 32">
              <a:extLst>
                <a:ext uri="{FF2B5EF4-FFF2-40B4-BE49-F238E27FC236}">
                  <a16:creationId xmlns:a16="http://schemas.microsoft.com/office/drawing/2014/main" id="{EBD74650-C9B1-4B95-A1D3-E3ABD457DAAB}"/>
                </a:ext>
              </a:extLst>
            </p:cNvPr>
            <p:cNvSpPr/>
            <p:nvPr/>
          </p:nvSpPr>
          <p:spPr>
            <a:xfrm>
              <a:off x="959325" y="4051500"/>
              <a:ext cx="2301459" cy="116161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42E961FB-062B-4837-9DB0-692FD126E82A}"/>
                </a:ext>
              </a:extLst>
            </p:cNvPr>
            <p:cNvSpPr/>
            <p:nvPr/>
          </p:nvSpPr>
          <p:spPr>
            <a:xfrm>
              <a:off x="4893038" y="5695900"/>
              <a:ext cx="1344697" cy="23044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77B55D1A-B712-4736-BB55-4F67065F379B}"/>
                </a:ext>
              </a:extLst>
            </p:cNvPr>
            <p:cNvCxnSpPr>
              <a:cxnSpLocks/>
              <a:stCxn id="37" idx="3"/>
            </p:cNvCxnSpPr>
            <p:nvPr/>
          </p:nvCxnSpPr>
          <p:spPr>
            <a:xfrm flipV="1">
              <a:off x="6237735" y="5310556"/>
              <a:ext cx="762388" cy="500568"/>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60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EB42FA9-E048-448E-81A0-2FAC94466A94}"/>
              </a:ext>
            </a:extLst>
          </p:cNvPr>
          <p:cNvSpPr/>
          <p:nvPr/>
        </p:nvSpPr>
        <p:spPr>
          <a:xfrm>
            <a:off x="-2846874" y="-82876"/>
            <a:ext cx="2269474" cy="1231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こんなイメージでキャプチャ作成お願いいたします！</a:t>
            </a:r>
            <a:endParaRPr kumimoji="1" lang="ja-JP" altLang="en-US" dirty="0"/>
          </a:p>
        </p:txBody>
      </p:sp>
      <p:pic>
        <p:nvPicPr>
          <p:cNvPr id="3" name="図 2">
            <a:extLst>
              <a:ext uri="{FF2B5EF4-FFF2-40B4-BE49-F238E27FC236}">
                <a16:creationId xmlns:a16="http://schemas.microsoft.com/office/drawing/2014/main" id="{7C3099A3-30E8-4F38-9001-E09D6505A238}"/>
              </a:ext>
            </a:extLst>
          </p:cNvPr>
          <p:cNvPicPr>
            <a:picLocks noChangeAspect="1"/>
          </p:cNvPicPr>
          <p:nvPr/>
        </p:nvPicPr>
        <p:blipFill rotWithShape="1">
          <a:blip r:embed="rId2"/>
          <a:srcRect r="49736"/>
          <a:stretch/>
        </p:blipFill>
        <p:spPr>
          <a:xfrm>
            <a:off x="-3866939" y="1359113"/>
            <a:ext cx="3620927" cy="4519812"/>
          </a:xfrm>
          <a:prstGeom prst="rect">
            <a:avLst/>
          </a:prstGeom>
        </p:spPr>
      </p:pic>
      <p:pic>
        <p:nvPicPr>
          <p:cNvPr id="8" name="図 7">
            <a:extLst>
              <a:ext uri="{FF2B5EF4-FFF2-40B4-BE49-F238E27FC236}">
                <a16:creationId xmlns:a16="http://schemas.microsoft.com/office/drawing/2014/main" id="{B2002BDE-8161-1821-8DA5-8FA9B030C66D}"/>
              </a:ext>
            </a:extLst>
          </p:cNvPr>
          <p:cNvPicPr>
            <a:picLocks noChangeAspect="1"/>
          </p:cNvPicPr>
          <p:nvPr/>
        </p:nvPicPr>
        <p:blipFill>
          <a:blip r:embed="rId3"/>
          <a:stretch>
            <a:fillRect/>
          </a:stretch>
        </p:blipFill>
        <p:spPr>
          <a:xfrm>
            <a:off x="9984694" y="7164942"/>
            <a:ext cx="4414611" cy="3021189"/>
          </a:xfrm>
          <a:prstGeom prst="rect">
            <a:avLst/>
          </a:prstGeom>
        </p:spPr>
      </p:pic>
      <p:pic>
        <p:nvPicPr>
          <p:cNvPr id="10" name="図 9">
            <a:extLst>
              <a:ext uri="{FF2B5EF4-FFF2-40B4-BE49-F238E27FC236}">
                <a16:creationId xmlns:a16="http://schemas.microsoft.com/office/drawing/2014/main" id="{065B3CCC-24A1-0FDA-9AB4-12FA897943BE}"/>
              </a:ext>
            </a:extLst>
          </p:cNvPr>
          <p:cNvPicPr>
            <a:picLocks noChangeAspect="1"/>
          </p:cNvPicPr>
          <p:nvPr/>
        </p:nvPicPr>
        <p:blipFill>
          <a:blip r:embed="rId4"/>
          <a:stretch>
            <a:fillRect/>
          </a:stretch>
        </p:blipFill>
        <p:spPr>
          <a:xfrm>
            <a:off x="12055583" y="1945651"/>
            <a:ext cx="4414611" cy="4330408"/>
          </a:xfrm>
          <a:prstGeom prst="rect">
            <a:avLst/>
          </a:prstGeom>
        </p:spPr>
      </p:pic>
      <p:sp>
        <p:nvSpPr>
          <p:cNvPr id="25" name="正方形/長方形 24">
            <a:extLst>
              <a:ext uri="{FF2B5EF4-FFF2-40B4-BE49-F238E27FC236}">
                <a16:creationId xmlns:a16="http://schemas.microsoft.com/office/drawing/2014/main" id="{F8FFF080-01D1-7C09-58EB-99FA53E95A9B}"/>
              </a:ext>
            </a:extLst>
          </p:cNvPr>
          <p:cNvSpPr/>
          <p:nvPr/>
        </p:nvSpPr>
        <p:spPr>
          <a:xfrm>
            <a:off x="136416" y="173809"/>
            <a:ext cx="11919167" cy="663194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CF4CD5C-D4FF-4502-74E9-4D08C1044AF7}"/>
              </a:ext>
            </a:extLst>
          </p:cNvPr>
          <p:cNvSpPr/>
          <p:nvPr/>
        </p:nvSpPr>
        <p:spPr>
          <a:xfrm>
            <a:off x="457034" y="533002"/>
            <a:ext cx="11277931" cy="602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2C95130-8312-C3F5-9732-3832C2AAE0F5}"/>
              </a:ext>
            </a:extLst>
          </p:cNvPr>
          <p:cNvSpPr txBox="1"/>
          <p:nvPr/>
        </p:nvSpPr>
        <p:spPr>
          <a:xfrm>
            <a:off x="913280" y="514822"/>
            <a:ext cx="7428022" cy="461665"/>
          </a:xfrm>
          <a:prstGeom prst="rect">
            <a:avLst/>
          </a:prstGeom>
          <a:noFill/>
        </p:spPr>
        <p:txBody>
          <a:bodyPr wrap="square" rtlCol="0">
            <a:spAutoFit/>
          </a:bodyPr>
          <a:lstStyle/>
          <a:p>
            <a:r>
              <a:rPr kumimoji="1" lang="ja-JP" altLang="en-US" sz="2400" b="1" dirty="0"/>
              <a:t>ワイヤーフレームのイメージ図</a:t>
            </a:r>
          </a:p>
        </p:txBody>
      </p:sp>
      <p:cxnSp>
        <p:nvCxnSpPr>
          <p:cNvPr id="28" name="直線コネクタ 27">
            <a:extLst>
              <a:ext uri="{FF2B5EF4-FFF2-40B4-BE49-F238E27FC236}">
                <a16:creationId xmlns:a16="http://schemas.microsoft.com/office/drawing/2014/main" id="{1E9B62F7-27E1-4D85-DA05-CB75B8B9A15F}"/>
              </a:ext>
            </a:extLst>
          </p:cNvPr>
          <p:cNvCxnSpPr>
            <a:cxnSpLocks/>
          </p:cNvCxnSpPr>
          <p:nvPr/>
        </p:nvCxnSpPr>
        <p:spPr>
          <a:xfrm>
            <a:off x="724356" y="1023725"/>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5CE122A8-F462-4F98-98F1-063EEDBF1A12}"/>
              </a:ext>
            </a:extLst>
          </p:cNvPr>
          <p:cNvSpPr/>
          <p:nvPr/>
        </p:nvSpPr>
        <p:spPr>
          <a:xfrm>
            <a:off x="-1233204" y="-1962906"/>
            <a:ext cx="2269474" cy="126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この図よりも縦の長さは抑える</a:t>
            </a:r>
          </a:p>
        </p:txBody>
      </p:sp>
      <p:sp>
        <p:nvSpPr>
          <p:cNvPr id="58" name="正方形/長方形 57">
            <a:extLst>
              <a:ext uri="{FF2B5EF4-FFF2-40B4-BE49-F238E27FC236}">
                <a16:creationId xmlns:a16="http://schemas.microsoft.com/office/drawing/2014/main" id="{9E6AF99E-4BFC-A3F5-56BD-A79FC6A4139A}"/>
              </a:ext>
            </a:extLst>
          </p:cNvPr>
          <p:cNvSpPr/>
          <p:nvPr/>
        </p:nvSpPr>
        <p:spPr>
          <a:xfrm>
            <a:off x="3634232" y="1239517"/>
            <a:ext cx="4255734" cy="49816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2BC91202-8687-AD61-0DE8-EBF3FBB41BB7}"/>
              </a:ext>
            </a:extLst>
          </p:cNvPr>
          <p:cNvSpPr/>
          <p:nvPr/>
        </p:nvSpPr>
        <p:spPr>
          <a:xfrm>
            <a:off x="3695209" y="1317500"/>
            <a:ext cx="842501" cy="3505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ロゴ</a:t>
            </a:r>
          </a:p>
        </p:txBody>
      </p:sp>
      <p:sp>
        <p:nvSpPr>
          <p:cNvPr id="60" name="正方形/長方形 59">
            <a:extLst>
              <a:ext uri="{FF2B5EF4-FFF2-40B4-BE49-F238E27FC236}">
                <a16:creationId xmlns:a16="http://schemas.microsoft.com/office/drawing/2014/main" id="{1936401C-D051-8D3A-C9CF-7DE3841FAED2}"/>
              </a:ext>
            </a:extLst>
          </p:cNvPr>
          <p:cNvSpPr/>
          <p:nvPr/>
        </p:nvSpPr>
        <p:spPr>
          <a:xfrm>
            <a:off x="3695209" y="1718661"/>
            <a:ext cx="4114310" cy="9064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メインビジュアル</a:t>
            </a:r>
            <a:endParaRPr kumimoji="1" lang="ja-JP" altLang="en-US" dirty="0">
              <a:solidFill>
                <a:schemeClr val="bg1"/>
              </a:solidFill>
            </a:endParaRPr>
          </a:p>
        </p:txBody>
      </p:sp>
      <p:sp>
        <p:nvSpPr>
          <p:cNvPr id="61" name="正方形/長方形 60">
            <a:extLst>
              <a:ext uri="{FF2B5EF4-FFF2-40B4-BE49-F238E27FC236}">
                <a16:creationId xmlns:a16="http://schemas.microsoft.com/office/drawing/2014/main" id="{57C5FDCA-5C04-D50A-332B-F216BE850169}"/>
              </a:ext>
            </a:extLst>
          </p:cNvPr>
          <p:cNvSpPr/>
          <p:nvPr/>
        </p:nvSpPr>
        <p:spPr>
          <a:xfrm>
            <a:off x="4598687" y="1310333"/>
            <a:ext cx="3210832" cy="3505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グローバルナビゲーション</a:t>
            </a:r>
          </a:p>
        </p:txBody>
      </p:sp>
      <p:sp>
        <p:nvSpPr>
          <p:cNvPr id="62" name="正方形/長方形 61">
            <a:extLst>
              <a:ext uri="{FF2B5EF4-FFF2-40B4-BE49-F238E27FC236}">
                <a16:creationId xmlns:a16="http://schemas.microsoft.com/office/drawing/2014/main" id="{56DC442E-AAA1-3E9B-85F9-68ECCA150B49}"/>
              </a:ext>
            </a:extLst>
          </p:cNvPr>
          <p:cNvSpPr/>
          <p:nvPr/>
        </p:nvSpPr>
        <p:spPr>
          <a:xfrm>
            <a:off x="3695209" y="5540500"/>
            <a:ext cx="4123492" cy="60962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フッター</a:t>
            </a:r>
          </a:p>
        </p:txBody>
      </p:sp>
      <p:sp>
        <p:nvSpPr>
          <p:cNvPr id="63" name="正方形/長方形 62">
            <a:extLst>
              <a:ext uri="{FF2B5EF4-FFF2-40B4-BE49-F238E27FC236}">
                <a16:creationId xmlns:a16="http://schemas.microsoft.com/office/drawing/2014/main" id="{A897F56B-806A-B868-FCE4-A4EC3420E6EB}"/>
              </a:ext>
            </a:extLst>
          </p:cNvPr>
          <p:cNvSpPr/>
          <p:nvPr/>
        </p:nvSpPr>
        <p:spPr>
          <a:xfrm>
            <a:off x="3695209" y="2693742"/>
            <a:ext cx="4123492" cy="27757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4CDE60D7-F2B0-894F-5ADD-A3D4D65EFDD5}"/>
              </a:ext>
            </a:extLst>
          </p:cNvPr>
          <p:cNvSpPr/>
          <p:nvPr/>
        </p:nvSpPr>
        <p:spPr>
          <a:xfrm>
            <a:off x="3818632" y="2791551"/>
            <a:ext cx="2498515" cy="11814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753BADB9-87A8-C65F-0227-C6B66AB25302}"/>
              </a:ext>
            </a:extLst>
          </p:cNvPr>
          <p:cNvSpPr/>
          <p:nvPr/>
        </p:nvSpPr>
        <p:spPr>
          <a:xfrm>
            <a:off x="3836798" y="4107547"/>
            <a:ext cx="1207727" cy="12273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CA6CA7DB-279A-3B83-53DB-13B4284FA9D5}"/>
              </a:ext>
            </a:extLst>
          </p:cNvPr>
          <p:cNvSpPr/>
          <p:nvPr/>
        </p:nvSpPr>
        <p:spPr>
          <a:xfrm>
            <a:off x="5143240" y="4107547"/>
            <a:ext cx="1177874" cy="1227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0BC5D03B-EEC3-0C4F-55A4-2606E0A11E29}"/>
              </a:ext>
            </a:extLst>
          </p:cNvPr>
          <p:cNvSpPr/>
          <p:nvPr/>
        </p:nvSpPr>
        <p:spPr>
          <a:xfrm>
            <a:off x="6440029" y="2787847"/>
            <a:ext cx="1254033" cy="25470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7FC147E6-3D2F-182E-1AB6-82504873244F}"/>
              </a:ext>
            </a:extLst>
          </p:cNvPr>
          <p:cNvSpPr txBox="1"/>
          <p:nvPr/>
        </p:nvSpPr>
        <p:spPr>
          <a:xfrm>
            <a:off x="4727465" y="3221799"/>
            <a:ext cx="680847" cy="369332"/>
          </a:xfrm>
          <a:prstGeom prst="rect">
            <a:avLst/>
          </a:prstGeom>
          <a:noFill/>
        </p:spPr>
        <p:txBody>
          <a:bodyPr wrap="square" rtlCol="0">
            <a:spAutoFit/>
          </a:bodyPr>
          <a:lstStyle/>
          <a:p>
            <a:r>
              <a:rPr lang="ja-JP" altLang="en-US" dirty="0"/>
              <a:t>記事</a:t>
            </a:r>
            <a:endParaRPr kumimoji="1" lang="ja-JP" altLang="en-US" dirty="0"/>
          </a:p>
        </p:txBody>
      </p:sp>
      <p:pic>
        <p:nvPicPr>
          <p:cNvPr id="2" name="図 1">
            <a:extLst>
              <a:ext uri="{FF2B5EF4-FFF2-40B4-BE49-F238E27FC236}">
                <a16:creationId xmlns:a16="http://schemas.microsoft.com/office/drawing/2014/main" id="{47E2F2B0-899B-4A8C-9EB7-0B023FD37BA9}"/>
              </a:ext>
            </a:extLst>
          </p:cNvPr>
          <p:cNvPicPr>
            <a:picLocks noChangeAspect="1"/>
          </p:cNvPicPr>
          <p:nvPr/>
        </p:nvPicPr>
        <p:blipFill>
          <a:blip r:embed="rId5"/>
          <a:stretch>
            <a:fillRect/>
          </a:stretch>
        </p:blipFill>
        <p:spPr>
          <a:xfrm>
            <a:off x="5408312" y="-1992514"/>
            <a:ext cx="3459175" cy="2068311"/>
          </a:xfrm>
          <a:prstGeom prst="rect">
            <a:avLst/>
          </a:prstGeom>
        </p:spPr>
      </p:pic>
      <p:sp>
        <p:nvSpPr>
          <p:cNvPr id="24" name="正方形/長方形 23">
            <a:extLst>
              <a:ext uri="{FF2B5EF4-FFF2-40B4-BE49-F238E27FC236}">
                <a16:creationId xmlns:a16="http://schemas.microsoft.com/office/drawing/2014/main" id="{A1EA2929-36F2-41E4-9AE9-0315498D9DE8}"/>
              </a:ext>
            </a:extLst>
          </p:cNvPr>
          <p:cNvSpPr/>
          <p:nvPr/>
        </p:nvSpPr>
        <p:spPr>
          <a:xfrm>
            <a:off x="9256879" y="-1451604"/>
            <a:ext cx="2478085" cy="126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レギュレーションをこちらに合わせる形で作成お願いします。</a:t>
            </a:r>
          </a:p>
        </p:txBody>
      </p:sp>
      <p:pic>
        <p:nvPicPr>
          <p:cNvPr id="5" name="図 4">
            <a:extLst>
              <a:ext uri="{FF2B5EF4-FFF2-40B4-BE49-F238E27FC236}">
                <a16:creationId xmlns:a16="http://schemas.microsoft.com/office/drawing/2014/main" id="{091254B5-3367-4436-A254-09FB39C96ECA}"/>
              </a:ext>
            </a:extLst>
          </p:cNvPr>
          <p:cNvPicPr>
            <a:picLocks noChangeAspect="1"/>
          </p:cNvPicPr>
          <p:nvPr/>
        </p:nvPicPr>
        <p:blipFill>
          <a:blip r:embed="rId6"/>
          <a:stretch>
            <a:fillRect/>
          </a:stretch>
        </p:blipFill>
        <p:spPr>
          <a:xfrm>
            <a:off x="-3122034" y="6084374"/>
            <a:ext cx="2819794" cy="2591162"/>
          </a:xfrm>
          <a:prstGeom prst="rect">
            <a:avLst/>
          </a:prstGeom>
        </p:spPr>
      </p:pic>
    </p:spTree>
    <p:extLst>
      <p:ext uri="{BB962C8B-B14F-4D97-AF65-F5344CB8AC3E}">
        <p14:creationId xmlns:p14="http://schemas.microsoft.com/office/powerpoint/2010/main" val="361150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EB42FA9-E048-448E-81A0-2FAC94466A94}"/>
              </a:ext>
            </a:extLst>
          </p:cNvPr>
          <p:cNvSpPr/>
          <p:nvPr/>
        </p:nvSpPr>
        <p:spPr>
          <a:xfrm>
            <a:off x="-2846874" y="-82876"/>
            <a:ext cx="2269474" cy="1231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こんなイメージでキャプチャ作成お願いいたします！</a:t>
            </a:r>
            <a:endParaRPr kumimoji="1" lang="ja-JP" altLang="en-US" dirty="0"/>
          </a:p>
        </p:txBody>
      </p:sp>
      <p:pic>
        <p:nvPicPr>
          <p:cNvPr id="3" name="図 2">
            <a:extLst>
              <a:ext uri="{FF2B5EF4-FFF2-40B4-BE49-F238E27FC236}">
                <a16:creationId xmlns:a16="http://schemas.microsoft.com/office/drawing/2014/main" id="{7C3099A3-30E8-4F38-9001-E09D6505A238}"/>
              </a:ext>
            </a:extLst>
          </p:cNvPr>
          <p:cNvPicPr>
            <a:picLocks noChangeAspect="1"/>
          </p:cNvPicPr>
          <p:nvPr/>
        </p:nvPicPr>
        <p:blipFill rotWithShape="1">
          <a:blip r:embed="rId2"/>
          <a:srcRect r="49736"/>
          <a:stretch/>
        </p:blipFill>
        <p:spPr>
          <a:xfrm>
            <a:off x="-3866939" y="1359113"/>
            <a:ext cx="3620927" cy="4519812"/>
          </a:xfrm>
          <a:prstGeom prst="rect">
            <a:avLst/>
          </a:prstGeom>
        </p:spPr>
      </p:pic>
      <p:pic>
        <p:nvPicPr>
          <p:cNvPr id="8" name="図 7">
            <a:extLst>
              <a:ext uri="{FF2B5EF4-FFF2-40B4-BE49-F238E27FC236}">
                <a16:creationId xmlns:a16="http://schemas.microsoft.com/office/drawing/2014/main" id="{B2002BDE-8161-1821-8DA5-8FA9B030C66D}"/>
              </a:ext>
            </a:extLst>
          </p:cNvPr>
          <p:cNvPicPr>
            <a:picLocks noChangeAspect="1"/>
          </p:cNvPicPr>
          <p:nvPr/>
        </p:nvPicPr>
        <p:blipFill>
          <a:blip r:embed="rId3"/>
          <a:stretch>
            <a:fillRect/>
          </a:stretch>
        </p:blipFill>
        <p:spPr>
          <a:xfrm>
            <a:off x="12511829" y="-883805"/>
            <a:ext cx="3706367" cy="2536494"/>
          </a:xfrm>
          <a:prstGeom prst="rect">
            <a:avLst/>
          </a:prstGeom>
        </p:spPr>
      </p:pic>
      <p:pic>
        <p:nvPicPr>
          <p:cNvPr id="10" name="図 9">
            <a:extLst>
              <a:ext uri="{FF2B5EF4-FFF2-40B4-BE49-F238E27FC236}">
                <a16:creationId xmlns:a16="http://schemas.microsoft.com/office/drawing/2014/main" id="{065B3CCC-24A1-0FDA-9AB4-12FA897943BE}"/>
              </a:ext>
            </a:extLst>
          </p:cNvPr>
          <p:cNvPicPr>
            <a:picLocks noChangeAspect="1"/>
          </p:cNvPicPr>
          <p:nvPr/>
        </p:nvPicPr>
        <p:blipFill>
          <a:blip r:embed="rId4"/>
          <a:stretch>
            <a:fillRect/>
          </a:stretch>
        </p:blipFill>
        <p:spPr>
          <a:xfrm>
            <a:off x="12055583" y="1945651"/>
            <a:ext cx="4414611" cy="4330408"/>
          </a:xfrm>
          <a:prstGeom prst="rect">
            <a:avLst/>
          </a:prstGeom>
        </p:spPr>
      </p:pic>
      <p:sp>
        <p:nvSpPr>
          <p:cNvPr id="25" name="正方形/長方形 24">
            <a:extLst>
              <a:ext uri="{FF2B5EF4-FFF2-40B4-BE49-F238E27FC236}">
                <a16:creationId xmlns:a16="http://schemas.microsoft.com/office/drawing/2014/main" id="{F8FFF080-01D1-7C09-58EB-99FA53E95A9B}"/>
              </a:ext>
            </a:extLst>
          </p:cNvPr>
          <p:cNvSpPr/>
          <p:nvPr/>
        </p:nvSpPr>
        <p:spPr>
          <a:xfrm>
            <a:off x="136416" y="173809"/>
            <a:ext cx="11919167" cy="663194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CF4CD5C-D4FF-4502-74E9-4D08C1044AF7}"/>
              </a:ext>
            </a:extLst>
          </p:cNvPr>
          <p:cNvSpPr/>
          <p:nvPr/>
        </p:nvSpPr>
        <p:spPr>
          <a:xfrm>
            <a:off x="457034" y="551986"/>
            <a:ext cx="11277931" cy="602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2C95130-8312-C3F5-9732-3832C2AAE0F5}"/>
              </a:ext>
            </a:extLst>
          </p:cNvPr>
          <p:cNvSpPr txBox="1"/>
          <p:nvPr/>
        </p:nvSpPr>
        <p:spPr>
          <a:xfrm>
            <a:off x="810777" y="614428"/>
            <a:ext cx="9806302" cy="400110"/>
          </a:xfrm>
          <a:prstGeom prst="rect">
            <a:avLst/>
          </a:prstGeom>
          <a:noFill/>
        </p:spPr>
        <p:txBody>
          <a:bodyPr wrap="square" rtlCol="0">
            <a:spAutoFit/>
          </a:bodyPr>
          <a:lstStyle/>
          <a:p>
            <a:r>
              <a:rPr kumimoji="1" lang="ja-JP" altLang="en-US" sz="2000" b="1" dirty="0"/>
              <a:t>ブログ構築の際に、実際に使用したワイヤーフレーム</a:t>
            </a:r>
            <a:endParaRPr kumimoji="1" lang="en-US" altLang="ja-JP" sz="2000" b="1" dirty="0"/>
          </a:p>
        </p:txBody>
      </p:sp>
      <p:cxnSp>
        <p:nvCxnSpPr>
          <p:cNvPr id="28" name="直線コネクタ 27">
            <a:extLst>
              <a:ext uri="{FF2B5EF4-FFF2-40B4-BE49-F238E27FC236}">
                <a16:creationId xmlns:a16="http://schemas.microsoft.com/office/drawing/2014/main" id="{1E9B62F7-27E1-4D85-DA05-CB75B8B9A15F}"/>
              </a:ext>
            </a:extLst>
          </p:cNvPr>
          <p:cNvCxnSpPr>
            <a:cxnSpLocks/>
          </p:cNvCxnSpPr>
          <p:nvPr/>
        </p:nvCxnSpPr>
        <p:spPr>
          <a:xfrm>
            <a:off x="724356" y="1023725"/>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5CE122A8-F462-4F98-98F1-063EEDBF1A12}"/>
              </a:ext>
            </a:extLst>
          </p:cNvPr>
          <p:cNvSpPr/>
          <p:nvPr/>
        </p:nvSpPr>
        <p:spPr>
          <a:xfrm>
            <a:off x="-1233204" y="-1962906"/>
            <a:ext cx="2269474" cy="126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この図よりも縦の長さは抑える</a:t>
            </a:r>
          </a:p>
        </p:txBody>
      </p:sp>
      <p:sp>
        <p:nvSpPr>
          <p:cNvPr id="24" name="正方形/長方形 23">
            <a:extLst>
              <a:ext uri="{FF2B5EF4-FFF2-40B4-BE49-F238E27FC236}">
                <a16:creationId xmlns:a16="http://schemas.microsoft.com/office/drawing/2014/main" id="{A1EA2929-36F2-41E4-9AE9-0315498D9DE8}"/>
              </a:ext>
            </a:extLst>
          </p:cNvPr>
          <p:cNvSpPr/>
          <p:nvPr/>
        </p:nvSpPr>
        <p:spPr>
          <a:xfrm>
            <a:off x="9256879" y="-1451604"/>
            <a:ext cx="2478085" cy="1266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レギュレーションをこちらに合わせる形で作成お願いします。</a:t>
            </a:r>
          </a:p>
        </p:txBody>
      </p:sp>
      <p:pic>
        <p:nvPicPr>
          <p:cNvPr id="5" name="図 4">
            <a:extLst>
              <a:ext uri="{FF2B5EF4-FFF2-40B4-BE49-F238E27FC236}">
                <a16:creationId xmlns:a16="http://schemas.microsoft.com/office/drawing/2014/main" id="{091254B5-3367-4436-A254-09FB39C96ECA}"/>
              </a:ext>
            </a:extLst>
          </p:cNvPr>
          <p:cNvPicPr>
            <a:picLocks noChangeAspect="1"/>
          </p:cNvPicPr>
          <p:nvPr/>
        </p:nvPicPr>
        <p:blipFill>
          <a:blip r:embed="rId5"/>
          <a:stretch>
            <a:fillRect/>
          </a:stretch>
        </p:blipFill>
        <p:spPr>
          <a:xfrm>
            <a:off x="-3122034" y="6084374"/>
            <a:ext cx="2819794" cy="2591162"/>
          </a:xfrm>
          <a:prstGeom prst="rect">
            <a:avLst/>
          </a:prstGeom>
        </p:spPr>
      </p:pic>
      <p:pic>
        <p:nvPicPr>
          <p:cNvPr id="6" name="図 5">
            <a:extLst>
              <a:ext uri="{FF2B5EF4-FFF2-40B4-BE49-F238E27FC236}">
                <a16:creationId xmlns:a16="http://schemas.microsoft.com/office/drawing/2014/main" id="{72330B0C-83E1-49EC-9479-A322DA6CF598}"/>
              </a:ext>
            </a:extLst>
          </p:cNvPr>
          <p:cNvPicPr>
            <a:picLocks noChangeAspect="1"/>
          </p:cNvPicPr>
          <p:nvPr/>
        </p:nvPicPr>
        <p:blipFill>
          <a:blip r:embed="rId6"/>
          <a:stretch>
            <a:fillRect/>
          </a:stretch>
        </p:blipFill>
        <p:spPr>
          <a:xfrm>
            <a:off x="2764135" y="1203626"/>
            <a:ext cx="6087426" cy="5221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235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6D4B505-A01F-A956-3A32-017D20AB3763}"/>
              </a:ext>
            </a:extLst>
          </p:cNvPr>
          <p:cNvGrpSpPr/>
          <p:nvPr/>
        </p:nvGrpSpPr>
        <p:grpSpPr>
          <a:xfrm>
            <a:off x="136416" y="173809"/>
            <a:ext cx="11919167" cy="6631940"/>
            <a:chOff x="136416" y="173809"/>
            <a:chExt cx="11919167" cy="6631940"/>
          </a:xfrm>
        </p:grpSpPr>
        <p:sp>
          <p:nvSpPr>
            <p:cNvPr id="25" name="正方形/長方形 24">
              <a:extLst>
                <a:ext uri="{FF2B5EF4-FFF2-40B4-BE49-F238E27FC236}">
                  <a16:creationId xmlns:a16="http://schemas.microsoft.com/office/drawing/2014/main" id="{F8FFF080-01D1-7C09-58EB-99FA53E95A9B}"/>
                </a:ext>
              </a:extLst>
            </p:cNvPr>
            <p:cNvSpPr/>
            <p:nvPr/>
          </p:nvSpPr>
          <p:spPr>
            <a:xfrm>
              <a:off x="136416" y="173809"/>
              <a:ext cx="11919167" cy="663194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CF4CD5C-D4FF-4502-74E9-4D08C1044AF7}"/>
                </a:ext>
              </a:extLst>
            </p:cNvPr>
            <p:cNvSpPr/>
            <p:nvPr/>
          </p:nvSpPr>
          <p:spPr>
            <a:xfrm>
              <a:off x="457034" y="454278"/>
              <a:ext cx="11277931" cy="602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2C95130-8312-C3F5-9732-3832C2AAE0F5}"/>
                </a:ext>
              </a:extLst>
            </p:cNvPr>
            <p:cNvSpPr txBox="1"/>
            <p:nvPr/>
          </p:nvSpPr>
          <p:spPr>
            <a:xfrm>
              <a:off x="801252" y="499966"/>
              <a:ext cx="9806302" cy="400110"/>
            </a:xfrm>
            <a:prstGeom prst="rect">
              <a:avLst/>
            </a:prstGeom>
            <a:noFill/>
          </p:spPr>
          <p:txBody>
            <a:bodyPr wrap="square" rtlCol="0">
              <a:spAutoFit/>
            </a:bodyPr>
            <a:lstStyle/>
            <a:p>
              <a:r>
                <a:rPr kumimoji="1" lang="en-US" altLang="ja-JP" sz="2000" b="1" dirty="0"/>
                <a:t>Media Theater</a:t>
              </a:r>
              <a:r>
                <a:rPr kumimoji="1" lang="ja-JP" altLang="en-US" sz="2000" b="1" dirty="0"/>
                <a:t>ブログのワイヤーフレーム</a:t>
              </a:r>
              <a:endParaRPr kumimoji="1" lang="en-US" altLang="ja-JP" sz="2000" b="1" dirty="0"/>
            </a:p>
          </p:txBody>
        </p:sp>
        <p:cxnSp>
          <p:nvCxnSpPr>
            <p:cNvPr id="28" name="直線コネクタ 27">
              <a:extLst>
                <a:ext uri="{FF2B5EF4-FFF2-40B4-BE49-F238E27FC236}">
                  <a16:creationId xmlns:a16="http://schemas.microsoft.com/office/drawing/2014/main" id="{1E9B62F7-27E1-4D85-DA05-CB75B8B9A15F}"/>
                </a:ext>
              </a:extLst>
            </p:cNvPr>
            <p:cNvCxnSpPr>
              <a:cxnSpLocks/>
            </p:cNvCxnSpPr>
            <p:nvPr/>
          </p:nvCxnSpPr>
          <p:spPr>
            <a:xfrm>
              <a:off x="724356" y="926017"/>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72330B0C-83E1-49EC-9479-A322DA6CF598}"/>
                </a:ext>
              </a:extLst>
            </p:cNvPr>
            <p:cNvPicPr>
              <a:picLocks noChangeAspect="1"/>
            </p:cNvPicPr>
            <p:nvPr/>
          </p:nvPicPr>
          <p:blipFill rotWithShape="1">
            <a:blip r:embed="rId2"/>
            <a:srcRect b="21159"/>
            <a:stretch/>
          </p:blipFill>
          <p:spPr>
            <a:xfrm>
              <a:off x="1359026" y="1105919"/>
              <a:ext cx="6087426" cy="4116617"/>
            </a:xfrm>
            <a:prstGeom prst="rect">
              <a:avLst/>
            </a:prstGeom>
            <a:effectLst>
              <a:outerShdw blurRad="50800" dist="38100" dir="2700000" algn="tl" rotWithShape="0">
                <a:prstClr val="black">
                  <a:alpha val="40000"/>
                </a:prstClr>
              </a:outerShdw>
            </a:effectLst>
          </p:spPr>
        </p:pic>
        <p:sp>
          <p:nvSpPr>
            <p:cNvPr id="14" name="左中かっこ 13">
              <a:extLst>
                <a:ext uri="{FF2B5EF4-FFF2-40B4-BE49-F238E27FC236}">
                  <a16:creationId xmlns:a16="http://schemas.microsoft.com/office/drawing/2014/main" id="{D1656038-A139-47D8-A081-3702C5E293E1}"/>
                </a:ext>
              </a:extLst>
            </p:cNvPr>
            <p:cNvSpPr/>
            <p:nvPr/>
          </p:nvSpPr>
          <p:spPr>
            <a:xfrm rot="10800000">
              <a:off x="7902701" y="1173052"/>
              <a:ext cx="382137" cy="262286"/>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左中かっこ 14">
              <a:extLst>
                <a:ext uri="{FF2B5EF4-FFF2-40B4-BE49-F238E27FC236}">
                  <a16:creationId xmlns:a16="http://schemas.microsoft.com/office/drawing/2014/main" id="{A0543470-BFD9-4E4A-96DC-60A20FAB2633}"/>
                </a:ext>
              </a:extLst>
            </p:cNvPr>
            <p:cNvSpPr/>
            <p:nvPr/>
          </p:nvSpPr>
          <p:spPr>
            <a:xfrm rot="10800000">
              <a:off x="7902699" y="1554980"/>
              <a:ext cx="382137" cy="1355155"/>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左中かっこ 15">
              <a:extLst>
                <a:ext uri="{FF2B5EF4-FFF2-40B4-BE49-F238E27FC236}">
                  <a16:creationId xmlns:a16="http://schemas.microsoft.com/office/drawing/2014/main" id="{B8EE14A6-7F11-4368-AB32-21B9319CD3B7}"/>
                </a:ext>
              </a:extLst>
            </p:cNvPr>
            <p:cNvSpPr/>
            <p:nvPr/>
          </p:nvSpPr>
          <p:spPr>
            <a:xfrm rot="10800000">
              <a:off x="7902697" y="3029777"/>
              <a:ext cx="382137" cy="2209180"/>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82B1013-F80F-45ED-A5AC-2CBA37355F83}"/>
                </a:ext>
              </a:extLst>
            </p:cNvPr>
            <p:cNvSpPr txBox="1"/>
            <p:nvPr/>
          </p:nvSpPr>
          <p:spPr>
            <a:xfrm>
              <a:off x="8505380" y="1105918"/>
              <a:ext cx="1467068" cy="369332"/>
            </a:xfrm>
            <a:prstGeom prst="rect">
              <a:avLst/>
            </a:prstGeom>
            <a:noFill/>
          </p:spPr>
          <p:txBody>
            <a:bodyPr wrap="none" rtlCol="0">
              <a:spAutoFit/>
            </a:bodyPr>
            <a:lstStyle/>
            <a:p>
              <a:r>
                <a:rPr kumimoji="1" lang="en-US" altLang="ja-JP" b="1" dirty="0"/>
                <a:t>1</a:t>
              </a:r>
              <a:r>
                <a:rPr kumimoji="1" lang="ja-JP" altLang="en-US" b="1" dirty="0"/>
                <a:t>．ヘッダー</a:t>
              </a:r>
            </a:p>
          </p:txBody>
        </p:sp>
        <p:sp>
          <p:nvSpPr>
            <p:cNvPr id="19" name="テキスト ボックス 18">
              <a:extLst>
                <a:ext uri="{FF2B5EF4-FFF2-40B4-BE49-F238E27FC236}">
                  <a16:creationId xmlns:a16="http://schemas.microsoft.com/office/drawing/2014/main" id="{F4D52422-E745-47E0-9384-2359FF0D61CD}"/>
                </a:ext>
              </a:extLst>
            </p:cNvPr>
            <p:cNvSpPr txBox="1"/>
            <p:nvPr/>
          </p:nvSpPr>
          <p:spPr>
            <a:xfrm>
              <a:off x="8505380" y="2071918"/>
              <a:ext cx="2390398" cy="369332"/>
            </a:xfrm>
            <a:prstGeom prst="rect">
              <a:avLst/>
            </a:prstGeom>
            <a:noFill/>
          </p:spPr>
          <p:txBody>
            <a:bodyPr wrap="none" rtlCol="0">
              <a:spAutoFit/>
            </a:bodyPr>
            <a:lstStyle/>
            <a:p>
              <a:r>
                <a:rPr lang="en-US" altLang="ja-JP" b="1" dirty="0"/>
                <a:t>2</a:t>
              </a:r>
              <a:r>
                <a:rPr kumimoji="1" lang="ja-JP" altLang="en-US" b="1" dirty="0"/>
                <a:t>．ファーストビュー</a:t>
              </a:r>
            </a:p>
          </p:txBody>
        </p:sp>
        <p:sp>
          <p:nvSpPr>
            <p:cNvPr id="20" name="テキスト ボックス 19">
              <a:extLst>
                <a:ext uri="{FF2B5EF4-FFF2-40B4-BE49-F238E27FC236}">
                  <a16:creationId xmlns:a16="http://schemas.microsoft.com/office/drawing/2014/main" id="{7E54456B-EED1-4403-9456-CCDA6D7AE6AE}"/>
                </a:ext>
              </a:extLst>
            </p:cNvPr>
            <p:cNvSpPr txBox="1"/>
            <p:nvPr/>
          </p:nvSpPr>
          <p:spPr>
            <a:xfrm>
              <a:off x="8505380" y="3949701"/>
              <a:ext cx="1697901" cy="369332"/>
            </a:xfrm>
            <a:prstGeom prst="rect">
              <a:avLst/>
            </a:prstGeom>
            <a:noFill/>
          </p:spPr>
          <p:txBody>
            <a:bodyPr wrap="none" rtlCol="0">
              <a:spAutoFit/>
            </a:bodyPr>
            <a:lstStyle/>
            <a:p>
              <a:r>
                <a:rPr lang="en-US" altLang="ja-JP" b="1" dirty="0"/>
                <a:t>3</a:t>
              </a:r>
              <a:r>
                <a:rPr kumimoji="1" lang="ja-JP" altLang="en-US" b="1" dirty="0"/>
                <a:t>．コンテンツ</a:t>
              </a:r>
            </a:p>
          </p:txBody>
        </p:sp>
        <p:pic>
          <p:nvPicPr>
            <p:cNvPr id="2" name="図 1">
              <a:extLst>
                <a:ext uri="{FF2B5EF4-FFF2-40B4-BE49-F238E27FC236}">
                  <a16:creationId xmlns:a16="http://schemas.microsoft.com/office/drawing/2014/main" id="{2542481D-8354-48B8-BA60-7258325A10E9}"/>
                </a:ext>
              </a:extLst>
            </p:cNvPr>
            <p:cNvPicPr>
              <a:picLocks noChangeAspect="1"/>
            </p:cNvPicPr>
            <p:nvPr/>
          </p:nvPicPr>
          <p:blipFill rotWithShape="1">
            <a:blip r:embed="rId3"/>
            <a:srcRect t="16270" b="16900"/>
            <a:stretch/>
          </p:blipFill>
          <p:spPr>
            <a:xfrm>
              <a:off x="1359026" y="5614470"/>
              <a:ext cx="6087426" cy="786131"/>
            </a:xfrm>
            <a:prstGeom prst="rect">
              <a:avLst/>
            </a:prstGeom>
            <a:effectLst>
              <a:outerShdw blurRad="50800" dist="38100" dir="2700000" algn="tl" rotWithShape="0">
                <a:prstClr val="black">
                  <a:alpha val="40000"/>
                </a:prstClr>
              </a:outerShdw>
            </a:effectLst>
          </p:spPr>
        </p:pic>
        <p:sp>
          <p:nvSpPr>
            <p:cNvPr id="21" name="テキスト ボックス 20">
              <a:extLst>
                <a:ext uri="{FF2B5EF4-FFF2-40B4-BE49-F238E27FC236}">
                  <a16:creationId xmlns:a16="http://schemas.microsoft.com/office/drawing/2014/main" id="{376707A6-A4E6-4BA7-A9D1-C63479CB475E}"/>
                </a:ext>
              </a:extLst>
            </p:cNvPr>
            <p:cNvSpPr txBox="1"/>
            <p:nvPr/>
          </p:nvSpPr>
          <p:spPr>
            <a:xfrm rot="5400000">
              <a:off x="4194990" y="5259032"/>
              <a:ext cx="415498" cy="369332"/>
            </a:xfrm>
            <a:prstGeom prst="rect">
              <a:avLst/>
            </a:prstGeom>
            <a:noFill/>
          </p:spPr>
          <p:txBody>
            <a:bodyPr wrap="none" rtlCol="0">
              <a:spAutoFit/>
            </a:bodyPr>
            <a:lstStyle/>
            <a:p>
              <a:r>
                <a:rPr kumimoji="1" lang="en-US" altLang="ja-JP" b="1" dirty="0"/>
                <a:t>…</a:t>
              </a:r>
              <a:endParaRPr kumimoji="1" lang="ja-JP" altLang="en-US" b="1" dirty="0"/>
            </a:p>
          </p:txBody>
        </p:sp>
        <p:sp>
          <p:nvSpPr>
            <p:cNvPr id="22" name="左中かっこ 21">
              <a:extLst>
                <a:ext uri="{FF2B5EF4-FFF2-40B4-BE49-F238E27FC236}">
                  <a16:creationId xmlns:a16="http://schemas.microsoft.com/office/drawing/2014/main" id="{9704359D-46B9-432D-8FD0-BFB2D10DCC63}"/>
                </a:ext>
              </a:extLst>
            </p:cNvPr>
            <p:cNvSpPr/>
            <p:nvPr/>
          </p:nvSpPr>
          <p:spPr>
            <a:xfrm rot="10800000">
              <a:off x="7902697" y="5600715"/>
              <a:ext cx="382137" cy="799885"/>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48CD9D7-5778-4C71-A1DD-7FCE7D715827}"/>
                </a:ext>
              </a:extLst>
            </p:cNvPr>
            <p:cNvSpPr txBox="1"/>
            <p:nvPr/>
          </p:nvSpPr>
          <p:spPr>
            <a:xfrm>
              <a:off x="8505380" y="5815992"/>
              <a:ext cx="1471878" cy="369332"/>
            </a:xfrm>
            <a:prstGeom prst="rect">
              <a:avLst/>
            </a:prstGeom>
            <a:noFill/>
          </p:spPr>
          <p:txBody>
            <a:bodyPr wrap="none" rtlCol="0">
              <a:spAutoFit/>
            </a:bodyPr>
            <a:lstStyle/>
            <a:p>
              <a:r>
                <a:rPr kumimoji="1" lang="en-US" altLang="ja-JP" b="1" dirty="0"/>
                <a:t>4</a:t>
              </a:r>
              <a:r>
                <a:rPr lang="ja-JP" altLang="en-US" b="1" dirty="0" err="1"/>
                <a:t>．</a:t>
              </a:r>
              <a:r>
                <a:rPr lang="ja-JP" altLang="en-US" b="1" dirty="0"/>
                <a:t>フッター</a:t>
              </a:r>
              <a:endParaRPr kumimoji="1" lang="ja-JP" altLang="en-US" b="1" dirty="0"/>
            </a:p>
          </p:txBody>
        </p:sp>
      </p:grpSp>
    </p:spTree>
    <p:extLst>
      <p:ext uri="{BB962C8B-B14F-4D97-AF65-F5344CB8AC3E}">
        <p14:creationId xmlns:p14="http://schemas.microsoft.com/office/powerpoint/2010/main" val="257877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CDED501-54A3-FC99-31EA-2D508E67DB25}"/>
              </a:ext>
            </a:extLst>
          </p:cNvPr>
          <p:cNvGrpSpPr/>
          <p:nvPr/>
        </p:nvGrpSpPr>
        <p:grpSpPr>
          <a:xfrm>
            <a:off x="136416" y="173809"/>
            <a:ext cx="11919167" cy="6631940"/>
            <a:chOff x="136416" y="173809"/>
            <a:chExt cx="11919167" cy="6631940"/>
          </a:xfrm>
        </p:grpSpPr>
        <p:sp>
          <p:nvSpPr>
            <p:cNvPr id="25" name="正方形/長方形 24">
              <a:extLst>
                <a:ext uri="{FF2B5EF4-FFF2-40B4-BE49-F238E27FC236}">
                  <a16:creationId xmlns:a16="http://schemas.microsoft.com/office/drawing/2014/main" id="{F8FFF080-01D1-7C09-58EB-99FA53E95A9B}"/>
                </a:ext>
              </a:extLst>
            </p:cNvPr>
            <p:cNvSpPr/>
            <p:nvPr/>
          </p:nvSpPr>
          <p:spPr>
            <a:xfrm>
              <a:off x="136416" y="173809"/>
              <a:ext cx="11919167" cy="663194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CF4CD5C-D4FF-4502-74E9-4D08C1044AF7}"/>
                </a:ext>
              </a:extLst>
            </p:cNvPr>
            <p:cNvSpPr/>
            <p:nvPr/>
          </p:nvSpPr>
          <p:spPr>
            <a:xfrm>
              <a:off x="457034" y="454278"/>
              <a:ext cx="11277931" cy="602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2C95130-8312-C3F5-9732-3832C2AAE0F5}"/>
                </a:ext>
              </a:extLst>
            </p:cNvPr>
            <p:cNvSpPr txBox="1"/>
            <p:nvPr/>
          </p:nvSpPr>
          <p:spPr>
            <a:xfrm>
              <a:off x="724356" y="532369"/>
              <a:ext cx="9523849" cy="400110"/>
            </a:xfrm>
            <a:prstGeom prst="rect">
              <a:avLst/>
            </a:prstGeom>
            <a:noFill/>
          </p:spPr>
          <p:txBody>
            <a:bodyPr wrap="square" rtlCol="0">
              <a:spAutoFit/>
            </a:bodyPr>
            <a:lstStyle>
              <a:defPPr>
                <a:defRPr lang="ja-JP"/>
              </a:defPPr>
              <a:lvl1pPr>
                <a:defRPr sz="2400" b="1"/>
              </a:lvl1pPr>
            </a:lstStyle>
            <a:p>
              <a:r>
                <a:rPr lang="en-US" altLang="ja-JP" sz="2000" dirty="0"/>
                <a:t>ORBIS</a:t>
              </a:r>
              <a:r>
                <a:rPr lang="ja-JP" altLang="en-US" sz="2000" dirty="0"/>
                <a:t>（オルビス）の公式サイトページ</a:t>
              </a:r>
            </a:p>
          </p:txBody>
        </p:sp>
        <p:cxnSp>
          <p:nvCxnSpPr>
            <p:cNvPr id="28" name="直線コネクタ 27">
              <a:extLst>
                <a:ext uri="{FF2B5EF4-FFF2-40B4-BE49-F238E27FC236}">
                  <a16:creationId xmlns:a16="http://schemas.microsoft.com/office/drawing/2014/main" id="{1E9B62F7-27E1-4D85-DA05-CB75B8B9A15F}"/>
                </a:ext>
              </a:extLst>
            </p:cNvPr>
            <p:cNvCxnSpPr>
              <a:cxnSpLocks/>
            </p:cNvCxnSpPr>
            <p:nvPr/>
          </p:nvCxnSpPr>
          <p:spPr>
            <a:xfrm>
              <a:off x="724356" y="952960"/>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4847B2BA-353F-4971-897A-0715F7B925DE}"/>
                </a:ext>
              </a:extLst>
            </p:cNvPr>
            <p:cNvPicPr>
              <a:picLocks noChangeAspect="1"/>
            </p:cNvPicPr>
            <p:nvPr/>
          </p:nvPicPr>
          <p:blipFill>
            <a:blip r:embed="rId2"/>
            <a:stretch>
              <a:fillRect/>
            </a:stretch>
          </p:blipFill>
          <p:spPr>
            <a:xfrm>
              <a:off x="1169943" y="1206487"/>
              <a:ext cx="9852114" cy="505693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47018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988001F-DC83-4A12-AD12-9944E4A8D5A3}"/>
              </a:ext>
            </a:extLst>
          </p:cNvPr>
          <p:cNvSpPr/>
          <p:nvPr/>
        </p:nvSpPr>
        <p:spPr>
          <a:xfrm>
            <a:off x="309433" y="1758231"/>
            <a:ext cx="11573133" cy="327822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8E03C68-5494-8C18-75C1-9441D2A97787}"/>
              </a:ext>
            </a:extLst>
          </p:cNvPr>
          <p:cNvSpPr/>
          <p:nvPr/>
        </p:nvSpPr>
        <p:spPr>
          <a:xfrm>
            <a:off x="508000" y="1966683"/>
            <a:ext cx="11201242" cy="2837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E7A7B1FC-9665-1755-F99F-1F42AB5B9693}"/>
              </a:ext>
            </a:extLst>
          </p:cNvPr>
          <p:cNvCxnSpPr>
            <a:cxnSpLocks/>
          </p:cNvCxnSpPr>
          <p:nvPr/>
        </p:nvCxnSpPr>
        <p:spPr>
          <a:xfrm>
            <a:off x="831113" y="2608147"/>
            <a:ext cx="10395047"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3BBFE49F-0056-E776-0259-35ECAA2550EC}"/>
              </a:ext>
            </a:extLst>
          </p:cNvPr>
          <p:cNvSpPr txBox="1"/>
          <p:nvPr/>
        </p:nvSpPr>
        <p:spPr>
          <a:xfrm>
            <a:off x="1086296" y="2099244"/>
            <a:ext cx="9019723" cy="461665"/>
          </a:xfrm>
          <a:prstGeom prst="rect">
            <a:avLst/>
          </a:prstGeom>
          <a:noFill/>
        </p:spPr>
        <p:txBody>
          <a:bodyPr wrap="square" rtlCol="0">
            <a:spAutoFit/>
          </a:bodyPr>
          <a:lstStyle/>
          <a:p>
            <a:r>
              <a:rPr lang="ja-JP" altLang="en-US" sz="2400" b="1" dirty="0"/>
              <a:t>ワイヤーフレーム作成の</a:t>
            </a:r>
            <a:r>
              <a:rPr lang="en-US" altLang="ja-JP" sz="2400" b="1" dirty="0"/>
              <a:t>5</a:t>
            </a:r>
            <a:r>
              <a:rPr lang="ja-JP" altLang="en-US" sz="2400" b="1" dirty="0"/>
              <a:t>つのステップ</a:t>
            </a:r>
            <a:endParaRPr kumimoji="1" lang="ja-JP" altLang="en-US" sz="2400" b="1" dirty="0"/>
          </a:p>
        </p:txBody>
      </p:sp>
      <p:sp>
        <p:nvSpPr>
          <p:cNvPr id="13" name="矢印: 五方向 12">
            <a:extLst>
              <a:ext uri="{FF2B5EF4-FFF2-40B4-BE49-F238E27FC236}">
                <a16:creationId xmlns:a16="http://schemas.microsoft.com/office/drawing/2014/main" id="{0D2EEDC1-D4F1-A7FE-D060-8C9D53180BBB}"/>
              </a:ext>
            </a:extLst>
          </p:cNvPr>
          <p:cNvSpPr/>
          <p:nvPr/>
        </p:nvSpPr>
        <p:spPr>
          <a:xfrm>
            <a:off x="773597" y="2882215"/>
            <a:ext cx="2068839" cy="1486859"/>
          </a:xfrm>
          <a:prstGeom prst="homePlate">
            <a:avLst>
              <a:gd name="adj" fmla="val 30220"/>
            </a:avLst>
          </a:prstGeom>
          <a:solidFill>
            <a:srgbClr val="F8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14" name="矢印: 山形 13">
            <a:extLst>
              <a:ext uri="{FF2B5EF4-FFF2-40B4-BE49-F238E27FC236}">
                <a16:creationId xmlns:a16="http://schemas.microsoft.com/office/drawing/2014/main" id="{CCA6FCD9-4F91-1C6E-4C2C-C3BC1A7E78B4}"/>
              </a:ext>
            </a:extLst>
          </p:cNvPr>
          <p:cNvSpPr/>
          <p:nvPr/>
        </p:nvSpPr>
        <p:spPr>
          <a:xfrm>
            <a:off x="2527054" y="2882215"/>
            <a:ext cx="2474180" cy="1486858"/>
          </a:xfrm>
          <a:prstGeom prst="chevron">
            <a:avLst>
              <a:gd name="adj" fmla="val 30605"/>
            </a:avLst>
          </a:prstGeom>
          <a:solidFill>
            <a:srgbClr val="E2E9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endParaRPr>
          </a:p>
          <a:p>
            <a:pPr algn="ctr"/>
            <a:endParaRPr kumimoji="1" lang="ja-JP" altLang="en-US" sz="1600" dirty="0">
              <a:solidFill>
                <a:schemeClr val="tx1"/>
              </a:solidFill>
            </a:endParaRPr>
          </a:p>
        </p:txBody>
      </p:sp>
      <p:sp>
        <p:nvSpPr>
          <p:cNvPr id="15" name="矢印: 山形 14">
            <a:extLst>
              <a:ext uri="{FF2B5EF4-FFF2-40B4-BE49-F238E27FC236}">
                <a16:creationId xmlns:a16="http://schemas.microsoft.com/office/drawing/2014/main" id="{BDCFE8DE-DFF0-83FD-B44D-0ECA6ED1E317}"/>
              </a:ext>
            </a:extLst>
          </p:cNvPr>
          <p:cNvSpPr/>
          <p:nvPr/>
        </p:nvSpPr>
        <p:spPr>
          <a:xfrm>
            <a:off x="6858430" y="2883579"/>
            <a:ext cx="2474180" cy="1486858"/>
          </a:xfrm>
          <a:prstGeom prst="chevron">
            <a:avLst>
              <a:gd name="adj" fmla="val 30605"/>
            </a:avLst>
          </a:prstGeom>
          <a:solidFill>
            <a:srgbClr val="A5BB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6" name="矢印: 山形 15">
            <a:extLst>
              <a:ext uri="{FF2B5EF4-FFF2-40B4-BE49-F238E27FC236}">
                <a16:creationId xmlns:a16="http://schemas.microsoft.com/office/drawing/2014/main" id="{24FAD64B-FF40-93A8-37E5-00E5B76E10C2}"/>
              </a:ext>
            </a:extLst>
          </p:cNvPr>
          <p:cNvSpPr/>
          <p:nvPr/>
        </p:nvSpPr>
        <p:spPr>
          <a:xfrm>
            <a:off x="4692743" y="2882213"/>
            <a:ext cx="2474180" cy="1486858"/>
          </a:xfrm>
          <a:prstGeom prst="chevron">
            <a:avLst>
              <a:gd name="adj" fmla="val 30605"/>
            </a:avLst>
          </a:prstGeom>
          <a:solidFill>
            <a:srgbClr val="CAD8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7" name="テキスト ボックス 16">
            <a:extLst>
              <a:ext uri="{FF2B5EF4-FFF2-40B4-BE49-F238E27FC236}">
                <a16:creationId xmlns:a16="http://schemas.microsoft.com/office/drawing/2014/main" id="{22D740BC-1C40-08A4-F461-4A068D6F16A6}"/>
              </a:ext>
            </a:extLst>
          </p:cNvPr>
          <p:cNvSpPr txBox="1"/>
          <p:nvPr/>
        </p:nvSpPr>
        <p:spPr>
          <a:xfrm>
            <a:off x="886167" y="2967699"/>
            <a:ext cx="1495514" cy="369332"/>
          </a:xfrm>
          <a:prstGeom prst="rect">
            <a:avLst/>
          </a:prstGeom>
          <a:noFill/>
        </p:spPr>
        <p:txBody>
          <a:bodyPr wrap="square" rtlCol="0">
            <a:spAutoFit/>
          </a:bodyPr>
          <a:lstStyle/>
          <a:p>
            <a:r>
              <a:rPr kumimoji="1" lang="en-US" altLang="ja-JP" b="1" dirty="0"/>
              <a:t>STEP</a:t>
            </a:r>
            <a:r>
              <a:rPr kumimoji="1" lang="ja-JP" altLang="en-US" b="1" dirty="0"/>
              <a:t>①</a:t>
            </a:r>
          </a:p>
        </p:txBody>
      </p:sp>
      <p:sp>
        <p:nvSpPr>
          <p:cNvPr id="18" name="テキスト ボックス 17">
            <a:extLst>
              <a:ext uri="{FF2B5EF4-FFF2-40B4-BE49-F238E27FC236}">
                <a16:creationId xmlns:a16="http://schemas.microsoft.com/office/drawing/2014/main" id="{65BEE009-DE53-B9B5-254A-436DDF4BEA52}"/>
              </a:ext>
            </a:extLst>
          </p:cNvPr>
          <p:cNvSpPr txBox="1"/>
          <p:nvPr/>
        </p:nvSpPr>
        <p:spPr>
          <a:xfrm>
            <a:off x="7413229" y="2967699"/>
            <a:ext cx="1495514" cy="369332"/>
          </a:xfrm>
          <a:prstGeom prst="rect">
            <a:avLst/>
          </a:prstGeom>
          <a:noFill/>
        </p:spPr>
        <p:txBody>
          <a:bodyPr wrap="square" rtlCol="0">
            <a:spAutoFit/>
          </a:bodyPr>
          <a:lstStyle/>
          <a:p>
            <a:r>
              <a:rPr kumimoji="1" lang="en-US" altLang="ja-JP" b="1" dirty="0"/>
              <a:t>STEP</a:t>
            </a:r>
            <a:r>
              <a:rPr kumimoji="1" lang="ja-JP" altLang="en-US" b="1" dirty="0"/>
              <a:t>④</a:t>
            </a:r>
          </a:p>
        </p:txBody>
      </p:sp>
      <p:sp>
        <p:nvSpPr>
          <p:cNvPr id="19" name="テキスト ボックス 18">
            <a:extLst>
              <a:ext uri="{FF2B5EF4-FFF2-40B4-BE49-F238E27FC236}">
                <a16:creationId xmlns:a16="http://schemas.microsoft.com/office/drawing/2014/main" id="{30FB5C0F-E7A1-5EBE-222D-5006A4BCFE9D}"/>
              </a:ext>
            </a:extLst>
          </p:cNvPr>
          <p:cNvSpPr txBox="1"/>
          <p:nvPr/>
        </p:nvSpPr>
        <p:spPr>
          <a:xfrm>
            <a:off x="5220869" y="2967699"/>
            <a:ext cx="1495514" cy="369332"/>
          </a:xfrm>
          <a:prstGeom prst="rect">
            <a:avLst/>
          </a:prstGeom>
          <a:noFill/>
        </p:spPr>
        <p:txBody>
          <a:bodyPr wrap="square" rtlCol="0">
            <a:spAutoFit/>
          </a:bodyPr>
          <a:lstStyle/>
          <a:p>
            <a:r>
              <a:rPr kumimoji="1" lang="en-US" altLang="ja-JP" b="1" dirty="0"/>
              <a:t>STEP</a:t>
            </a:r>
            <a:r>
              <a:rPr kumimoji="1" lang="ja-JP" altLang="en-US" b="1" dirty="0"/>
              <a:t>③</a:t>
            </a:r>
          </a:p>
        </p:txBody>
      </p:sp>
      <p:sp>
        <p:nvSpPr>
          <p:cNvPr id="20" name="テキスト ボックス 19">
            <a:extLst>
              <a:ext uri="{FF2B5EF4-FFF2-40B4-BE49-F238E27FC236}">
                <a16:creationId xmlns:a16="http://schemas.microsoft.com/office/drawing/2014/main" id="{B2E700E2-35C9-F4E4-9FFF-BBE458B97E82}"/>
              </a:ext>
            </a:extLst>
          </p:cNvPr>
          <p:cNvSpPr txBox="1"/>
          <p:nvPr/>
        </p:nvSpPr>
        <p:spPr>
          <a:xfrm>
            <a:off x="3093331" y="2967699"/>
            <a:ext cx="1495514" cy="369332"/>
          </a:xfrm>
          <a:prstGeom prst="rect">
            <a:avLst/>
          </a:prstGeom>
          <a:noFill/>
        </p:spPr>
        <p:txBody>
          <a:bodyPr wrap="square" rtlCol="0">
            <a:spAutoFit/>
          </a:bodyPr>
          <a:lstStyle/>
          <a:p>
            <a:r>
              <a:rPr kumimoji="1" lang="en-US" altLang="ja-JP" b="1" dirty="0"/>
              <a:t>STEP</a:t>
            </a:r>
            <a:r>
              <a:rPr kumimoji="1" lang="ja-JP" altLang="en-US" b="1" dirty="0"/>
              <a:t>②</a:t>
            </a:r>
          </a:p>
        </p:txBody>
      </p:sp>
      <p:sp>
        <p:nvSpPr>
          <p:cNvPr id="21" name="テキスト ボックス 20">
            <a:extLst>
              <a:ext uri="{FF2B5EF4-FFF2-40B4-BE49-F238E27FC236}">
                <a16:creationId xmlns:a16="http://schemas.microsoft.com/office/drawing/2014/main" id="{033B9951-C43D-907E-3709-EF46F4A8BFAB}"/>
              </a:ext>
            </a:extLst>
          </p:cNvPr>
          <p:cNvSpPr txBox="1"/>
          <p:nvPr/>
        </p:nvSpPr>
        <p:spPr>
          <a:xfrm>
            <a:off x="831113" y="3373790"/>
            <a:ext cx="1808850" cy="646331"/>
          </a:xfrm>
          <a:prstGeom prst="rect">
            <a:avLst/>
          </a:prstGeom>
          <a:noFill/>
        </p:spPr>
        <p:txBody>
          <a:bodyPr wrap="square" rtlCol="0">
            <a:spAutoFit/>
          </a:bodyPr>
          <a:lstStyle/>
          <a:p>
            <a:pPr algn="ctr"/>
            <a:r>
              <a:rPr lang="ja-JP" altLang="en-US" b="1" i="0" dirty="0">
                <a:solidFill>
                  <a:srgbClr val="000000"/>
                </a:solidFill>
                <a:effectLst/>
                <a:latin typeface="Arial" panose="020B0604020202020204" pitchFamily="34" charset="0"/>
              </a:rPr>
              <a:t>サイトマップを作成する</a:t>
            </a:r>
            <a:endParaRPr kumimoji="1" lang="ja-JP" altLang="en-US" b="1" dirty="0"/>
          </a:p>
        </p:txBody>
      </p:sp>
      <p:sp>
        <p:nvSpPr>
          <p:cNvPr id="22" name="テキスト ボックス 21">
            <a:extLst>
              <a:ext uri="{FF2B5EF4-FFF2-40B4-BE49-F238E27FC236}">
                <a16:creationId xmlns:a16="http://schemas.microsoft.com/office/drawing/2014/main" id="{924092BC-D028-0A80-7314-4D0A9DCB8CBC}"/>
              </a:ext>
            </a:extLst>
          </p:cNvPr>
          <p:cNvSpPr txBox="1"/>
          <p:nvPr/>
        </p:nvSpPr>
        <p:spPr>
          <a:xfrm>
            <a:off x="2998998" y="3310017"/>
            <a:ext cx="1786829" cy="923330"/>
          </a:xfrm>
          <a:prstGeom prst="rect">
            <a:avLst/>
          </a:prstGeom>
          <a:noFill/>
        </p:spPr>
        <p:txBody>
          <a:bodyPr wrap="square" rtlCol="0">
            <a:spAutoFit/>
          </a:bodyPr>
          <a:lstStyle/>
          <a:p>
            <a:pPr algn="ctr"/>
            <a:r>
              <a:rPr lang="ja-JP" altLang="en-US" b="1" i="0" dirty="0">
                <a:solidFill>
                  <a:srgbClr val="000000"/>
                </a:solidFill>
                <a:effectLst/>
                <a:latin typeface="Arial" panose="020B0604020202020204" pitchFamily="34" charset="0"/>
              </a:rPr>
              <a:t>ワイヤーを作るページをピックアップする</a:t>
            </a:r>
            <a:endParaRPr kumimoji="1" lang="ja-JP" altLang="en-US" b="1" dirty="0"/>
          </a:p>
        </p:txBody>
      </p:sp>
      <p:sp>
        <p:nvSpPr>
          <p:cNvPr id="23" name="テキスト ボックス 22">
            <a:extLst>
              <a:ext uri="{FF2B5EF4-FFF2-40B4-BE49-F238E27FC236}">
                <a16:creationId xmlns:a16="http://schemas.microsoft.com/office/drawing/2014/main" id="{759F6DB2-8B4A-248B-2BFA-D0A9EB512223}"/>
              </a:ext>
            </a:extLst>
          </p:cNvPr>
          <p:cNvSpPr txBox="1"/>
          <p:nvPr/>
        </p:nvSpPr>
        <p:spPr>
          <a:xfrm>
            <a:off x="5031316" y="3296749"/>
            <a:ext cx="1974776" cy="923330"/>
          </a:xfrm>
          <a:prstGeom prst="rect">
            <a:avLst/>
          </a:prstGeom>
          <a:noFill/>
        </p:spPr>
        <p:txBody>
          <a:bodyPr wrap="square" rtlCol="0">
            <a:spAutoFit/>
          </a:bodyPr>
          <a:lstStyle/>
          <a:p>
            <a:pPr algn="ctr"/>
            <a:r>
              <a:rPr lang="ja-JP" altLang="en-US" b="1" i="0" dirty="0">
                <a:solidFill>
                  <a:srgbClr val="000000"/>
                </a:solidFill>
                <a:effectLst/>
                <a:latin typeface="Arial" panose="020B0604020202020204" pitchFamily="34" charset="0"/>
              </a:rPr>
              <a:t>ページに必要なコンテンツを</a:t>
            </a:r>
            <a:endParaRPr lang="en-US" altLang="ja-JP" b="1" i="0" dirty="0">
              <a:solidFill>
                <a:srgbClr val="000000"/>
              </a:solidFill>
              <a:effectLst/>
              <a:latin typeface="Arial" panose="020B0604020202020204" pitchFamily="34" charset="0"/>
            </a:endParaRPr>
          </a:p>
          <a:p>
            <a:pPr algn="ctr"/>
            <a:r>
              <a:rPr lang="ja-JP" altLang="en-US" b="1" i="0" dirty="0">
                <a:solidFill>
                  <a:srgbClr val="000000"/>
                </a:solidFill>
                <a:effectLst/>
                <a:latin typeface="Arial" panose="020B0604020202020204" pitchFamily="34" charset="0"/>
              </a:rPr>
              <a:t>整理する</a:t>
            </a:r>
            <a:endParaRPr kumimoji="1" lang="ja-JP" altLang="en-US" b="1" dirty="0"/>
          </a:p>
        </p:txBody>
      </p:sp>
      <p:sp>
        <p:nvSpPr>
          <p:cNvPr id="24" name="テキスト ボックス 23">
            <a:extLst>
              <a:ext uri="{FF2B5EF4-FFF2-40B4-BE49-F238E27FC236}">
                <a16:creationId xmlns:a16="http://schemas.microsoft.com/office/drawing/2014/main" id="{7DC03E56-F765-CB45-128A-3A336D9EE294}"/>
              </a:ext>
            </a:extLst>
          </p:cNvPr>
          <p:cNvSpPr txBox="1"/>
          <p:nvPr/>
        </p:nvSpPr>
        <p:spPr>
          <a:xfrm>
            <a:off x="7347274" y="3294320"/>
            <a:ext cx="1751697" cy="923330"/>
          </a:xfrm>
          <a:prstGeom prst="rect">
            <a:avLst/>
          </a:prstGeom>
          <a:noFill/>
        </p:spPr>
        <p:txBody>
          <a:bodyPr wrap="square" rtlCol="0">
            <a:spAutoFit/>
          </a:bodyPr>
          <a:lstStyle/>
          <a:p>
            <a:pPr algn="ctr"/>
            <a:r>
              <a:rPr lang="ja-JP" altLang="en-US" b="1" i="0" dirty="0">
                <a:solidFill>
                  <a:srgbClr val="000000"/>
                </a:solidFill>
                <a:effectLst/>
                <a:latin typeface="Arial" panose="020B0604020202020204" pitchFamily="34" charset="0"/>
              </a:rPr>
              <a:t>コンテンツのレイアウトを決定する</a:t>
            </a:r>
            <a:endParaRPr kumimoji="1" lang="ja-JP" altLang="en-US" b="1" dirty="0"/>
          </a:p>
        </p:txBody>
      </p:sp>
      <p:sp>
        <p:nvSpPr>
          <p:cNvPr id="25" name="矢印: 山形 24">
            <a:extLst>
              <a:ext uri="{FF2B5EF4-FFF2-40B4-BE49-F238E27FC236}">
                <a16:creationId xmlns:a16="http://schemas.microsoft.com/office/drawing/2014/main" id="{2DE74D3F-291E-64EE-EC4E-E524D3FD5C00}"/>
              </a:ext>
            </a:extLst>
          </p:cNvPr>
          <p:cNvSpPr/>
          <p:nvPr/>
        </p:nvSpPr>
        <p:spPr>
          <a:xfrm>
            <a:off x="9023300" y="2883579"/>
            <a:ext cx="2474180" cy="1486858"/>
          </a:xfrm>
          <a:prstGeom prst="chevron">
            <a:avLst>
              <a:gd name="adj" fmla="val 30605"/>
            </a:avLst>
          </a:prstGeom>
          <a:solidFill>
            <a:srgbClr val="82A1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6" name="テキスト ボックス 25">
            <a:extLst>
              <a:ext uri="{FF2B5EF4-FFF2-40B4-BE49-F238E27FC236}">
                <a16:creationId xmlns:a16="http://schemas.microsoft.com/office/drawing/2014/main" id="{2F34CBB9-766C-190D-163A-805708FF1C8B}"/>
              </a:ext>
            </a:extLst>
          </p:cNvPr>
          <p:cNvSpPr txBox="1"/>
          <p:nvPr/>
        </p:nvSpPr>
        <p:spPr>
          <a:xfrm>
            <a:off x="9578099" y="2967699"/>
            <a:ext cx="1495514" cy="369332"/>
          </a:xfrm>
          <a:prstGeom prst="rect">
            <a:avLst/>
          </a:prstGeom>
          <a:noFill/>
        </p:spPr>
        <p:txBody>
          <a:bodyPr wrap="square" rtlCol="0">
            <a:spAutoFit/>
          </a:bodyPr>
          <a:lstStyle/>
          <a:p>
            <a:r>
              <a:rPr kumimoji="1" lang="en-US" altLang="ja-JP" b="1" dirty="0"/>
              <a:t>STEP</a:t>
            </a:r>
            <a:r>
              <a:rPr lang="ja-JP" altLang="en-US" b="1" dirty="0"/>
              <a:t>⑤</a:t>
            </a:r>
            <a:endParaRPr kumimoji="1" lang="ja-JP" altLang="en-US" b="1" dirty="0"/>
          </a:p>
        </p:txBody>
      </p:sp>
      <p:sp>
        <p:nvSpPr>
          <p:cNvPr id="27" name="テキスト ボックス 26">
            <a:extLst>
              <a:ext uri="{FF2B5EF4-FFF2-40B4-BE49-F238E27FC236}">
                <a16:creationId xmlns:a16="http://schemas.microsoft.com/office/drawing/2014/main" id="{DBA6BFF8-A733-73CC-150B-2463F3EF2677}"/>
              </a:ext>
            </a:extLst>
          </p:cNvPr>
          <p:cNvSpPr txBox="1"/>
          <p:nvPr/>
        </p:nvSpPr>
        <p:spPr>
          <a:xfrm>
            <a:off x="9366306" y="3394353"/>
            <a:ext cx="2008308" cy="646331"/>
          </a:xfrm>
          <a:prstGeom prst="rect">
            <a:avLst/>
          </a:prstGeom>
          <a:noFill/>
        </p:spPr>
        <p:txBody>
          <a:bodyPr wrap="square" rtlCol="0">
            <a:spAutoFit/>
          </a:bodyPr>
          <a:lstStyle/>
          <a:p>
            <a:pPr algn="ctr"/>
            <a:r>
              <a:rPr lang="ja-JP" altLang="en-US" b="1" i="0" dirty="0">
                <a:solidFill>
                  <a:srgbClr val="000000"/>
                </a:solidFill>
                <a:effectLst/>
                <a:latin typeface="Arial" panose="020B0604020202020204" pitchFamily="34" charset="0"/>
              </a:rPr>
              <a:t>ツールを使って</a:t>
            </a:r>
            <a:endParaRPr lang="en-US" altLang="ja-JP" b="1" i="0" dirty="0">
              <a:solidFill>
                <a:srgbClr val="000000"/>
              </a:solidFill>
              <a:effectLst/>
              <a:latin typeface="Arial" panose="020B0604020202020204" pitchFamily="34" charset="0"/>
            </a:endParaRPr>
          </a:p>
          <a:p>
            <a:pPr algn="ctr"/>
            <a:r>
              <a:rPr lang="ja-JP" altLang="en-US" b="1" i="0" dirty="0">
                <a:solidFill>
                  <a:srgbClr val="000000"/>
                </a:solidFill>
                <a:effectLst/>
                <a:latin typeface="Arial" panose="020B0604020202020204" pitchFamily="34" charset="0"/>
              </a:rPr>
              <a:t>清書する</a:t>
            </a:r>
            <a:endParaRPr kumimoji="1" lang="ja-JP" altLang="en-US" b="1" dirty="0"/>
          </a:p>
        </p:txBody>
      </p:sp>
    </p:spTree>
    <p:extLst>
      <p:ext uri="{BB962C8B-B14F-4D97-AF65-F5344CB8AC3E}">
        <p14:creationId xmlns:p14="http://schemas.microsoft.com/office/powerpoint/2010/main" val="181584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B8EEC7E-DD66-A866-9459-094842895982}"/>
              </a:ext>
            </a:extLst>
          </p:cNvPr>
          <p:cNvGrpSpPr/>
          <p:nvPr/>
        </p:nvGrpSpPr>
        <p:grpSpPr>
          <a:xfrm>
            <a:off x="309433" y="263261"/>
            <a:ext cx="11573133" cy="6181082"/>
            <a:chOff x="309433" y="263261"/>
            <a:chExt cx="11573133" cy="6181082"/>
          </a:xfrm>
        </p:grpSpPr>
        <p:sp>
          <p:nvSpPr>
            <p:cNvPr id="49" name="正方形/長方形 48">
              <a:extLst>
                <a:ext uri="{FF2B5EF4-FFF2-40B4-BE49-F238E27FC236}">
                  <a16:creationId xmlns:a16="http://schemas.microsoft.com/office/drawing/2014/main" id="{8E527CB9-7B47-3062-AC09-7075D41E0FBD}"/>
                </a:ext>
              </a:extLst>
            </p:cNvPr>
            <p:cNvSpPr/>
            <p:nvPr/>
          </p:nvSpPr>
          <p:spPr>
            <a:xfrm>
              <a:off x="309433" y="263261"/>
              <a:ext cx="11573133" cy="6181082"/>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D9AFA6A8-804D-0302-2E36-BA1DA477BB43}"/>
                </a:ext>
              </a:extLst>
            </p:cNvPr>
            <p:cNvSpPr/>
            <p:nvPr/>
          </p:nvSpPr>
          <p:spPr>
            <a:xfrm>
              <a:off x="629055" y="529502"/>
              <a:ext cx="10933890" cy="5605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t>サイトマップの具体例（</a:t>
              </a:r>
              <a:r>
                <a:rPr lang="en-US" altLang="ja-JP" sz="1800" b="1" dirty="0"/>
                <a:t>TOTO</a:t>
              </a:r>
              <a:r>
                <a:rPr lang="ja-JP" altLang="en-US" sz="1800" b="1" dirty="0"/>
                <a:t>のホームぺージより一部作成）</a:t>
              </a:r>
              <a:endParaRPr kumimoji="1" lang="ja-JP" altLang="en-US" sz="1800" b="1" dirty="0"/>
            </a:p>
            <a:p>
              <a:pPr algn="ctr"/>
              <a:endParaRPr kumimoji="1" lang="ja-JP" altLang="en-US" dirty="0"/>
            </a:p>
          </p:txBody>
        </p:sp>
        <p:cxnSp>
          <p:nvCxnSpPr>
            <p:cNvPr id="51" name="直線コネクタ 50">
              <a:extLst>
                <a:ext uri="{FF2B5EF4-FFF2-40B4-BE49-F238E27FC236}">
                  <a16:creationId xmlns:a16="http://schemas.microsoft.com/office/drawing/2014/main" id="{B76E552A-AB3B-F4E3-EE97-37DFBAB440D5}"/>
                </a:ext>
              </a:extLst>
            </p:cNvPr>
            <p:cNvCxnSpPr>
              <a:cxnSpLocks/>
            </p:cNvCxnSpPr>
            <p:nvPr/>
          </p:nvCxnSpPr>
          <p:spPr>
            <a:xfrm>
              <a:off x="831113" y="1113177"/>
              <a:ext cx="10395047"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973DE5ED-9354-7E67-213A-1F31C2A0CC7E}"/>
                </a:ext>
              </a:extLst>
            </p:cNvPr>
            <p:cNvCxnSpPr>
              <a:cxnSpLocks/>
              <a:stCxn id="9" idx="2"/>
            </p:cNvCxnSpPr>
            <p:nvPr/>
          </p:nvCxnSpPr>
          <p:spPr>
            <a:xfrm>
              <a:off x="1792864" y="2048446"/>
              <a:ext cx="0" cy="7120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0A7E49A-3336-9188-CD81-DFC5B632FBB0}"/>
                </a:ext>
              </a:extLst>
            </p:cNvPr>
            <p:cNvCxnSpPr>
              <a:cxnSpLocks/>
            </p:cNvCxnSpPr>
            <p:nvPr/>
          </p:nvCxnSpPr>
          <p:spPr>
            <a:xfrm>
              <a:off x="4019105" y="2317868"/>
              <a:ext cx="0" cy="514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878EFC91-9BBB-2384-75C8-EDF1DB551FD4}"/>
                </a:ext>
              </a:extLst>
            </p:cNvPr>
            <p:cNvSpPr/>
            <p:nvPr/>
          </p:nvSpPr>
          <p:spPr>
            <a:xfrm>
              <a:off x="1020037" y="1603278"/>
              <a:ext cx="1545654" cy="445168"/>
            </a:xfrm>
            <a:prstGeom prst="rect">
              <a:avLst/>
            </a:prstGeom>
            <a:solidFill>
              <a:srgbClr val="0C3E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TOP</a:t>
              </a:r>
              <a:r>
                <a:rPr kumimoji="1" lang="ja-JP" altLang="en-US" sz="1600" b="1" dirty="0"/>
                <a:t>ページ</a:t>
              </a:r>
            </a:p>
          </p:txBody>
        </p:sp>
        <p:sp>
          <p:nvSpPr>
            <p:cNvPr id="10" name="正方形/長方形 9">
              <a:extLst>
                <a:ext uri="{FF2B5EF4-FFF2-40B4-BE49-F238E27FC236}">
                  <a16:creationId xmlns:a16="http://schemas.microsoft.com/office/drawing/2014/main" id="{D5BD7652-7225-1309-CFB4-3C5E9ACB06B4}"/>
                </a:ext>
              </a:extLst>
            </p:cNvPr>
            <p:cNvSpPr/>
            <p:nvPr/>
          </p:nvSpPr>
          <p:spPr>
            <a:xfrm>
              <a:off x="928979" y="2609825"/>
              <a:ext cx="1818577"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コンサルティング</a:t>
              </a:r>
            </a:p>
          </p:txBody>
        </p:sp>
        <p:sp>
          <p:nvSpPr>
            <p:cNvPr id="11" name="正方形/長方形 10">
              <a:extLst>
                <a:ext uri="{FF2B5EF4-FFF2-40B4-BE49-F238E27FC236}">
                  <a16:creationId xmlns:a16="http://schemas.microsoft.com/office/drawing/2014/main" id="{A5960988-8BE7-8F05-F842-A91D5669B45B}"/>
                </a:ext>
              </a:extLst>
            </p:cNvPr>
            <p:cNvSpPr/>
            <p:nvPr/>
          </p:nvSpPr>
          <p:spPr>
            <a:xfrm>
              <a:off x="1306968" y="3584138"/>
              <a:ext cx="1614116"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CRO</a:t>
              </a:r>
              <a:endParaRPr kumimoji="1" lang="ja-JP" altLang="en-US" sz="1400" b="1" dirty="0">
                <a:solidFill>
                  <a:schemeClr val="tx1"/>
                </a:solidFill>
              </a:endParaRPr>
            </a:p>
          </p:txBody>
        </p:sp>
        <p:sp>
          <p:nvSpPr>
            <p:cNvPr id="12" name="正方形/長方形 11">
              <a:extLst>
                <a:ext uri="{FF2B5EF4-FFF2-40B4-BE49-F238E27FC236}">
                  <a16:creationId xmlns:a16="http://schemas.microsoft.com/office/drawing/2014/main" id="{3B054AF9-D0BD-B884-DE9B-38BC355E5C59}"/>
                </a:ext>
              </a:extLst>
            </p:cNvPr>
            <p:cNvSpPr/>
            <p:nvPr/>
          </p:nvSpPr>
          <p:spPr>
            <a:xfrm>
              <a:off x="3291625" y="2609825"/>
              <a:ext cx="1515198"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実績・事例</a:t>
              </a:r>
              <a:endParaRPr kumimoji="1" lang="ja-JP" altLang="en-US" sz="1600" b="1" dirty="0">
                <a:solidFill>
                  <a:schemeClr val="tx1"/>
                </a:solidFill>
              </a:endParaRPr>
            </a:p>
          </p:txBody>
        </p:sp>
        <p:sp>
          <p:nvSpPr>
            <p:cNvPr id="15" name="正方形/長方形 14">
              <a:extLst>
                <a:ext uri="{FF2B5EF4-FFF2-40B4-BE49-F238E27FC236}">
                  <a16:creationId xmlns:a16="http://schemas.microsoft.com/office/drawing/2014/main" id="{6DEF2CEB-89EF-75FA-110B-02BC6290D708}"/>
                </a:ext>
              </a:extLst>
            </p:cNvPr>
            <p:cNvSpPr/>
            <p:nvPr/>
          </p:nvSpPr>
          <p:spPr>
            <a:xfrm>
              <a:off x="1306968" y="4127612"/>
              <a:ext cx="1614116"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戦略・計画立案</a:t>
              </a:r>
              <a:endParaRPr kumimoji="1" lang="ja-JP" altLang="en-US" sz="1400" b="1" dirty="0">
                <a:solidFill>
                  <a:schemeClr val="tx1"/>
                </a:solidFill>
              </a:endParaRPr>
            </a:p>
          </p:txBody>
        </p:sp>
        <p:sp>
          <p:nvSpPr>
            <p:cNvPr id="16" name="正方形/長方形 15">
              <a:extLst>
                <a:ext uri="{FF2B5EF4-FFF2-40B4-BE49-F238E27FC236}">
                  <a16:creationId xmlns:a16="http://schemas.microsoft.com/office/drawing/2014/main" id="{9A32DBF7-0F82-5B47-41E0-DE817A5B55D4}"/>
                </a:ext>
              </a:extLst>
            </p:cNvPr>
            <p:cNvSpPr/>
            <p:nvPr/>
          </p:nvSpPr>
          <p:spPr>
            <a:xfrm>
              <a:off x="1306968" y="4670967"/>
              <a:ext cx="1614116"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行動観察リサーチ</a:t>
              </a:r>
              <a:endParaRPr kumimoji="1" lang="ja-JP" altLang="en-US" sz="1400" b="1" dirty="0">
                <a:solidFill>
                  <a:schemeClr val="tx1"/>
                </a:solidFill>
              </a:endParaRPr>
            </a:p>
          </p:txBody>
        </p:sp>
        <p:sp>
          <p:nvSpPr>
            <p:cNvPr id="17" name="正方形/長方形 16">
              <a:extLst>
                <a:ext uri="{FF2B5EF4-FFF2-40B4-BE49-F238E27FC236}">
                  <a16:creationId xmlns:a16="http://schemas.microsoft.com/office/drawing/2014/main" id="{6159422C-6A07-76D5-0826-0313A91D2D00}"/>
                </a:ext>
              </a:extLst>
            </p:cNvPr>
            <p:cNvSpPr/>
            <p:nvPr/>
          </p:nvSpPr>
          <p:spPr>
            <a:xfrm>
              <a:off x="1306968" y="5209360"/>
              <a:ext cx="1614116"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グローバルサイト</a:t>
              </a:r>
            </a:p>
          </p:txBody>
        </p:sp>
        <p:sp>
          <p:nvSpPr>
            <p:cNvPr id="19" name="正方形/長方形 18">
              <a:extLst>
                <a:ext uri="{FF2B5EF4-FFF2-40B4-BE49-F238E27FC236}">
                  <a16:creationId xmlns:a16="http://schemas.microsoft.com/office/drawing/2014/main" id="{7428D48D-39AA-32DC-E5FC-FD2131C24B43}"/>
                </a:ext>
              </a:extLst>
            </p:cNvPr>
            <p:cNvSpPr/>
            <p:nvPr/>
          </p:nvSpPr>
          <p:spPr>
            <a:xfrm>
              <a:off x="3614742" y="3584138"/>
              <a:ext cx="155944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EDWIN</a:t>
              </a:r>
            </a:p>
          </p:txBody>
        </p:sp>
        <p:sp>
          <p:nvSpPr>
            <p:cNvPr id="20" name="正方形/長方形 19">
              <a:extLst>
                <a:ext uri="{FF2B5EF4-FFF2-40B4-BE49-F238E27FC236}">
                  <a16:creationId xmlns:a16="http://schemas.microsoft.com/office/drawing/2014/main" id="{84CC8E89-26F6-11F6-C4FF-948C68921A95}"/>
                </a:ext>
              </a:extLst>
            </p:cNvPr>
            <p:cNvSpPr/>
            <p:nvPr/>
          </p:nvSpPr>
          <p:spPr>
            <a:xfrm>
              <a:off x="3614742" y="4127612"/>
              <a:ext cx="155944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スタジオマリオ</a:t>
              </a:r>
            </a:p>
          </p:txBody>
        </p:sp>
        <p:sp>
          <p:nvSpPr>
            <p:cNvPr id="21" name="正方形/長方形 20">
              <a:extLst>
                <a:ext uri="{FF2B5EF4-FFF2-40B4-BE49-F238E27FC236}">
                  <a16:creationId xmlns:a16="http://schemas.microsoft.com/office/drawing/2014/main" id="{E8946CAC-B719-F762-0185-C96EC4AF52C3}"/>
                </a:ext>
              </a:extLst>
            </p:cNvPr>
            <p:cNvSpPr/>
            <p:nvPr/>
          </p:nvSpPr>
          <p:spPr>
            <a:xfrm>
              <a:off x="3614742" y="4670967"/>
              <a:ext cx="155944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rPr>
                <a:t>HITOWA</a:t>
              </a:r>
            </a:p>
            <a:p>
              <a:pPr algn="ctr"/>
              <a:r>
                <a:rPr lang="ja-JP" altLang="en-US" sz="1400" b="1" dirty="0">
                  <a:solidFill>
                    <a:schemeClr val="tx1"/>
                  </a:solidFill>
                </a:rPr>
                <a:t>ケアサービス</a:t>
              </a:r>
              <a:endParaRPr kumimoji="1" lang="ja-JP" altLang="en-US" sz="1400" b="1" dirty="0">
                <a:solidFill>
                  <a:schemeClr val="tx1"/>
                </a:solidFill>
              </a:endParaRPr>
            </a:p>
          </p:txBody>
        </p:sp>
        <p:sp>
          <p:nvSpPr>
            <p:cNvPr id="22" name="正方形/長方形 21">
              <a:extLst>
                <a:ext uri="{FF2B5EF4-FFF2-40B4-BE49-F238E27FC236}">
                  <a16:creationId xmlns:a16="http://schemas.microsoft.com/office/drawing/2014/main" id="{311F55EE-BEB4-FEBB-02C8-D81F5F90ECC8}"/>
                </a:ext>
              </a:extLst>
            </p:cNvPr>
            <p:cNvSpPr/>
            <p:nvPr/>
          </p:nvSpPr>
          <p:spPr>
            <a:xfrm>
              <a:off x="3614742" y="5209360"/>
              <a:ext cx="155944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カーセンサー</a:t>
              </a:r>
              <a:endParaRPr kumimoji="1" lang="ja-JP" altLang="en-US" sz="1400" b="1" dirty="0">
                <a:solidFill>
                  <a:schemeClr val="tx1"/>
                </a:solidFill>
              </a:endParaRPr>
            </a:p>
          </p:txBody>
        </p:sp>
        <p:sp>
          <p:nvSpPr>
            <p:cNvPr id="23" name="正方形/長方形 22">
              <a:extLst>
                <a:ext uri="{FF2B5EF4-FFF2-40B4-BE49-F238E27FC236}">
                  <a16:creationId xmlns:a16="http://schemas.microsoft.com/office/drawing/2014/main" id="{8CA932EB-E3F4-9DDE-810C-8CF450E7F9C3}"/>
                </a:ext>
              </a:extLst>
            </p:cNvPr>
            <p:cNvSpPr/>
            <p:nvPr/>
          </p:nvSpPr>
          <p:spPr>
            <a:xfrm>
              <a:off x="5717077" y="3584138"/>
              <a:ext cx="1614116"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お問い合わせフォーム</a:t>
              </a:r>
            </a:p>
          </p:txBody>
        </p:sp>
        <p:sp>
          <p:nvSpPr>
            <p:cNvPr id="28" name="正方形/長方形 27">
              <a:extLst>
                <a:ext uri="{FF2B5EF4-FFF2-40B4-BE49-F238E27FC236}">
                  <a16:creationId xmlns:a16="http://schemas.microsoft.com/office/drawing/2014/main" id="{34738BAD-9AE6-2C58-3CC9-FDAC49B94BF6}"/>
                </a:ext>
              </a:extLst>
            </p:cNvPr>
            <p:cNvSpPr/>
            <p:nvPr/>
          </p:nvSpPr>
          <p:spPr>
            <a:xfrm>
              <a:off x="8005550" y="3584138"/>
              <a:ext cx="143244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i="0" dirty="0">
                  <a:solidFill>
                    <a:schemeClr val="tx1"/>
                  </a:solidFill>
                  <a:effectLst/>
                  <a:latin typeface="Hiragino Kaku Gothic ProN"/>
                </a:rPr>
                <a:t>新卒・既卒採用</a:t>
              </a:r>
              <a:endParaRPr kumimoji="1" lang="ja-JP" altLang="en-US" sz="1400" b="1" dirty="0">
                <a:solidFill>
                  <a:schemeClr val="tx1"/>
                </a:solidFill>
              </a:endParaRPr>
            </a:p>
          </p:txBody>
        </p:sp>
        <p:sp>
          <p:nvSpPr>
            <p:cNvPr id="29" name="正方形/長方形 28">
              <a:extLst>
                <a:ext uri="{FF2B5EF4-FFF2-40B4-BE49-F238E27FC236}">
                  <a16:creationId xmlns:a16="http://schemas.microsoft.com/office/drawing/2014/main" id="{0FF47B1F-2D8E-DD20-954E-A82F09D38325}"/>
                </a:ext>
              </a:extLst>
            </p:cNvPr>
            <p:cNvSpPr/>
            <p:nvPr/>
          </p:nvSpPr>
          <p:spPr>
            <a:xfrm>
              <a:off x="8005550" y="4127612"/>
              <a:ext cx="143244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i="0" dirty="0">
                  <a:solidFill>
                    <a:schemeClr val="tx1"/>
                  </a:solidFill>
                  <a:effectLst/>
                  <a:latin typeface="Hiragino Kaku Gothic ProN"/>
                </a:rPr>
                <a:t>中途採用</a:t>
              </a:r>
              <a:endParaRPr kumimoji="1" lang="ja-JP" altLang="en-US" sz="1400" b="1" dirty="0">
                <a:solidFill>
                  <a:schemeClr val="tx1"/>
                </a:solidFill>
              </a:endParaRPr>
            </a:p>
          </p:txBody>
        </p:sp>
        <p:cxnSp>
          <p:nvCxnSpPr>
            <p:cNvPr id="31" name="直線コネクタ 30">
              <a:extLst>
                <a:ext uri="{FF2B5EF4-FFF2-40B4-BE49-F238E27FC236}">
                  <a16:creationId xmlns:a16="http://schemas.microsoft.com/office/drawing/2014/main" id="{76ADB6A6-1D1D-A203-7C49-F83C1F3D5CA8}"/>
                </a:ext>
              </a:extLst>
            </p:cNvPr>
            <p:cNvCxnSpPr>
              <a:cxnSpLocks/>
            </p:cNvCxnSpPr>
            <p:nvPr/>
          </p:nvCxnSpPr>
          <p:spPr>
            <a:xfrm>
              <a:off x="1123676" y="3806722"/>
              <a:ext cx="177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12215FE-6629-57AE-7020-70619C2D3335}"/>
                </a:ext>
              </a:extLst>
            </p:cNvPr>
            <p:cNvCxnSpPr>
              <a:cxnSpLocks/>
            </p:cNvCxnSpPr>
            <p:nvPr/>
          </p:nvCxnSpPr>
          <p:spPr>
            <a:xfrm>
              <a:off x="1123676" y="4350196"/>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CE078402-4460-D9D2-C1B8-A53688DE2253}"/>
                </a:ext>
              </a:extLst>
            </p:cNvPr>
            <p:cNvCxnSpPr>
              <a:cxnSpLocks/>
            </p:cNvCxnSpPr>
            <p:nvPr/>
          </p:nvCxnSpPr>
          <p:spPr>
            <a:xfrm>
              <a:off x="1123676" y="4893551"/>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E08E7C0-C58B-3E70-CAA4-734B88F8354C}"/>
                </a:ext>
              </a:extLst>
            </p:cNvPr>
            <p:cNvCxnSpPr>
              <a:cxnSpLocks/>
            </p:cNvCxnSpPr>
            <p:nvPr/>
          </p:nvCxnSpPr>
          <p:spPr>
            <a:xfrm>
              <a:off x="1123676" y="5431944"/>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EA4015C-BDF5-8455-7486-3ECCA03F9C29}"/>
                </a:ext>
              </a:extLst>
            </p:cNvPr>
            <p:cNvCxnSpPr>
              <a:cxnSpLocks/>
            </p:cNvCxnSpPr>
            <p:nvPr/>
          </p:nvCxnSpPr>
          <p:spPr>
            <a:xfrm>
              <a:off x="1792864" y="2317868"/>
              <a:ext cx="8679107" cy="135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1193806D-57F6-C73C-7CD3-96741325A598}"/>
                </a:ext>
              </a:extLst>
            </p:cNvPr>
            <p:cNvSpPr txBox="1"/>
            <p:nvPr/>
          </p:nvSpPr>
          <p:spPr>
            <a:xfrm>
              <a:off x="1110745" y="659754"/>
              <a:ext cx="9019723" cy="400110"/>
            </a:xfrm>
            <a:prstGeom prst="rect">
              <a:avLst/>
            </a:prstGeom>
            <a:noFill/>
          </p:spPr>
          <p:txBody>
            <a:bodyPr wrap="square" rtlCol="0">
              <a:spAutoFit/>
            </a:bodyPr>
            <a:lstStyle/>
            <a:p>
              <a:r>
                <a:rPr lang="ja-JP" altLang="en-US" sz="2000" b="1" dirty="0"/>
                <a:t>サイトマップの具体例（</a:t>
              </a:r>
              <a:r>
                <a:rPr lang="en-US" altLang="ja-JP" sz="2000" b="1" dirty="0"/>
                <a:t>M.T</a:t>
              </a:r>
              <a:r>
                <a:rPr lang="ja-JP" altLang="en-US" sz="2000" b="1" dirty="0"/>
                <a:t>公式ホームぺージの事例）</a:t>
              </a:r>
              <a:endParaRPr kumimoji="1" lang="ja-JP" altLang="en-US" sz="2000" b="1" dirty="0"/>
            </a:p>
          </p:txBody>
        </p:sp>
        <p:cxnSp>
          <p:nvCxnSpPr>
            <p:cNvPr id="42" name="直線コネクタ 41">
              <a:extLst>
                <a:ext uri="{FF2B5EF4-FFF2-40B4-BE49-F238E27FC236}">
                  <a16:creationId xmlns:a16="http://schemas.microsoft.com/office/drawing/2014/main" id="{C6AC1E56-4AEA-421E-869B-6F071C17AAC1}"/>
                </a:ext>
              </a:extLst>
            </p:cNvPr>
            <p:cNvCxnSpPr>
              <a:cxnSpLocks/>
            </p:cNvCxnSpPr>
            <p:nvPr/>
          </p:nvCxnSpPr>
          <p:spPr>
            <a:xfrm>
              <a:off x="3441214" y="3806722"/>
              <a:ext cx="177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264EB9D-CE41-4886-ABCA-045320BF623C}"/>
                </a:ext>
              </a:extLst>
            </p:cNvPr>
            <p:cNvCxnSpPr>
              <a:cxnSpLocks/>
            </p:cNvCxnSpPr>
            <p:nvPr/>
          </p:nvCxnSpPr>
          <p:spPr>
            <a:xfrm>
              <a:off x="3441214" y="4350196"/>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32A770A-9994-4923-A8D5-FD919F57892B}"/>
                </a:ext>
              </a:extLst>
            </p:cNvPr>
            <p:cNvCxnSpPr>
              <a:cxnSpLocks/>
            </p:cNvCxnSpPr>
            <p:nvPr/>
          </p:nvCxnSpPr>
          <p:spPr>
            <a:xfrm>
              <a:off x="3441214" y="4893551"/>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0FBC015-7E84-4927-9053-2FD0FD76D126}"/>
                </a:ext>
              </a:extLst>
            </p:cNvPr>
            <p:cNvCxnSpPr>
              <a:cxnSpLocks/>
            </p:cNvCxnSpPr>
            <p:nvPr/>
          </p:nvCxnSpPr>
          <p:spPr>
            <a:xfrm>
              <a:off x="3441214" y="5431944"/>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5AC47A6-F3FE-4078-AFC2-A465699337E3}"/>
                </a:ext>
              </a:extLst>
            </p:cNvPr>
            <p:cNvCxnSpPr>
              <a:cxnSpLocks/>
            </p:cNvCxnSpPr>
            <p:nvPr/>
          </p:nvCxnSpPr>
          <p:spPr>
            <a:xfrm>
              <a:off x="1110745" y="3054993"/>
              <a:ext cx="0" cy="23769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E429B679-E588-482A-990D-14F9D399F68B}"/>
                </a:ext>
              </a:extLst>
            </p:cNvPr>
            <p:cNvCxnSpPr>
              <a:cxnSpLocks/>
            </p:cNvCxnSpPr>
            <p:nvPr/>
          </p:nvCxnSpPr>
          <p:spPr>
            <a:xfrm>
              <a:off x="3441214" y="3054993"/>
              <a:ext cx="0" cy="23769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B553C7E4-0B4E-4E98-B57F-4D021A7CF2B9}"/>
                </a:ext>
              </a:extLst>
            </p:cNvPr>
            <p:cNvCxnSpPr>
              <a:cxnSpLocks/>
            </p:cNvCxnSpPr>
            <p:nvPr/>
          </p:nvCxnSpPr>
          <p:spPr>
            <a:xfrm>
              <a:off x="6253347" y="2317868"/>
              <a:ext cx="0" cy="514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2C625F9E-2480-4043-ABCE-6E8C2ED794DA}"/>
                </a:ext>
              </a:extLst>
            </p:cNvPr>
            <p:cNvCxnSpPr>
              <a:cxnSpLocks/>
            </p:cNvCxnSpPr>
            <p:nvPr/>
          </p:nvCxnSpPr>
          <p:spPr>
            <a:xfrm>
              <a:off x="8418885" y="2317868"/>
              <a:ext cx="0" cy="514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E1A92272-C343-43B0-A0CD-7354AA063C30}"/>
                </a:ext>
              </a:extLst>
            </p:cNvPr>
            <p:cNvCxnSpPr>
              <a:cxnSpLocks/>
            </p:cNvCxnSpPr>
            <p:nvPr/>
          </p:nvCxnSpPr>
          <p:spPr>
            <a:xfrm>
              <a:off x="10471971" y="2317868"/>
              <a:ext cx="0" cy="514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3185BA75-87A4-5EDB-E970-FC514DB8E2D7}"/>
                </a:ext>
              </a:extLst>
            </p:cNvPr>
            <p:cNvSpPr/>
            <p:nvPr/>
          </p:nvSpPr>
          <p:spPr>
            <a:xfrm>
              <a:off x="5350892" y="2609825"/>
              <a:ext cx="1763979"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企業情報</a:t>
              </a:r>
            </a:p>
          </p:txBody>
        </p:sp>
        <p:sp>
          <p:nvSpPr>
            <p:cNvPr id="14" name="正方形/長方形 13">
              <a:extLst>
                <a:ext uri="{FF2B5EF4-FFF2-40B4-BE49-F238E27FC236}">
                  <a16:creationId xmlns:a16="http://schemas.microsoft.com/office/drawing/2014/main" id="{4487903B-EF87-B2C5-2210-F0E590930627}"/>
                </a:ext>
              </a:extLst>
            </p:cNvPr>
            <p:cNvSpPr/>
            <p:nvPr/>
          </p:nvSpPr>
          <p:spPr>
            <a:xfrm>
              <a:off x="7658940" y="2611496"/>
              <a:ext cx="1515198"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採用</a:t>
              </a:r>
            </a:p>
          </p:txBody>
        </p:sp>
        <p:sp>
          <p:nvSpPr>
            <p:cNvPr id="48" name="正方形/長方形 47">
              <a:extLst>
                <a:ext uri="{FF2B5EF4-FFF2-40B4-BE49-F238E27FC236}">
                  <a16:creationId xmlns:a16="http://schemas.microsoft.com/office/drawing/2014/main" id="{B2E14B47-1B7F-43B1-A882-100F241ADCAA}"/>
                </a:ext>
              </a:extLst>
            </p:cNvPr>
            <p:cNvSpPr/>
            <p:nvPr/>
          </p:nvSpPr>
          <p:spPr>
            <a:xfrm>
              <a:off x="9718206" y="2611496"/>
              <a:ext cx="1515198" cy="445168"/>
            </a:xfrm>
            <a:prstGeom prst="rect">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ブログ</a:t>
              </a:r>
              <a:endParaRPr kumimoji="1" lang="ja-JP" altLang="en-US" sz="1600" b="1" dirty="0">
                <a:solidFill>
                  <a:schemeClr val="tx1"/>
                </a:solidFill>
              </a:endParaRPr>
            </a:p>
          </p:txBody>
        </p:sp>
        <p:cxnSp>
          <p:nvCxnSpPr>
            <p:cNvPr id="60" name="直線コネクタ 59">
              <a:extLst>
                <a:ext uri="{FF2B5EF4-FFF2-40B4-BE49-F238E27FC236}">
                  <a16:creationId xmlns:a16="http://schemas.microsoft.com/office/drawing/2014/main" id="{998B1409-17EA-4623-92EF-E59837AEC796}"/>
                </a:ext>
              </a:extLst>
            </p:cNvPr>
            <p:cNvCxnSpPr>
              <a:cxnSpLocks/>
            </p:cNvCxnSpPr>
            <p:nvPr/>
          </p:nvCxnSpPr>
          <p:spPr>
            <a:xfrm>
              <a:off x="5546061" y="3054993"/>
              <a:ext cx="0" cy="751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C1AF425-E02B-4180-B68E-D664F8E0D6FE}"/>
                </a:ext>
              </a:extLst>
            </p:cNvPr>
            <p:cNvCxnSpPr>
              <a:cxnSpLocks/>
            </p:cNvCxnSpPr>
            <p:nvPr/>
          </p:nvCxnSpPr>
          <p:spPr>
            <a:xfrm>
              <a:off x="5546061" y="3806722"/>
              <a:ext cx="177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8C65C832-BE57-4C62-AC5B-C85E3EAAA316}"/>
                </a:ext>
              </a:extLst>
            </p:cNvPr>
            <p:cNvCxnSpPr>
              <a:cxnSpLocks/>
            </p:cNvCxnSpPr>
            <p:nvPr/>
          </p:nvCxnSpPr>
          <p:spPr>
            <a:xfrm>
              <a:off x="7832059" y="3054993"/>
              <a:ext cx="0" cy="12952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3D5D7C92-3905-41A7-B05F-E7BF8CC58588}"/>
                </a:ext>
              </a:extLst>
            </p:cNvPr>
            <p:cNvCxnSpPr>
              <a:cxnSpLocks/>
            </p:cNvCxnSpPr>
            <p:nvPr/>
          </p:nvCxnSpPr>
          <p:spPr>
            <a:xfrm>
              <a:off x="7832059" y="3806722"/>
              <a:ext cx="177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90DB9275-04EA-4A7E-974E-E01CEF788C59}"/>
                </a:ext>
              </a:extLst>
            </p:cNvPr>
            <p:cNvCxnSpPr>
              <a:cxnSpLocks/>
            </p:cNvCxnSpPr>
            <p:nvPr/>
          </p:nvCxnSpPr>
          <p:spPr>
            <a:xfrm>
              <a:off x="7832059" y="4350196"/>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DBBB344C-7851-4EDF-990F-D7F5297A105C}"/>
                </a:ext>
              </a:extLst>
            </p:cNvPr>
            <p:cNvSpPr/>
            <p:nvPr/>
          </p:nvSpPr>
          <p:spPr>
            <a:xfrm>
              <a:off x="10063279" y="3584138"/>
              <a:ext cx="136671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i="0" dirty="0">
                  <a:solidFill>
                    <a:schemeClr val="tx1"/>
                  </a:solidFill>
                  <a:effectLst/>
                  <a:latin typeface="Hiragino Kaku Gothic ProN"/>
                </a:rPr>
                <a:t>1</a:t>
              </a:r>
              <a:r>
                <a:rPr lang="ja-JP" altLang="en-US" sz="1400" b="1" i="0" dirty="0">
                  <a:solidFill>
                    <a:schemeClr val="tx1"/>
                  </a:solidFill>
                  <a:effectLst/>
                  <a:latin typeface="Hiragino Kaku Gothic ProN"/>
                </a:rPr>
                <a:t>記事目</a:t>
              </a:r>
              <a:endParaRPr kumimoji="1" lang="ja-JP" altLang="en-US" sz="1400" b="1" dirty="0">
                <a:solidFill>
                  <a:schemeClr val="tx1"/>
                </a:solidFill>
              </a:endParaRPr>
            </a:p>
          </p:txBody>
        </p:sp>
        <p:sp>
          <p:nvSpPr>
            <p:cNvPr id="69" name="正方形/長方形 68">
              <a:extLst>
                <a:ext uri="{FF2B5EF4-FFF2-40B4-BE49-F238E27FC236}">
                  <a16:creationId xmlns:a16="http://schemas.microsoft.com/office/drawing/2014/main" id="{23D9900B-031A-4BCA-84AE-1C0DECB67D61}"/>
                </a:ext>
              </a:extLst>
            </p:cNvPr>
            <p:cNvSpPr/>
            <p:nvPr/>
          </p:nvSpPr>
          <p:spPr>
            <a:xfrm>
              <a:off x="10063279" y="4127612"/>
              <a:ext cx="136671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i="0" dirty="0">
                  <a:solidFill>
                    <a:schemeClr val="tx1"/>
                  </a:solidFill>
                  <a:effectLst/>
                  <a:latin typeface="Hiragino Kaku Gothic ProN"/>
                </a:rPr>
                <a:t>2</a:t>
              </a:r>
              <a:r>
                <a:rPr lang="ja-JP" altLang="en-US" sz="1400" b="1" i="0" dirty="0">
                  <a:solidFill>
                    <a:schemeClr val="tx1"/>
                  </a:solidFill>
                  <a:effectLst/>
                  <a:latin typeface="Hiragino Kaku Gothic ProN"/>
                </a:rPr>
                <a:t>記事目</a:t>
              </a:r>
              <a:endParaRPr kumimoji="1" lang="ja-JP" altLang="en-US" sz="1400" b="1" dirty="0">
                <a:solidFill>
                  <a:schemeClr val="tx1"/>
                </a:solidFill>
              </a:endParaRPr>
            </a:p>
          </p:txBody>
        </p:sp>
        <p:cxnSp>
          <p:nvCxnSpPr>
            <p:cNvPr id="70" name="直線コネクタ 69">
              <a:extLst>
                <a:ext uri="{FF2B5EF4-FFF2-40B4-BE49-F238E27FC236}">
                  <a16:creationId xmlns:a16="http://schemas.microsoft.com/office/drawing/2014/main" id="{6709C26F-825E-4A9B-9555-0A1D09FFFD8D}"/>
                </a:ext>
              </a:extLst>
            </p:cNvPr>
            <p:cNvCxnSpPr>
              <a:cxnSpLocks/>
            </p:cNvCxnSpPr>
            <p:nvPr/>
          </p:nvCxnSpPr>
          <p:spPr>
            <a:xfrm>
              <a:off x="9885535" y="3054993"/>
              <a:ext cx="0" cy="23769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E38DED74-D327-476A-B512-6DBAA0D5DD65}"/>
                </a:ext>
              </a:extLst>
            </p:cNvPr>
            <p:cNvCxnSpPr>
              <a:cxnSpLocks/>
            </p:cNvCxnSpPr>
            <p:nvPr/>
          </p:nvCxnSpPr>
          <p:spPr>
            <a:xfrm>
              <a:off x="9885535" y="3806722"/>
              <a:ext cx="1777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4107A379-7462-4D65-A88F-45B808A1AF5C}"/>
                </a:ext>
              </a:extLst>
            </p:cNvPr>
            <p:cNvCxnSpPr>
              <a:cxnSpLocks/>
            </p:cNvCxnSpPr>
            <p:nvPr/>
          </p:nvCxnSpPr>
          <p:spPr>
            <a:xfrm>
              <a:off x="9885535" y="4350196"/>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BFF218B5-43A0-4C74-840A-FDA4581D93B0}"/>
                </a:ext>
              </a:extLst>
            </p:cNvPr>
            <p:cNvSpPr/>
            <p:nvPr/>
          </p:nvSpPr>
          <p:spPr>
            <a:xfrm>
              <a:off x="10063279" y="4670967"/>
              <a:ext cx="136671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Hiragino Kaku Gothic ProN"/>
                </a:rPr>
                <a:t>3</a:t>
              </a:r>
              <a:r>
                <a:rPr lang="ja-JP" altLang="en-US" sz="1400" b="1" dirty="0">
                  <a:solidFill>
                    <a:schemeClr val="tx1"/>
                  </a:solidFill>
                  <a:latin typeface="Hiragino Kaku Gothic ProN"/>
                </a:rPr>
                <a:t>記事目</a:t>
              </a:r>
              <a:endParaRPr lang="ja-JP" altLang="en-US" sz="1400" b="1" dirty="0">
                <a:solidFill>
                  <a:schemeClr val="tx1"/>
                </a:solidFill>
              </a:endParaRPr>
            </a:p>
          </p:txBody>
        </p:sp>
        <p:sp>
          <p:nvSpPr>
            <p:cNvPr id="74" name="正方形/長方形 73">
              <a:extLst>
                <a:ext uri="{FF2B5EF4-FFF2-40B4-BE49-F238E27FC236}">
                  <a16:creationId xmlns:a16="http://schemas.microsoft.com/office/drawing/2014/main" id="{3DFFBF62-E437-427A-A8F9-9229C5043B59}"/>
                </a:ext>
              </a:extLst>
            </p:cNvPr>
            <p:cNvSpPr/>
            <p:nvPr/>
          </p:nvSpPr>
          <p:spPr>
            <a:xfrm>
              <a:off x="10063279" y="5209360"/>
              <a:ext cx="1366717" cy="445168"/>
            </a:xfrm>
            <a:prstGeom prst="rect">
              <a:avLst/>
            </a:prstGeom>
            <a:solidFill>
              <a:srgbClr val="D8E5FC"/>
            </a:solidFill>
            <a:ln>
              <a:solidFill>
                <a:srgbClr val="D8E5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Hiragino Kaku Gothic ProN"/>
                </a:rPr>
                <a:t>4</a:t>
              </a:r>
              <a:r>
                <a:rPr lang="ja-JP" altLang="en-US" sz="1400" b="1" dirty="0">
                  <a:solidFill>
                    <a:schemeClr val="tx1"/>
                  </a:solidFill>
                  <a:latin typeface="Hiragino Kaku Gothic ProN"/>
                </a:rPr>
                <a:t>記事目</a:t>
              </a:r>
              <a:endParaRPr lang="ja-JP" altLang="en-US" sz="1400" b="1" dirty="0">
                <a:solidFill>
                  <a:schemeClr val="tx1"/>
                </a:solidFill>
              </a:endParaRPr>
            </a:p>
          </p:txBody>
        </p:sp>
        <p:cxnSp>
          <p:nvCxnSpPr>
            <p:cNvPr id="75" name="直線コネクタ 74">
              <a:extLst>
                <a:ext uri="{FF2B5EF4-FFF2-40B4-BE49-F238E27FC236}">
                  <a16:creationId xmlns:a16="http://schemas.microsoft.com/office/drawing/2014/main" id="{1C7197BA-ECEC-4761-874F-FBC18DAA27A6}"/>
                </a:ext>
              </a:extLst>
            </p:cNvPr>
            <p:cNvCxnSpPr>
              <a:cxnSpLocks/>
            </p:cNvCxnSpPr>
            <p:nvPr/>
          </p:nvCxnSpPr>
          <p:spPr>
            <a:xfrm>
              <a:off x="9889751" y="4893551"/>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14100677-74D7-4988-B788-9A2A0268BF3B}"/>
                </a:ext>
              </a:extLst>
            </p:cNvPr>
            <p:cNvCxnSpPr>
              <a:cxnSpLocks/>
            </p:cNvCxnSpPr>
            <p:nvPr/>
          </p:nvCxnSpPr>
          <p:spPr>
            <a:xfrm>
              <a:off x="9889751" y="5431944"/>
              <a:ext cx="1623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700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B18B9B5-09A2-3EE8-562E-FEB0CB57A651}"/>
              </a:ext>
            </a:extLst>
          </p:cNvPr>
          <p:cNvSpPr/>
          <p:nvPr/>
        </p:nvSpPr>
        <p:spPr>
          <a:xfrm>
            <a:off x="155466" y="55544"/>
            <a:ext cx="11919167" cy="6662756"/>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3929FA1-CC57-E435-10F6-633619BA1494}"/>
              </a:ext>
            </a:extLst>
          </p:cNvPr>
          <p:cNvSpPr/>
          <p:nvPr/>
        </p:nvSpPr>
        <p:spPr>
          <a:xfrm>
            <a:off x="440853" y="255852"/>
            <a:ext cx="11277931" cy="6203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6A105855-F4A7-773E-B436-7637470141E4}"/>
              </a:ext>
            </a:extLst>
          </p:cNvPr>
          <p:cNvSpPr txBox="1"/>
          <p:nvPr/>
        </p:nvSpPr>
        <p:spPr>
          <a:xfrm>
            <a:off x="900028" y="387467"/>
            <a:ext cx="9806302" cy="400110"/>
          </a:xfrm>
          <a:prstGeom prst="rect">
            <a:avLst/>
          </a:prstGeom>
          <a:noFill/>
        </p:spPr>
        <p:txBody>
          <a:bodyPr wrap="square" rtlCol="0">
            <a:spAutoFit/>
          </a:bodyPr>
          <a:lstStyle/>
          <a:p>
            <a:r>
              <a:rPr kumimoji="1" lang="ja-JP" altLang="en-US" sz="2000" b="1" dirty="0"/>
              <a:t>ワイヤーフレームのレイアウトイメージ図</a:t>
            </a:r>
            <a:endParaRPr kumimoji="1" lang="en-US" altLang="ja-JP" sz="2000" b="1" dirty="0"/>
          </a:p>
        </p:txBody>
      </p:sp>
      <p:cxnSp>
        <p:nvCxnSpPr>
          <p:cNvPr id="7" name="直線コネクタ 6">
            <a:extLst>
              <a:ext uri="{FF2B5EF4-FFF2-40B4-BE49-F238E27FC236}">
                <a16:creationId xmlns:a16="http://schemas.microsoft.com/office/drawing/2014/main" id="{6AD71C2B-4BA4-9CD2-921A-91E3C33F1C86}"/>
              </a:ext>
            </a:extLst>
          </p:cNvPr>
          <p:cNvCxnSpPr>
            <a:cxnSpLocks/>
          </p:cNvCxnSpPr>
          <p:nvPr/>
        </p:nvCxnSpPr>
        <p:spPr>
          <a:xfrm>
            <a:off x="724356" y="843362"/>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C70E5F4F-A60E-5A8D-C4C0-41102E03A0A8}"/>
              </a:ext>
            </a:extLst>
          </p:cNvPr>
          <p:cNvSpPr/>
          <p:nvPr/>
        </p:nvSpPr>
        <p:spPr>
          <a:xfrm>
            <a:off x="4346713" y="1139707"/>
            <a:ext cx="5602408" cy="514173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0E80163E-2FDF-D18B-EA46-D1F6AB9C963A}"/>
              </a:ext>
            </a:extLst>
          </p:cNvPr>
          <p:cNvSpPr/>
          <p:nvPr/>
        </p:nvSpPr>
        <p:spPr>
          <a:xfrm>
            <a:off x="4472023" y="1505491"/>
            <a:ext cx="5304434" cy="12380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Media Theater BLOG</a:t>
            </a:r>
          </a:p>
          <a:p>
            <a:pPr algn="ctr"/>
            <a:endParaRPr kumimoji="1" lang="en-US" altLang="ja-JP" b="1" dirty="0">
              <a:solidFill>
                <a:schemeClr val="tx1"/>
              </a:solidFill>
            </a:endParaRPr>
          </a:p>
        </p:txBody>
      </p:sp>
      <p:pic>
        <p:nvPicPr>
          <p:cNvPr id="20" name="図 19">
            <a:extLst>
              <a:ext uri="{FF2B5EF4-FFF2-40B4-BE49-F238E27FC236}">
                <a16:creationId xmlns:a16="http://schemas.microsoft.com/office/drawing/2014/main" id="{D9DB3157-7674-4915-42C9-9133EBA7A843}"/>
              </a:ext>
            </a:extLst>
          </p:cNvPr>
          <p:cNvPicPr>
            <a:picLocks noChangeAspect="1"/>
          </p:cNvPicPr>
          <p:nvPr/>
        </p:nvPicPr>
        <p:blipFill rotWithShape="1">
          <a:blip r:embed="rId2"/>
          <a:srcRect l="13212" t="3141" r="13147" b="1158"/>
          <a:stretch/>
        </p:blipFill>
        <p:spPr>
          <a:xfrm>
            <a:off x="4335067" y="5224273"/>
            <a:ext cx="5624713" cy="1126655"/>
          </a:xfrm>
          <a:prstGeom prst="rect">
            <a:avLst/>
          </a:prstGeom>
        </p:spPr>
      </p:pic>
      <p:sp>
        <p:nvSpPr>
          <p:cNvPr id="38" name="左中かっこ 37">
            <a:extLst>
              <a:ext uri="{FF2B5EF4-FFF2-40B4-BE49-F238E27FC236}">
                <a16:creationId xmlns:a16="http://schemas.microsoft.com/office/drawing/2014/main" id="{9143B497-36F2-4B54-2097-373CA5835F6B}"/>
              </a:ext>
            </a:extLst>
          </p:cNvPr>
          <p:cNvSpPr/>
          <p:nvPr/>
        </p:nvSpPr>
        <p:spPr>
          <a:xfrm>
            <a:off x="3614767" y="1043671"/>
            <a:ext cx="582396" cy="316672"/>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0" name="左中かっこ 39">
            <a:extLst>
              <a:ext uri="{FF2B5EF4-FFF2-40B4-BE49-F238E27FC236}">
                <a16:creationId xmlns:a16="http://schemas.microsoft.com/office/drawing/2014/main" id="{3F8D28FC-1EEF-52DC-D24B-BA9E13519BE6}"/>
              </a:ext>
            </a:extLst>
          </p:cNvPr>
          <p:cNvSpPr/>
          <p:nvPr/>
        </p:nvSpPr>
        <p:spPr>
          <a:xfrm>
            <a:off x="3614767" y="1467180"/>
            <a:ext cx="582395" cy="1750320"/>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左中かっこ 40">
            <a:extLst>
              <a:ext uri="{FF2B5EF4-FFF2-40B4-BE49-F238E27FC236}">
                <a16:creationId xmlns:a16="http://schemas.microsoft.com/office/drawing/2014/main" id="{995EB343-0349-A893-32E4-6CCDADC159B9}"/>
              </a:ext>
            </a:extLst>
          </p:cNvPr>
          <p:cNvSpPr/>
          <p:nvPr/>
        </p:nvSpPr>
        <p:spPr>
          <a:xfrm>
            <a:off x="3614767" y="3307559"/>
            <a:ext cx="582396" cy="1801564"/>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2" name="左中かっこ 41">
            <a:extLst>
              <a:ext uri="{FF2B5EF4-FFF2-40B4-BE49-F238E27FC236}">
                <a16:creationId xmlns:a16="http://schemas.microsoft.com/office/drawing/2014/main" id="{026E8EE9-8AA7-0E6F-ADBC-58281230213B}"/>
              </a:ext>
            </a:extLst>
          </p:cNvPr>
          <p:cNvSpPr/>
          <p:nvPr/>
        </p:nvSpPr>
        <p:spPr>
          <a:xfrm>
            <a:off x="3614767" y="5199032"/>
            <a:ext cx="582395" cy="1126655"/>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49C76660-33FE-B3EC-C34D-0DB90B866FC1}"/>
              </a:ext>
            </a:extLst>
          </p:cNvPr>
          <p:cNvSpPr txBox="1"/>
          <p:nvPr/>
        </p:nvSpPr>
        <p:spPr>
          <a:xfrm>
            <a:off x="1140841" y="1022261"/>
            <a:ext cx="2324375" cy="338554"/>
          </a:xfrm>
          <a:prstGeom prst="rect">
            <a:avLst/>
          </a:prstGeom>
          <a:solidFill>
            <a:schemeClr val="accent2"/>
          </a:solidFill>
        </p:spPr>
        <p:txBody>
          <a:bodyPr wrap="square" rtlCol="0">
            <a:spAutoFit/>
          </a:bodyPr>
          <a:lstStyle/>
          <a:p>
            <a:r>
              <a:rPr kumimoji="1" lang="en-US" altLang="ja-JP" sz="1600" b="1" dirty="0">
                <a:solidFill>
                  <a:schemeClr val="bg1"/>
                </a:solidFill>
              </a:rPr>
              <a:t>1</a:t>
            </a:r>
            <a:r>
              <a:rPr kumimoji="1" lang="ja-JP" altLang="en-US" sz="1600" b="1" dirty="0">
                <a:solidFill>
                  <a:schemeClr val="bg1"/>
                </a:solidFill>
              </a:rPr>
              <a:t>．ヘッダー</a:t>
            </a:r>
          </a:p>
        </p:txBody>
      </p:sp>
      <p:sp>
        <p:nvSpPr>
          <p:cNvPr id="44" name="テキスト ボックス 43">
            <a:extLst>
              <a:ext uri="{FF2B5EF4-FFF2-40B4-BE49-F238E27FC236}">
                <a16:creationId xmlns:a16="http://schemas.microsoft.com/office/drawing/2014/main" id="{FFF553F3-ACB1-8356-241E-47450B923863}"/>
              </a:ext>
            </a:extLst>
          </p:cNvPr>
          <p:cNvSpPr txBox="1"/>
          <p:nvPr/>
        </p:nvSpPr>
        <p:spPr>
          <a:xfrm>
            <a:off x="1140840" y="2210438"/>
            <a:ext cx="2324376" cy="338554"/>
          </a:xfrm>
          <a:prstGeom prst="rect">
            <a:avLst/>
          </a:prstGeom>
          <a:solidFill>
            <a:schemeClr val="accent2"/>
          </a:solidFill>
        </p:spPr>
        <p:txBody>
          <a:bodyPr wrap="square" rtlCol="0">
            <a:spAutoFit/>
          </a:bodyPr>
          <a:lstStyle/>
          <a:p>
            <a:pPr algn="ctr"/>
            <a:r>
              <a:rPr lang="en-US" altLang="ja-JP" sz="1600" b="1" dirty="0">
                <a:solidFill>
                  <a:schemeClr val="bg1"/>
                </a:solidFill>
              </a:rPr>
              <a:t>2</a:t>
            </a:r>
            <a:r>
              <a:rPr kumimoji="1" lang="ja-JP" altLang="en-US" sz="1600" b="1" dirty="0">
                <a:solidFill>
                  <a:schemeClr val="bg1"/>
                </a:solidFill>
              </a:rPr>
              <a:t>．ファーストビュー</a:t>
            </a:r>
          </a:p>
        </p:txBody>
      </p:sp>
      <p:sp>
        <p:nvSpPr>
          <p:cNvPr id="45" name="テキスト ボックス 44">
            <a:extLst>
              <a:ext uri="{FF2B5EF4-FFF2-40B4-BE49-F238E27FC236}">
                <a16:creationId xmlns:a16="http://schemas.microsoft.com/office/drawing/2014/main" id="{623C20A6-2566-42EF-423D-C9076540E5F8}"/>
              </a:ext>
            </a:extLst>
          </p:cNvPr>
          <p:cNvSpPr txBox="1"/>
          <p:nvPr/>
        </p:nvSpPr>
        <p:spPr>
          <a:xfrm>
            <a:off x="1140840" y="3966516"/>
            <a:ext cx="2324376" cy="338554"/>
          </a:xfrm>
          <a:prstGeom prst="rect">
            <a:avLst/>
          </a:prstGeom>
          <a:solidFill>
            <a:schemeClr val="accent2"/>
          </a:solidFill>
        </p:spPr>
        <p:txBody>
          <a:bodyPr wrap="square" rtlCol="0">
            <a:spAutoFit/>
          </a:bodyPr>
          <a:lstStyle/>
          <a:p>
            <a:r>
              <a:rPr lang="en-US" altLang="ja-JP" sz="1600" b="1" dirty="0">
                <a:solidFill>
                  <a:schemeClr val="bg1"/>
                </a:solidFill>
              </a:rPr>
              <a:t>3</a:t>
            </a:r>
            <a:r>
              <a:rPr kumimoji="1" lang="ja-JP" altLang="en-US" sz="1600" b="1" dirty="0">
                <a:solidFill>
                  <a:schemeClr val="bg1"/>
                </a:solidFill>
              </a:rPr>
              <a:t>．コンテンツ</a:t>
            </a:r>
          </a:p>
        </p:txBody>
      </p:sp>
      <p:sp>
        <p:nvSpPr>
          <p:cNvPr id="46" name="テキスト ボックス 45">
            <a:extLst>
              <a:ext uri="{FF2B5EF4-FFF2-40B4-BE49-F238E27FC236}">
                <a16:creationId xmlns:a16="http://schemas.microsoft.com/office/drawing/2014/main" id="{9553BC08-3D3A-CC37-8C7B-0A26E708F1E8}"/>
              </a:ext>
            </a:extLst>
          </p:cNvPr>
          <p:cNvSpPr txBox="1"/>
          <p:nvPr/>
        </p:nvSpPr>
        <p:spPr>
          <a:xfrm>
            <a:off x="1140840" y="5558692"/>
            <a:ext cx="2324376" cy="338554"/>
          </a:xfrm>
          <a:prstGeom prst="rect">
            <a:avLst/>
          </a:prstGeom>
          <a:solidFill>
            <a:schemeClr val="accent2"/>
          </a:solidFill>
        </p:spPr>
        <p:txBody>
          <a:bodyPr wrap="square" rtlCol="0">
            <a:spAutoFit/>
          </a:bodyPr>
          <a:lstStyle/>
          <a:p>
            <a:r>
              <a:rPr lang="en-US" altLang="ja-JP" sz="1600" b="1" dirty="0">
                <a:solidFill>
                  <a:schemeClr val="bg1"/>
                </a:solidFill>
              </a:rPr>
              <a:t>4</a:t>
            </a:r>
            <a:r>
              <a:rPr kumimoji="1" lang="ja-JP" altLang="en-US" sz="1600" b="1" dirty="0">
                <a:solidFill>
                  <a:schemeClr val="bg1"/>
                </a:solidFill>
              </a:rPr>
              <a:t>．フッター</a:t>
            </a:r>
          </a:p>
        </p:txBody>
      </p:sp>
      <p:pic>
        <p:nvPicPr>
          <p:cNvPr id="48" name="図 47">
            <a:extLst>
              <a:ext uri="{FF2B5EF4-FFF2-40B4-BE49-F238E27FC236}">
                <a16:creationId xmlns:a16="http://schemas.microsoft.com/office/drawing/2014/main" id="{7D0A392B-AA3C-B6A6-3F59-CCE8734A3F28}"/>
              </a:ext>
            </a:extLst>
          </p:cNvPr>
          <p:cNvPicPr>
            <a:picLocks noChangeAspect="1"/>
          </p:cNvPicPr>
          <p:nvPr/>
        </p:nvPicPr>
        <p:blipFill rotWithShape="1">
          <a:blip r:embed="rId3"/>
          <a:srcRect b="93203"/>
          <a:stretch/>
        </p:blipFill>
        <p:spPr>
          <a:xfrm>
            <a:off x="4335067" y="1043671"/>
            <a:ext cx="5624713" cy="331287"/>
          </a:xfrm>
          <a:prstGeom prst="rect">
            <a:avLst/>
          </a:prstGeom>
        </p:spPr>
      </p:pic>
      <p:sp>
        <p:nvSpPr>
          <p:cNvPr id="72" name="正方形/長方形 71">
            <a:extLst>
              <a:ext uri="{FF2B5EF4-FFF2-40B4-BE49-F238E27FC236}">
                <a16:creationId xmlns:a16="http://schemas.microsoft.com/office/drawing/2014/main" id="{DE7C57E8-A9D1-9B0E-E506-B76E3BFC1AA7}"/>
              </a:ext>
            </a:extLst>
          </p:cNvPr>
          <p:cNvSpPr/>
          <p:nvPr/>
        </p:nvSpPr>
        <p:spPr>
          <a:xfrm>
            <a:off x="6613219" y="3677905"/>
            <a:ext cx="760249" cy="128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t>カテゴリ</a:t>
            </a:r>
            <a:endParaRPr kumimoji="1" lang="ja-JP" altLang="en-US" sz="700" b="1" dirty="0"/>
          </a:p>
        </p:txBody>
      </p:sp>
      <p:sp>
        <p:nvSpPr>
          <p:cNvPr id="73" name="テキスト ボックス 72">
            <a:extLst>
              <a:ext uri="{FF2B5EF4-FFF2-40B4-BE49-F238E27FC236}">
                <a16:creationId xmlns:a16="http://schemas.microsoft.com/office/drawing/2014/main" id="{28D8DD22-C1A2-72E2-0F12-0521A63E62B1}"/>
              </a:ext>
            </a:extLst>
          </p:cNvPr>
          <p:cNvSpPr txBox="1"/>
          <p:nvPr/>
        </p:nvSpPr>
        <p:spPr>
          <a:xfrm>
            <a:off x="7356584" y="3875681"/>
            <a:ext cx="902811" cy="307777"/>
          </a:xfrm>
          <a:prstGeom prst="rect">
            <a:avLst/>
          </a:prstGeom>
          <a:noFill/>
        </p:spPr>
        <p:txBody>
          <a:bodyPr wrap="none" rtlCol="0">
            <a:spAutoFit/>
          </a:bodyPr>
          <a:lstStyle/>
          <a:p>
            <a:r>
              <a:rPr kumimoji="1" lang="ja-JP" altLang="en-US" sz="1400" b="1" dirty="0"/>
              <a:t>タイトル</a:t>
            </a:r>
          </a:p>
        </p:txBody>
      </p:sp>
      <p:sp>
        <p:nvSpPr>
          <p:cNvPr id="75" name="正方形/長方形 74">
            <a:extLst>
              <a:ext uri="{FF2B5EF4-FFF2-40B4-BE49-F238E27FC236}">
                <a16:creationId xmlns:a16="http://schemas.microsoft.com/office/drawing/2014/main" id="{314DDC63-7C97-981B-2988-AB4BFE5B394C}"/>
              </a:ext>
            </a:extLst>
          </p:cNvPr>
          <p:cNvSpPr/>
          <p:nvPr/>
        </p:nvSpPr>
        <p:spPr>
          <a:xfrm>
            <a:off x="4946622" y="3587240"/>
            <a:ext cx="1484913" cy="81511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画像</a:t>
            </a:r>
          </a:p>
        </p:txBody>
      </p:sp>
      <p:sp>
        <p:nvSpPr>
          <p:cNvPr id="77" name="正方形/長方形 76">
            <a:extLst>
              <a:ext uri="{FF2B5EF4-FFF2-40B4-BE49-F238E27FC236}">
                <a16:creationId xmlns:a16="http://schemas.microsoft.com/office/drawing/2014/main" id="{0BDB2D9F-2F1E-B1CD-5652-729BF0EF7DE8}"/>
              </a:ext>
            </a:extLst>
          </p:cNvPr>
          <p:cNvSpPr/>
          <p:nvPr/>
        </p:nvSpPr>
        <p:spPr>
          <a:xfrm>
            <a:off x="4944118" y="4583264"/>
            <a:ext cx="1029221" cy="542637"/>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画像</a:t>
            </a:r>
          </a:p>
        </p:txBody>
      </p:sp>
      <p:sp>
        <p:nvSpPr>
          <p:cNvPr id="78" name="正方形/長方形 77">
            <a:extLst>
              <a:ext uri="{FF2B5EF4-FFF2-40B4-BE49-F238E27FC236}">
                <a16:creationId xmlns:a16="http://schemas.microsoft.com/office/drawing/2014/main" id="{38FA6C47-DBC6-5283-3E94-CE652663C389}"/>
              </a:ext>
            </a:extLst>
          </p:cNvPr>
          <p:cNvSpPr/>
          <p:nvPr/>
        </p:nvSpPr>
        <p:spPr>
          <a:xfrm>
            <a:off x="7239000" y="4564274"/>
            <a:ext cx="1004656" cy="532405"/>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画像</a:t>
            </a:r>
          </a:p>
        </p:txBody>
      </p:sp>
      <p:sp>
        <p:nvSpPr>
          <p:cNvPr id="14" name="正方形/長方形 13">
            <a:extLst>
              <a:ext uri="{FF2B5EF4-FFF2-40B4-BE49-F238E27FC236}">
                <a16:creationId xmlns:a16="http://schemas.microsoft.com/office/drawing/2014/main" id="{4C23D72E-FAEF-029C-56EC-3BAD7E469964}"/>
              </a:ext>
            </a:extLst>
          </p:cNvPr>
          <p:cNvSpPr/>
          <p:nvPr/>
        </p:nvSpPr>
        <p:spPr>
          <a:xfrm>
            <a:off x="4946622" y="3587240"/>
            <a:ext cx="4375177" cy="8189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endParaRPr>
          </a:p>
        </p:txBody>
      </p:sp>
      <p:sp>
        <p:nvSpPr>
          <p:cNvPr id="49" name="正方形/長方形 48">
            <a:extLst>
              <a:ext uri="{FF2B5EF4-FFF2-40B4-BE49-F238E27FC236}">
                <a16:creationId xmlns:a16="http://schemas.microsoft.com/office/drawing/2014/main" id="{AB337395-9FA8-1867-2C3A-8266CAA70E80}"/>
              </a:ext>
            </a:extLst>
          </p:cNvPr>
          <p:cNvSpPr/>
          <p:nvPr/>
        </p:nvSpPr>
        <p:spPr>
          <a:xfrm>
            <a:off x="7239000" y="4574014"/>
            <a:ext cx="2082799" cy="5324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endParaRPr>
          </a:p>
        </p:txBody>
      </p:sp>
      <p:sp>
        <p:nvSpPr>
          <p:cNvPr id="50" name="正方形/長方形 49">
            <a:extLst>
              <a:ext uri="{FF2B5EF4-FFF2-40B4-BE49-F238E27FC236}">
                <a16:creationId xmlns:a16="http://schemas.microsoft.com/office/drawing/2014/main" id="{9242BFAF-46A9-4DAC-E122-A4C6E9502D65}"/>
              </a:ext>
            </a:extLst>
          </p:cNvPr>
          <p:cNvSpPr/>
          <p:nvPr/>
        </p:nvSpPr>
        <p:spPr>
          <a:xfrm>
            <a:off x="4931940" y="4574015"/>
            <a:ext cx="2082799" cy="5554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endParaRPr>
          </a:p>
        </p:txBody>
      </p:sp>
      <p:sp>
        <p:nvSpPr>
          <p:cNvPr id="79" name="正方形/長方形 78">
            <a:extLst>
              <a:ext uri="{FF2B5EF4-FFF2-40B4-BE49-F238E27FC236}">
                <a16:creationId xmlns:a16="http://schemas.microsoft.com/office/drawing/2014/main" id="{F96EEBE0-DC37-1FA8-953E-7FA0B426C90C}"/>
              </a:ext>
            </a:extLst>
          </p:cNvPr>
          <p:cNvSpPr/>
          <p:nvPr/>
        </p:nvSpPr>
        <p:spPr>
          <a:xfrm>
            <a:off x="6004801" y="4624056"/>
            <a:ext cx="568777" cy="128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b="1" dirty="0"/>
              <a:t>カテゴリ</a:t>
            </a:r>
            <a:endParaRPr kumimoji="1" lang="ja-JP" altLang="en-US" sz="600" b="1" dirty="0"/>
          </a:p>
        </p:txBody>
      </p:sp>
      <p:sp>
        <p:nvSpPr>
          <p:cNvPr id="80" name="正方形/長方形 79">
            <a:extLst>
              <a:ext uri="{FF2B5EF4-FFF2-40B4-BE49-F238E27FC236}">
                <a16:creationId xmlns:a16="http://schemas.microsoft.com/office/drawing/2014/main" id="{94BCECD8-0B26-EF8D-971B-996509AB6AA4}"/>
              </a:ext>
            </a:extLst>
          </p:cNvPr>
          <p:cNvSpPr/>
          <p:nvPr/>
        </p:nvSpPr>
        <p:spPr>
          <a:xfrm>
            <a:off x="8291978" y="4627863"/>
            <a:ext cx="568777" cy="128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b="1" dirty="0"/>
              <a:t>カテゴリ</a:t>
            </a:r>
            <a:endParaRPr kumimoji="1" lang="ja-JP" altLang="en-US" sz="600" b="1" dirty="0"/>
          </a:p>
        </p:txBody>
      </p:sp>
      <p:sp>
        <p:nvSpPr>
          <p:cNvPr id="81" name="テキスト ボックス 80">
            <a:extLst>
              <a:ext uri="{FF2B5EF4-FFF2-40B4-BE49-F238E27FC236}">
                <a16:creationId xmlns:a16="http://schemas.microsoft.com/office/drawing/2014/main" id="{AF3BFCDB-474E-C938-D610-7A967497BD17}"/>
              </a:ext>
            </a:extLst>
          </p:cNvPr>
          <p:cNvSpPr txBox="1"/>
          <p:nvPr/>
        </p:nvSpPr>
        <p:spPr>
          <a:xfrm>
            <a:off x="6124673" y="4752348"/>
            <a:ext cx="748923" cy="261610"/>
          </a:xfrm>
          <a:prstGeom prst="rect">
            <a:avLst/>
          </a:prstGeom>
          <a:noFill/>
        </p:spPr>
        <p:txBody>
          <a:bodyPr wrap="none" rtlCol="0">
            <a:spAutoFit/>
          </a:bodyPr>
          <a:lstStyle/>
          <a:p>
            <a:r>
              <a:rPr kumimoji="1" lang="ja-JP" altLang="en-US" sz="1100" b="1" dirty="0"/>
              <a:t>タイトル</a:t>
            </a:r>
          </a:p>
        </p:txBody>
      </p:sp>
      <p:sp>
        <p:nvSpPr>
          <p:cNvPr id="82" name="テキスト ボックス 81">
            <a:extLst>
              <a:ext uri="{FF2B5EF4-FFF2-40B4-BE49-F238E27FC236}">
                <a16:creationId xmlns:a16="http://schemas.microsoft.com/office/drawing/2014/main" id="{34315EDA-4DF7-8372-321D-B871B6C54BE9}"/>
              </a:ext>
            </a:extLst>
          </p:cNvPr>
          <p:cNvSpPr txBox="1"/>
          <p:nvPr/>
        </p:nvSpPr>
        <p:spPr>
          <a:xfrm>
            <a:off x="8428937" y="4748746"/>
            <a:ext cx="748923" cy="261610"/>
          </a:xfrm>
          <a:prstGeom prst="rect">
            <a:avLst/>
          </a:prstGeom>
          <a:noFill/>
        </p:spPr>
        <p:txBody>
          <a:bodyPr wrap="none" rtlCol="0">
            <a:spAutoFit/>
          </a:bodyPr>
          <a:lstStyle/>
          <a:p>
            <a:r>
              <a:rPr kumimoji="1" lang="ja-JP" altLang="en-US" sz="1100" b="1" dirty="0"/>
              <a:t>タイトル</a:t>
            </a:r>
          </a:p>
        </p:txBody>
      </p:sp>
      <p:sp>
        <p:nvSpPr>
          <p:cNvPr id="83" name="AutoShape 4" descr="1,000を越えるご支援実績から生み出した最新のプロジェクトナレッジを集約したお役立ち情報を発信する">
            <a:extLst>
              <a:ext uri="{FF2B5EF4-FFF2-40B4-BE49-F238E27FC236}">
                <a16:creationId xmlns:a16="http://schemas.microsoft.com/office/drawing/2014/main" id="{17D177BF-85B0-6F65-891D-6FB8C7342128}"/>
              </a:ext>
            </a:extLst>
          </p:cNvPr>
          <p:cNvSpPr>
            <a:spLocks noChangeAspect="1" noChangeArrowheads="1"/>
          </p:cNvSpPr>
          <p:nvPr/>
        </p:nvSpPr>
        <p:spPr bwMode="auto">
          <a:xfrm>
            <a:off x="6477000" y="317193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テキスト ボックス 85">
            <a:extLst>
              <a:ext uri="{FF2B5EF4-FFF2-40B4-BE49-F238E27FC236}">
                <a16:creationId xmlns:a16="http://schemas.microsoft.com/office/drawing/2014/main" id="{D26D47A0-319A-67B8-0130-38EFF8E55088}"/>
              </a:ext>
            </a:extLst>
          </p:cNvPr>
          <p:cNvSpPr txBox="1"/>
          <p:nvPr/>
        </p:nvSpPr>
        <p:spPr>
          <a:xfrm>
            <a:off x="4652310" y="2168976"/>
            <a:ext cx="5067413" cy="215444"/>
          </a:xfrm>
          <a:prstGeom prst="rect">
            <a:avLst/>
          </a:prstGeom>
          <a:noFill/>
        </p:spPr>
        <p:txBody>
          <a:bodyPr wrap="none" rtlCol="0">
            <a:spAutoFit/>
          </a:bodyPr>
          <a:lstStyle/>
          <a:p>
            <a:r>
              <a:rPr kumimoji="1" lang="en-US" altLang="ja-JP" sz="800" b="1" dirty="0"/>
              <a:t>1,000</a:t>
            </a:r>
            <a:r>
              <a:rPr kumimoji="1" lang="ja-JP" altLang="en-US" sz="800" b="1" dirty="0"/>
              <a:t>を越えるご支援実績から生み出した最新のプロジェクトナレッジを集約したお役立ち情報を発信する</a:t>
            </a:r>
          </a:p>
        </p:txBody>
      </p:sp>
      <p:sp>
        <p:nvSpPr>
          <p:cNvPr id="87" name="テキスト ボックス 86">
            <a:extLst>
              <a:ext uri="{FF2B5EF4-FFF2-40B4-BE49-F238E27FC236}">
                <a16:creationId xmlns:a16="http://schemas.microsoft.com/office/drawing/2014/main" id="{519E2AC3-5233-D592-8E58-8C373B255E6F}"/>
              </a:ext>
            </a:extLst>
          </p:cNvPr>
          <p:cNvSpPr txBox="1"/>
          <p:nvPr/>
        </p:nvSpPr>
        <p:spPr>
          <a:xfrm>
            <a:off x="6665171" y="3209979"/>
            <a:ext cx="938077" cy="307777"/>
          </a:xfrm>
          <a:prstGeom prst="rect">
            <a:avLst/>
          </a:prstGeom>
          <a:noFill/>
        </p:spPr>
        <p:txBody>
          <a:bodyPr wrap="none" rtlCol="0">
            <a:spAutoFit/>
          </a:bodyPr>
          <a:lstStyle/>
          <a:p>
            <a:r>
              <a:rPr kumimoji="1" lang="en-US" altLang="ja-JP" sz="1400" b="1" dirty="0"/>
              <a:t>PICK UP</a:t>
            </a:r>
            <a:endParaRPr kumimoji="1" lang="ja-JP" altLang="en-US" sz="1400" b="1" dirty="0"/>
          </a:p>
        </p:txBody>
      </p:sp>
      <p:sp>
        <p:nvSpPr>
          <p:cNvPr id="88" name="四角形: 角を丸くする 87">
            <a:extLst>
              <a:ext uri="{FF2B5EF4-FFF2-40B4-BE49-F238E27FC236}">
                <a16:creationId xmlns:a16="http://schemas.microsoft.com/office/drawing/2014/main" id="{A55FD2BB-C2FE-9E04-939E-C382B25DF11B}"/>
              </a:ext>
            </a:extLst>
          </p:cNvPr>
          <p:cNvSpPr/>
          <p:nvPr/>
        </p:nvSpPr>
        <p:spPr>
          <a:xfrm>
            <a:off x="4682278" y="2861365"/>
            <a:ext cx="1090577" cy="2313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TOP</a:t>
            </a:r>
            <a:endParaRPr kumimoji="1" lang="ja-JP" altLang="en-US" sz="800" b="1" dirty="0"/>
          </a:p>
        </p:txBody>
      </p:sp>
      <p:sp>
        <p:nvSpPr>
          <p:cNvPr id="92" name="四角形: 角を丸くする 91">
            <a:extLst>
              <a:ext uri="{FF2B5EF4-FFF2-40B4-BE49-F238E27FC236}">
                <a16:creationId xmlns:a16="http://schemas.microsoft.com/office/drawing/2014/main" id="{712176F2-0E0F-E618-4593-F7B1AFB38DF7}"/>
              </a:ext>
            </a:extLst>
          </p:cNvPr>
          <p:cNvSpPr/>
          <p:nvPr/>
        </p:nvSpPr>
        <p:spPr>
          <a:xfrm>
            <a:off x="5960639" y="2873623"/>
            <a:ext cx="1090577" cy="2313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グローバルサイト</a:t>
            </a:r>
          </a:p>
        </p:txBody>
      </p:sp>
      <p:sp>
        <p:nvSpPr>
          <p:cNvPr id="93" name="四角形: 角を丸くする 92">
            <a:extLst>
              <a:ext uri="{FF2B5EF4-FFF2-40B4-BE49-F238E27FC236}">
                <a16:creationId xmlns:a16="http://schemas.microsoft.com/office/drawing/2014/main" id="{E5D2985A-37D4-7694-B960-6FA1BAA6D5C8}"/>
              </a:ext>
            </a:extLst>
          </p:cNvPr>
          <p:cNvSpPr/>
          <p:nvPr/>
        </p:nvSpPr>
        <p:spPr>
          <a:xfrm>
            <a:off x="7239000" y="2873623"/>
            <a:ext cx="1090577" cy="2313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chemeClr val="tx1"/>
                </a:solidFill>
              </a:rPr>
              <a:t>サイト構築</a:t>
            </a:r>
          </a:p>
        </p:txBody>
      </p:sp>
      <p:sp>
        <p:nvSpPr>
          <p:cNvPr id="94" name="四角形: 角を丸くする 93">
            <a:extLst>
              <a:ext uri="{FF2B5EF4-FFF2-40B4-BE49-F238E27FC236}">
                <a16:creationId xmlns:a16="http://schemas.microsoft.com/office/drawing/2014/main" id="{6239394D-F80A-CCCB-BB41-D7440477C369}"/>
              </a:ext>
            </a:extLst>
          </p:cNvPr>
          <p:cNvSpPr/>
          <p:nvPr/>
        </p:nvSpPr>
        <p:spPr>
          <a:xfrm>
            <a:off x="8511665" y="2873623"/>
            <a:ext cx="1090577" cy="23138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chemeClr val="tx1"/>
                </a:solidFill>
              </a:rPr>
              <a:t>事業戦略</a:t>
            </a:r>
            <a:endParaRPr kumimoji="1" lang="ja-JP" altLang="en-US" sz="800" b="1" dirty="0">
              <a:solidFill>
                <a:schemeClr val="tx1"/>
              </a:solidFill>
            </a:endParaRPr>
          </a:p>
        </p:txBody>
      </p:sp>
    </p:spTree>
    <p:extLst>
      <p:ext uri="{BB962C8B-B14F-4D97-AF65-F5344CB8AC3E}">
        <p14:creationId xmlns:p14="http://schemas.microsoft.com/office/powerpoint/2010/main" val="1080595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19D5097-B0D2-ABF1-E775-083EB174C73F}"/>
              </a:ext>
            </a:extLst>
          </p:cNvPr>
          <p:cNvSpPr/>
          <p:nvPr/>
        </p:nvSpPr>
        <p:spPr>
          <a:xfrm>
            <a:off x="136416" y="302582"/>
            <a:ext cx="11919167" cy="663194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3DF3C5F-66D8-F763-7615-36B80A3CE2D1}"/>
              </a:ext>
            </a:extLst>
          </p:cNvPr>
          <p:cNvSpPr/>
          <p:nvPr/>
        </p:nvSpPr>
        <p:spPr>
          <a:xfrm>
            <a:off x="457034" y="524288"/>
            <a:ext cx="11277931" cy="602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コネクタ 6">
            <a:extLst>
              <a:ext uri="{FF2B5EF4-FFF2-40B4-BE49-F238E27FC236}">
                <a16:creationId xmlns:a16="http://schemas.microsoft.com/office/drawing/2014/main" id="{C4859DD2-BDF0-893C-B755-9CDB4ED77E33}"/>
              </a:ext>
            </a:extLst>
          </p:cNvPr>
          <p:cNvCxnSpPr>
            <a:cxnSpLocks/>
          </p:cNvCxnSpPr>
          <p:nvPr/>
        </p:nvCxnSpPr>
        <p:spPr>
          <a:xfrm>
            <a:off x="724356" y="1023725"/>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16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4086D691-81BC-5DEB-EC71-1C0A1D9B2863}"/>
              </a:ext>
            </a:extLst>
          </p:cNvPr>
          <p:cNvGrpSpPr/>
          <p:nvPr/>
        </p:nvGrpSpPr>
        <p:grpSpPr>
          <a:xfrm>
            <a:off x="2095673" y="1664377"/>
            <a:ext cx="7531406" cy="3545978"/>
            <a:chOff x="2095673" y="1707509"/>
            <a:chExt cx="7531406" cy="3545978"/>
          </a:xfrm>
        </p:grpSpPr>
        <p:sp>
          <p:nvSpPr>
            <p:cNvPr id="25" name="正方形/長方形 24">
              <a:extLst>
                <a:ext uri="{FF2B5EF4-FFF2-40B4-BE49-F238E27FC236}">
                  <a16:creationId xmlns:a16="http://schemas.microsoft.com/office/drawing/2014/main" id="{CAAF4BCB-9F62-5241-F455-3321471A8247}"/>
                </a:ext>
              </a:extLst>
            </p:cNvPr>
            <p:cNvSpPr/>
            <p:nvPr/>
          </p:nvSpPr>
          <p:spPr>
            <a:xfrm>
              <a:off x="2095673" y="1707509"/>
              <a:ext cx="7531406" cy="35459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64A4F1C3-B4B0-2DDB-591E-E27C5ED00E64}"/>
                </a:ext>
              </a:extLst>
            </p:cNvPr>
            <p:cNvSpPr/>
            <p:nvPr/>
          </p:nvSpPr>
          <p:spPr>
            <a:xfrm>
              <a:off x="2319278" y="1948809"/>
              <a:ext cx="7126648" cy="3037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938DB194-7D5A-6EB8-60C9-82E16FB9D8EE}"/>
                </a:ext>
              </a:extLst>
            </p:cNvPr>
            <p:cNvSpPr txBox="1"/>
            <p:nvPr/>
          </p:nvSpPr>
          <p:spPr>
            <a:xfrm>
              <a:off x="2451837" y="2019726"/>
              <a:ext cx="4676038" cy="523220"/>
            </a:xfrm>
            <a:prstGeom prst="rect">
              <a:avLst/>
            </a:prstGeom>
            <a:noFill/>
          </p:spPr>
          <p:txBody>
            <a:bodyPr wrap="square" rtlCol="0">
              <a:spAutoFit/>
            </a:bodyPr>
            <a:lstStyle/>
            <a:p>
              <a:r>
                <a:rPr kumimoji="1" lang="ja-JP" altLang="en-US" sz="2000" b="1" dirty="0">
                  <a:latin typeface="游ゴシック" panose="020B0400000000000000" pitchFamily="50" charset="-128"/>
                  <a:ea typeface="游ゴシック" panose="020B0400000000000000" pitchFamily="50" charset="-128"/>
                </a:rPr>
                <a:t>担当者がおさえるべき</a:t>
              </a:r>
              <a:r>
                <a:rPr kumimoji="1" lang="en-US" altLang="ja-JP" sz="2800" b="1" dirty="0">
                  <a:latin typeface="游ゴシック" panose="020B0400000000000000" pitchFamily="50" charset="-128"/>
                  <a:ea typeface="游ゴシック" panose="020B0400000000000000" pitchFamily="50" charset="-128"/>
                </a:rPr>
                <a:t>3</a:t>
              </a:r>
              <a:r>
                <a:rPr kumimoji="1" lang="ja-JP" altLang="en-US" sz="2000" b="1" dirty="0">
                  <a:latin typeface="游ゴシック" panose="020B0400000000000000" pitchFamily="50" charset="-128"/>
                  <a:ea typeface="游ゴシック" panose="020B0400000000000000" pitchFamily="50" charset="-128"/>
                </a:rPr>
                <a:t>つのポイント</a:t>
              </a:r>
            </a:p>
          </p:txBody>
        </p:sp>
        <p:cxnSp>
          <p:nvCxnSpPr>
            <p:cNvPr id="28" name="直線コネクタ 27">
              <a:extLst>
                <a:ext uri="{FF2B5EF4-FFF2-40B4-BE49-F238E27FC236}">
                  <a16:creationId xmlns:a16="http://schemas.microsoft.com/office/drawing/2014/main" id="{7A164E34-08F3-12C0-971C-D60E1B7FA210}"/>
                </a:ext>
              </a:extLst>
            </p:cNvPr>
            <p:cNvCxnSpPr>
              <a:cxnSpLocks/>
            </p:cNvCxnSpPr>
            <p:nvPr/>
          </p:nvCxnSpPr>
          <p:spPr>
            <a:xfrm>
              <a:off x="2451837" y="2481391"/>
              <a:ext cx="6830186"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5D7952DD-C987-E996-4416-A9C1316D1337}"/>
                </a:ext>
              </a:extLst>
            </p:cNvPr>
            <p:cNvSpPr txBox="1"/>
            <p:nvPr/>
          </p:nvSpPr>
          <p:spPr>
            <a:xfrm>
              <a:off x="2489210" y="4318986"/>
              <a:ext cx="2239758" cy="523220"/>
            </a:xfrm>
            <a:prstGeom prst="rect">
              <a:avLst/>
            </a:prstGeom>
            <a:noFill/>
          </p:spPr>
          <p:txBody>
            <a:bodyPr wrap="square" rtlCol="0">
              <a:spAutoFit/>
            </a:bodyPr>
            <a:lstStyle/>
            <a:p>
              <a:pPr algn="ctr"/>
              <a:r>
                <a:rPr lang="ja-JP" altLang="en-US" sz="1200" b="1" dirty="0">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ポイント①</a:t>
              </a:r>
              <a:endParaRPr kumimoji="1" lang="en-US" altLang="ja-JP" sz="1200"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委託会社に一任しない</a:t>
              </a:r>
              <a:endParaRPr kumimoji="1" lang="ja-JP" altLang="en-US" b="1" dirty="0">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5DE86AA7-FCE9-9A4C-2B4F-8015DE75D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173" y="2785559"/>
              <a:ext cx="2040602" cy="1372818"/>
            </a:xfrm>
            <a:prstGeom prst="rect">
              <a:avLst/>
            </a:prstGeom>
          </p:spPr>
        </p:pic>
        <p:sp>
          <p:nvSpPr>
            <p:cNvPr id="3" name="テキスト ボックス 2">
              <a:extLst>
                <a:ext uri="{FF2B5EF4-FFF2-40B4-BE49-F238E27FC236}">
                  <a16:creationId xmlns:a16="http://schemas.microsoft.com/office/drawing/2014/main" id="{F6E9908F-1511-578C-5F08-1E612B258D1B}"/>
                </a:ext>
              </a:extLst>
            </p:cNvPr>
            <p:cNvSpPr txBox="1"/>
            <p:nvPr/>
          </p:nvSpPr>
          <p:spPr>
            <a:xfrm>
              <a:off x="5303134" y="4318986"/>
              <a:ext cx="1216639" cy="507831"/>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ポイント②</a:t>
              </a:r>
              <a:endParaRPr kumimoji="1" lang="en-US" altLang="ja-JP" sz="1100"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企業選び</a:t>
              </a:r>
              <a:endParaRPr kumimoji="1" lang="en-US" altLang="ja-JP" sz="16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852F0F9F-739A-DFCF-7FD4-EB877DE03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17547" y="2804664"/>
              <a:ext cx="1378266" cy="1372818"/>
            </a:xfrm>
            <a:prstGeom prst="rect">
              <a:avLst/>
            </a:prstGeom>
          </p:spPr>
        </p:pic>
        <p:sp>
          <p:nvSpPr>
            <p:cNvPr id="5" name="テキスト ボックス 4">
              <a:extLst>
                <a:ext uri="{FF2B5EF4-FFF2-40B4-BE49-F238E27FC236}">
                  <a16:creationId xmlns:a16="http://schemas.microsoft.com/office/drawing/2014/main" id="{C7F21162-1561-131C-CEB8-027B8334F1C1}"/>
                </a:ext>
              </a:extLst>
            </p:cNvPr>
            <p:cNvSpPr txBox="1"/>
            <p:nvPr/>
          </p:nvSpPr>
          <p:spPr>
            <a:xfrm>
              <a:off x="7668106" y="4318986"/>
              <a:ext cx="1077147" cy="507831"/>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ポイント③</a:t>
              </a:r>
              <a:endParaRPr kumimoji="1" lang="en-US" altLang="ja-JP" sz="1100"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費用</a:t>
              </a:r>
            </a:p>
          </p:txBody>
        </p:sp>
        <p:pic>
          <p:nvPicPr>
            <p:cNvPr id="1026" name="Picture 2" descr="握手をしているイラスト">
              <a:extLst>
                <a:ext uri="{FF2B5EF4-FFF2-40B4-BE49-F238E27FC236}">
                  <a16:creationId xmlns:a16="http://schemas.microsoft.com/office/drawing/2014/main" id="{1074760A-6FF7-574B-266C-5CD6C2A52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360" y="3075529"/>
              <a:ext cx="1483995" cy="964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976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60A64F7-29A2-0242-04B5-A1DDF56C0D8B}"/>
              </a:ext>
            </a:extLst>
          </p:cNvPr>
          <p:cNvSpPr/>
          <p:nvPr/>
        </p:nvSpPr>
        <p:spPr>
          <a:xfrm>
            <a:off x="844722" y="1904999"/>
            <a:ext cx="10477156" cy="3829373"/>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583E4AC0-AE9B-1238-4CE7-C88C006B3430}"/>
              </a:ext>
            </a:extLst>
          </p:cNvPr>
          <p:cNvSpPr/>
          <p:nvPr/>
        </p:nvSpPr>
        <p:spPr>
          <a:xfrm>
            <a:off x="1068326" y="2146299"/>
            <a:ext cx="9996616" cy="3320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E6B6C2E0-2540-0C7B-3878-8D5513A93B73}"/>
              </a:ext>
            </a:extLst>
          </p:cNvPr>
          <p:cNvSpPr txBox="1"/>
          <p:nvPr/>
        </p:nvSpPr>
        <p:spPr>
          <a:xfrm>
            <a:off x="1608886" y="2236267"/>
            <a:ext cx="4487114" cy="461665"/>
          </a:xfrm>
          <a:prstGeom prst="rect">
            <a:avLst/>
          </a:prstGeom>
          <a:noFill/>
        </p:spPr>
        <p:txBody>
          <a:bodyPr wrap="square" rtlCol="0">
            <a:spAutoFit/>
          </a:bodyPr>
          <a:lstStyle/>
          <a:p>
            <a:r>
              <a:rPr kumimoji="1" lang="en-US" altLang="ja-JP" sz="2400" b="1" dirty="0"/>
              <a:t>UA</a:t>
            </a:r>
            <a:r>
              <a:rPr kumimoji="1" lang="ja-JP" altLang="en-US" sz="2400" b="1" dirty="0"/>
              <a:t>と</a:t>
            </a:r>
            <a:r>
              <a:rPr kumimoji="1" lang="en-US" altLang="ja-JP" sz="2400" b="1" dirty="0"/>
              <a:t>GA4</a:t>
            </a:r>
            <a:r>
              <a:rPr kumimoji="1" lang="ja-JP" altLang="en-US" sz="2400" b="1" dirty="0"/>
              <a:t>の違い</a:t>
            </a:r>
          </a:p>
        </p:txBody>
      </p:sp>
      <p:cxnSp>
        <p:nvCxnSpPr>
          <p:cNvPr id="7" name="直線コネクタ 6">
            <a:extLst>
              <a:ext uri="{FF2B5EF4-FFF2-40B4-BE49-F238E27FC236}">
                <a16:creationId xmlns:a16="http://schemas.microsoft.com/office/drawing/2014/main" id="{E240CD46-BCA6-F514-D762-5DBE4800B098}"/>
              </a:ext>
            </a:extLst>
          </p:cNvPr>
          <p:cNvCxnSpPr>
            <a:cxnSpLocks/>
          </p:cNvCxnSpPr>
          <p:nvPr/>
        </p:nvCxnSpPr>
        <p:spPr>
          <a:xfrm>
            <a:off x="1419962" y="2697932"/>
            <a:ext cx="9293346"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B1CEA07F-932F-1E6B-3D0D-D0DC77A1860A}"/>
              </a:ext>
            </a:extLst>
          </p:cNvPr>
          <p:cNvPicPr>
            <a:picLocks noChangeAspect="1"/>
          </p:cNvPicPr>
          <p:nvPr/>
        </p:nvPicPr>
        <p:blipFill>
          <a:blip r:embed="rId2"/>
          <a:stretch>
            <a:fillRect/>
          </a:stretch>
        </p:blipFill>
        <p:spPr>
          <a:xfrm>
            <a:off x="1341825" y="2793987"/>
            <a:ext cx="9449619" cy="25239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2693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649B5E5-D1A4-81C4-2B84-96066B91914D}"/>
              </a:ext>
            </a:extLst>
          </p:cNvPr>
          <p:cNvSpPr/>
          <p:nvPr/>
        </p:nvSpPr>
        <p:spPr>
          <a:xfrm>
            <a:off x="842024" y="409379"/>
            <a:ext cx="10416526" cy="543897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162E4BF-976A-47F2-5A45-F94B8E748288}"/>
              </a:ext>
            </a:extLst>
          </p:cNvPr>
          <p:cNvSpPr/>
          <p:nvPr/>
        </p:nvSpPr>
        <p:spPr>
          <a:xfrm>
            <a:off x="1068125" y="666597"/>
            <a:ext cx="9890607" cy="5008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8F8643DC-25F3-7EAB-2E86-6CC4A80AF2CF}"/>
              </a:ext>
            </a:extLst>
          </p:cNvPr>
          <p:cNvSpPr txBox="1"/>
          <p:nvPr/>
        </p:nvSpPr>
        <p:spPr>
          <a:xfrm>
            <a:off x="1802727" y="768909"/>
            <a:ext cx="5206263" cy="369332"/>
          </a:xfrm>
          <a:prstGeom prst="rect">
            <a:avLst/>
          </a:prstGeom>
          <a:noFill/>
        </p:spPr>
        <p:txBody>
          <a:bodyPr wrap="square" rtlCol="0">
            <a:spAutoFit/>
          </a:bodyPr>
          <a:lstStyle/>
          <a:p>
            <a:r>
              <a:rPr lang="ja-JP" altLang="en-US" b="1" dirty="0"/>
              <a:t>要件定義するべき項目と概要</a:t>
            </a:r>
            <a:endParaRPr kumimoji="1" lang="ja-JP" altLang="en-US" b="1" dirty="0"/>
          </a:p>
        </p:txBody>
      </p:sp>
      <p:cxnSp>
        <p:nvCxnSpPr>
          <p:cNvPr id="7" name="直線コネクタ 6">
            <a:extLst>
              <a:ext uri="{FF2B5EF4-FFF2-40B4-BE49-F238E27FC236}">
                <a16:creationId xmlns:a16="http://schemas.microsoft.com/office/drawing/2014/main" id="{DE382191-6D7D-2B38-6FEC-2E1910581150}"/>
              </a:ext>
            </a:extLst>
          </p:cNvPr>
          <p:cNvCxnSpPr>
            <a:cxnSpLocks/>
          </p:cNvCxnSpPr>
          <p:nvPr/>
        </p:nvCxnSpPr>
        <p:spPr>
          <a:xfrm>
            <a:off x="1651555" y="1183260"/>
            <a:ext cx="8572219"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5622E4A6-241D-A4C0-A1DE-1BDD8462C538}"/>
              </a:ext>
            </a:extLst>
          </p:cNvPr>
          <p:cNvGrpSpPr/>
          <p:nvPr/>
        </p:nvGrpSpPr>
        <p:grpSpPr>
          <a:xfrm>
            <a:off x="1873591" y="1571591"/>
            <a:ext cx="3867023" cy="3895761"/>
            <a:chOff x="4715540" y="-9482"/>
            <a:chExt cx="4354883" cy="3240363"/>
          </a:xfrm>
        </p:grpSpPr>
        <p:sp>
          <p:nvSpPr>
            <p:cNvPr id="60" name="正方形/長方形 59">
              <a:extLst>
                <a:ext uri="{FF2B5EF4-FFF2-40B4-BE49-F238E27FC236}">
                  <a16:creationId xmlns:a16="http://schemas.microsoft.com/office/drawing/2014/main" id="{3FEED497-C18A-A84A-1CC4-7D9DF4E5CCF0}"/>
                </a:ext>
              </a:extLst>
            </p:cNvPr>
            <p:cNvSpPr/>
            <p:nvPr/>
          </p:nvSpPr>
          <p:spPr>
            <a:xfrm>
              <a:off x="4715540" y="-9482"/>
              <a:ext cx="4354883" cy="3240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A2348B53-F0DF-49E7-D79B-03A466ABA152}"/>
                </a:ext>
              </a:extLst>
            </p:cNvPr>
            <p:cNvSpPr txBox="1"/>
            <p:nvPr/>
          </p:nvSpPr>
          <p:spPr>
            <a:xfrm>
              <a:off x="6258622" y="50813"/>
              <a:ext cx="1308654" cy="274610"/>
            </a:xfrm>
            <a:prstGeom prst="rect">
              <a:avLst/>
            </a:prstGeom>
            <a:noFill/>
          </p:spPr>
          <p:txBody>
            <a:bodyPr wrap="square" rtlCol="0">
              <a:spAutoFit/>
            </a:bodyPr>
            <a:lstStyle/>
            <a:p>
              <a:r>
                <a:rPr kumimoji="1" lang="ja-JP" altLang="en-US" sz="1400" b="1" dirty="0"/>
                <a:t>要件定義書</a:t>
              </a:r>
            </a:p>
          </p:txBody>
        </p:sp>
      </p:grpSp>
      <p:sp>
        <p:nvSpPr>
          <p:cNvPr id="62" name="正方形/長方形 61">
            <a:extLst>
              <a:ext uri="{FF2B5EF4-FFF2-40B4-BE49-F238E27FC236}">
                <a16:creationId xmlns:a16="http://schemas.microsoft.com/office/drawing/2014/main" id="{B57E4395-7002-3261-EEF7-DF14073C5407}"/>
              </a:ext>
            </a:extLst>
          </p:cNvPr>
          <p:cNvSpPr/>
          <p:nvPr/>
        </p:nvSpPr>
        <p:spPr>
          <a:xfrm>
            <a:off x="2072535" y="1999903"/>
            <a:ext cx="2155890" cy="211756"/>
          </a:xfrm>
          <a:prstGeom prst="rect">
            <a:avLst/>
          </a:prstGeom>
          <a:solidFill>
            <a:srgbClr val="A5BB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n-ea"/>
              </a:rPr>
              <a:t>サイト</a:t>
            </a:r>
            <a:r>
              <a:rPr kumimoji="1" lang="en-US" altLang="ja-JP" sz="1100" b="1" dirty="0">
                <a:latin typeface="+mn-ea"/>
              </a:rPr>
              <a:t>URL</a:t>
            </a:r>
            <a:endParaRPr kumimoji="1" lang="ja-JP" altLang="en-US" sz="1100" b="1" dirty="0">
              <a:latin typeface="+mn-ea"/>
            </a:endParaRPr>
          </a:p>
        </p:txBody>
      </p:sp>
      <p:sp>
        <p:nvSpPr>
          <p:cNvPr id="63" name="正方形/長方形 62">
            <a:extLst>
              <a:ext uri="{FF2B5EF4-FFF2-40B4-BE49-F238E27FC236}">
                <a16:creationId xmlns:a16="http://schemas.microsoft.com/office/drawing/2014/main" id="{5A0D390C-E3F5-B183-BED3-C14AE672DED5}"/>
              </a:ext>
            </a:extLst>
          </p:cNvPr>
          <p:cNvSpPr/>
          <p:nvPr/>
        </p:nvSpPr>
        <p:spPr>
          <a:xfrm>
            <a:off x="4427370" y="1999903"/>
            <a:ext cx="1149764" cy="211756"/>
          </a:xfrm>
          <a:prstGeom prst="rect">
            <a:avLst/>
          </a:prstGeom>
          <a:solidFill>
            <a:srgbClr val="A5BB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mn-ea"/>
              </a:rPr>
              <a:t>納品予定日</a:t>
            </a:r>
            <a:endParaRPr kumimoji="1" lang="ja-JP" altLang="en-US" sz="1100" b="1" dirty="0">
              <a:latin typeface="+mn-ea"/>
            </a:endParaRPr>
          </a:p>
        </p:txBody>
      </p:sp>
      <p:sp>
        <p:nvSpPr>
          <p:cNvPr id="64" name="正方形/長方形 63">
            <a:extLst>
              <a:ext uri="{FF2B5EF4-FFF2-40B4-BE49-F238E27FC236}">
                <a16:creationId xmlns:a16="http://schemas.microsoft.com/office/drawing/2014/main" id="{34BAF373-4DFD-9C87-4311-494BCDDD5F50}"/>
              </a:ext>
            </a:extLst>
          </p:cNvPr>
          <p:cNvSpPr/>
          <p:nvPr/>
        </p:nvSpPr>
        <p:spPr>
          <a:xfrm>
            <a:off x="2072535" y="2422993"/>
            <a:ext cx="3504599" cy="415090"/>
          </a:xfrm>
          <a:prstGeom prst="rect">
            <a:avLst/>
          </a:prstGeom>
          <a:solidFill>
            <a:srgbClr val="688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プロジェクト概要</a:t>
            </a:r>
            <a:endParaRPr kumimoji="1" lang="ja-JP" altLang="en-US" sz="1200" b="1" dirty="0"/>
          </a:p>
        </p:txBody>
      </p:sp>
      <p:sp>
        <p:nvSpPr>
          <p:cNvPr id="65" name="正方形/長方形 64">
            <a:extLst>
              <a:ext uri="{FF2B5EF4-FFF2-40B4-BE49-F238E27FC236}">
                <a16:creationId xmlns:a16="http://schemas.microsoft.com/office/drawing/2014/main" id="{9BE33687-228B-7EA3-3EB3-FD8419A2B802}"/>
              </a:ext>
            </a:extLst>
          </p:cNvPr>
          <p:cNvSpPr/>
          <p:nvPr/>
        </p:nvSpPr>
        <p:spPr>
          <a:xfrm>
            <a:off x="2072535" y="2928122"/>
            <a:ext cx="2155890" cy="415090"/>
          </a:xfrm>
          <a:prstGeom prst="rect">
            <a:avLst/>
          </a:prstGeom>
          <a:solidFill>
            <a:srgbClr val="688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リニューアル目的</a:t>
            </a:r>
          </a:p>
        </p:txBody>
      </p:sp>
      <p:sp>
        <p:nvSpPr>
          <p:cNvPr id="66" name="正方形/長方形 65">
            <a:extLst>
              <a:ext uri="{FF2B5EF4-FFF2-40B4-BE49-F238E27FC236}">
                <a16:creationId xmlns:a16="http://schemas.microsoft.com/office/drawing/2014/main" id="{0327A708-38BE-C17D-0926-6A924B1B3F53}"/>
              </a:ext>
            </a:extLst>
          </p:cNvPr>
          <p:cNvSpPr/>
          <p:nvPr/>
        </p:nvSpPr>
        <p:spPr>
          <a:xfrm>
            <a:off x="4405860" y="2918681"/>
            <a:ext cx="1149764" cy="415090"/>
          </a:xfrm>
          <a:prstGeom prst="rect">
            <a:avLst/>
          </a:prstGeom>
          <a:solidFill>
            <a:srgbClr val="688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目標数値</a:t>
            </a:r>
          </a:p>
        </p:txBody>
      </p:sp>
      <p:sp>
        <p:nvSpPr>
          <p:cNvPr id="67" name="正方形/長方形 66">
            <a:extLst>
              <a:ext uri="{FF2B5EF4-FFF2-40B4-BE49-F238E27FC236}">
                <a16:creationId xmlns:a16="http://schemas.microsoft.com/office/drawing/2014/main" id="{1C2BFDE5-4A55-2DAB-A1A8-558A1E1646EC}"/>
              </a:ext>
            </a:extLst>
          </p:cNvPr>
          <p:cNvSpPr/>
          <p:nvPr/>
        </p:nvSpPr>
        <p:spPr>
          <a:xfrm>
            <a:off x="2072535" y="3433251"/>
            <a:ext cx="3504599" cy="415090"/>
          </a:xfrm>
          <a:prstGeom prst="rect">
            <a:avLst/>
          </a:prstGeom>
          <a:solidFill>
            <a:srgbClr val="688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WEB</a:t>
            </a:r>
            <a:r>
              <a:rPr kumimoji="1" lang="ja-JP" altLang="en-US" sz="1200" b="1" dirty="0"/>
              <a:t>サイトの機能要件</a:t>
            </a:r>
          </a:p>
        </p:txBody>
      </p:sp>
      <p:sp>
        <p:nvSpPr>
          <p:cNvPr id="68" name="正方形/長方形 67">
            <a:extLst>
              <a:ext uri="{FF2B5EF4-FFF2-40B4-BE49-F238E27FC236}">
                <a16:creationId xmlns:a16="http://schemas.microsoft.com/office/drawing/2014/main" id="{49333096-AA18-89A4-5F9E-17E1835692D5}"/>
              </a:ext>
            </a:extLst>
          </p:cNvPr>
          <p:cNvSpPr/>
          <p:nvPr/>
        </p:nvSpPr>
        <p:spPr>
          <a:xfrm>
            <a:off x="2072535" y="3938380"/>
            <a:ext cx="3504599" cy="415090"/>
          </a:xfrm>
          <a:prstGeom prst="rect">
            <a:avLst/>
          </a:prstGeom>
          <a:solidFill>
            <a:srgbClr val="688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t>WEB</a:t>
            </a:r>
            <a:r>
              <a:rPr kumimoji="1" lang="ja-JP" altLang="en-US" sz="1200" b="1" dirty="0"/>
              <a:t>サイトのデザイン要件</a:t>
            </a:r>
          </a:p>
        </p:txBody>
      </p:sp>
      <p:sp>
        <p:nvSpPr>
          <p:cNvPr id="69" name="正方形/長方形 68">
            <a:extLst>
              <a:ext uri="{FF2B5EF4-FFF2-40B4-BE49-F238E27FC236}">
                <a16:creationId xmlns:a16="http://schemas.microsoft.com/office/drawing/2014/main" id="{C5D1F188-3080-CCD2-B47A-8331D358435F}"/>
              </a:ext>
            </a:extLst>
          </p:cNvPr>
          <p:cNvSpPr/>
          <p:nvPr/>
        </p:nvSpPr>
        <p:spPr>
          <a:xfrm>
            <a:off x="2072535" y="4443509"/>
            <a:ext cx="3504599" cy="415090"/>
          </a:xfrm>
          <a:prstGeom prst="rect">
            <a:avLst/>
          </a:prstGeom>
          <a:solidFill>
            <a:srgbClr val="6885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保守・運用について</a:t>
            </a:r>
            <a:endParaRPr kumimoji="1" lang="ja-JP" altLang="en-US" sz="1200" b="1" dirty="0"/>
          </a:p>
        </p:txBody>
      </p:sp>
      <p:sp>
        <p:nvSpPr>
          <p:cNvPr id="70" name="正方形/長方形 69">
            <a:extLst>
              <a:ext uri="{FF2B5EF4-FFF2-40B4-BE49-F238E27FC236}">
                <a16:creationId xmlns:a16="http://schemas.microsoft.com/office/drawing/2014/main" id="{0DDE4D59-C564-16D0-3492-936B7F3B241D}"/>
              </a:ext>
            </a:extLst>
          </p:cNvPr>
          <p:cNvSpPr/>
          <p:nvPr/>
        </p:nvSpPr>
        <p:spPr>
          <a:xfrm>
            <a:off x="2072535" y="4948636"/>
            <a:ext cx="3504599" cy="415090"/>
          </a:xfrm>
          <a:prstGeom prst="rect">
            <a:avLst/>
          </a:prstGeom>
          <a:solidFill>
            <a:srgbClr val="A5BB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その他</a:t>
            </a:r>
          </a:p>
        </p:txBody>
      </p:sp>
      <p:sp>
        <p:nvSpPr>
          <p:cNvPr id="51" name="四角形: 角を丸くする 50">
            <a:extLst>
              <a:ext uri="{FF2B5EF4-FFF2-40B4-BE49-F238E27FC236}">
                <a16:creationId xmlns:a16="http://schemas.microsoft.com/office/drawing/2014/main" id="{8B46F2C7-BFF0-4111-864C-BBC24408FF8B}"/>
              </a:ext>
            </a:extLst>
          </p:cNvPr>
          <p:cNvSpPr/>
          <p:nvPr/>
        </p:nvSpPr>
        <p:spPr>
          <a:xfrm>
            <a:off x="1872980" y="1299841"/>
            <a:ext cx="3874421" cy="271749"/>
          </a:xfrm>
          <a:prstGeom prst="roundRect">
            <a:avLst>
              <a:gd name="adj" fmla="val 0"/>
            </a:avLst>
          </a:prstGeom>
          <a:solidFill>
            <a:schemeClr val="tx1"/>
          </a:solidFill>
        </p:spPr>
        <p:txBody>
          <a:bodyPr wrap="none" rtlCol="0" anchor="ctr" anchorCtr="0">
            <a:noAutofit/>
          </a:bodyPr>
          <a:lstStyle/>
          <a:p>
            <a:pPr algn="ctr"/>
            <a:r>
              <a:rPr lang="ja-JP" altLang="en-US" sz="1400" b="1" dirty="0">
                <a:solidFill>
                  <a:schemeClr val="bg1"/>
                </a:solidFill>
              </a:rPr>
              <a:t>要件定義書のテンプレート</a:t>
            </a:r>
          </a:p>
        </p:txBody>
      </p:sp>
      <p:sp>
        <p:nvSpPr>
          <p:cNvPr id="72" name="四角形: 角を丸くする 71">
            <a:extLst>
              <a:ext uri="{FF2B5EF4-FFF2-40B4-BE49-F238E27FC236}">
                <a16:creationId xmlns:a16="http://schemas.microsoft.com/office/drawing/2014/main" id="{F3224309-4D39-4351-94CB-AC44B15AE9E4}"/>
              </a:ext>
            </a:extLst>
          </p:cNvPr>
          <p:cNvSpPr/>
          <p:nvPr/>
        </p:nvSpPr>
        <p:spPr>
          <a:xfrm>
            <a:off x="6219952" y="1538232"/>
            <a:ext cx="3874421" cy="271749"/>
          </a:xfrm>
          <a:prstGeom prst="roundRect">
            <a:avLst>
              <a:gd name="adj" fmla="val 0"/>
            </a:avLst>
          </a:prstGeom>
          <a:solidFill>
            <a:schemeClr val="tx1"/>
          </a:solidFill>
        </p:spPr>
        <p:txBody>
          <a:bodyPr wrap="none" rtlCol="0" anchor="ctr" anchorCtr="0">
            <a:noAutofit/>
          </a:bodyPr>
          <a:lstStyle/>
          <a:p>
            <a:pPr algn="ctr"/>
            <a:r>
              <a:rPr lang="ja-JP" altLang="en-US" sz="1400" b="1" dirty="0">
                <a:solidFill>
                  <a:schemeClr val="bg1"/>
                </a:solidFill>
              </a:rPr>
              <a:t>要件定義とは</a:t>
            </a:r>
          </a:p>
        </p:txBody>
      </p:sp>
      <p:sp>
        <p:nvSpPr>
          <p:cNvPr id="73" name="四角形: 角を丸くする 72">
            <a:extLst>
              <a:ext uri="{FF2B5EF4-FFF2-40B4-BE49-F238E27FC236}">
                <a16:creationId xmlns:a16="http://schemas.microsoft.com/office/drawing/2014/main" id="{2893D78F-2C45-4AA6-A87B-453E85899A6E}"/>
              </a:ext>
            </a:extLst>
          </p:cNvPr>
          <p:cNvSpPr/>
          <p:nvPr/>
        </p:nvSpPr>
        <p:spPr>
          <a:xfrm>
            <a:off x="6219952" y="1809981"/>
            <a:ext cx="3867023" cy="803757"/>
          </a:xfrm>
          <a:prstGeom prst="roundRect">
            <a:avLst>
              <a:gd name="adj" fmla="val 0"/>
            </a:avLst>
          </a:prstGeom>
          <a:solidFill>
            <a:schemeClr val="bg1"/>
          </a:solidFill>
          <a:ln>
            <a:solidFill>
              <a:schemeClr val="tx1"/>
            </a:solidFill>
          </a:ln>
        </p:spPr>
        <p:txBody>
          <a:bodyPr wrap="none" rtlCol="0" anchor="ctr" anchorCtr="0">
            <a:noAutofit/>
          </a:bodyPr>
          <a:lstStyle/>
          <a:p>
            <a:r>
              <a:rPr lang="ja-JP" altLang="en-US" sz="1400" dirty="0"/>
              <a:t>・開発を行う上で、実施する内容や要望を予め</a:t>
            </a:r>
            <a:endParaRPr lang="en-US" altLang="ja-JP" sz="1400" dirty="0"/>
          </a:p>
          <a:p>
            <a:r>
              <a:rPr lang="ja-JP" altLang="en-US" sz="1400" dirty="0"/>
              <a:t>　想定し、分かりやすく文章化すること</a:t>
            </a:r>
          </a:p>
        </p:txBody>
      </p:sp>
      <p:sp>
        <p:nvSpPr>
          <p:cNvPr id="74" name="四角形: 角を丸くする 73">
            <a:extLst>
              <a:ext uri="{FF2B5EF4-FFF2-40B4-BE49-F238E27FC236}">
                <a16:creationId xmlns:a16="http://schemas.microsoft.com/office/drawing/2014/main" id="{AAF99DA9-DA4D-4102-9C8D-0702444A14A4}"/>
              </a:ext>
            </a:extLst>
          </p:cNvPr>
          <p:cNvSpPr/>
          <p:nvPr/>
        </p:nvSpPr>
        <p:spPr>
          <a:xfrm>
            <a:off x="6219952" y="2894764"/>
            <a:ext cx="3874421" cy="271749"/>
          </a:xfrm>
          <a:prstGeom prst="roundRect">
            <a:avLst>
              <a:gd name="adj" fmla="val 0"/>
            </a:avLst>
          </a:prstGeom>
          <a:solidFill>
            <a:schemeClr val="tx1"/>
          </a:solidFill>
        </p:spPr>
        <p:txBody>
          <a:bodyPr wrap="none" rtlCol="0" anchor="ctr" anchorCtr="0">
            <a:noAutofit/>
          </a:bodyPr>
          <a:lstStyle/>
          <a:p>
            <a:pPr algn="ctr"/>
            <a:r>
              <a:rPr lang="ja-JP" altLang="en-US" sz="1400" b="1" dirty="0">
                <a:solidFill>
                  <a:schemeClr val="bg1"/>
                </a:solidFill>
              </a:rPr>
              <a:t>要件定義をするメリット</a:t>
            </a:r>
          </a:p>
        </p:txBody>
      </p:sp>
      <p:sp>
        <p:nvSpPr>
          <p:cNvPr id="75" name="四角形: 角を丸くする 74">
            <a:extLst>
              <a:ext uri="{FF2B5EF4-FFF2-40B4-BE49-F238E27FC236}">
                <a16:creationId xmlns:a16="http://schemas.microsoft.com/office/drawing/2014/main" id="{1DEDC60E-6867-4376-B34D-7C8CC7137DF8}"/>
              </a:ext>
            </a:extLst>
          </p:cNvPr>
          <p:cNvSpPr/>
          <p:nvPr/>
        </p:nvSpPr>
        <p:spPr>
          <a:xfrm>
            <a:off x="6219952" y="3166513"/>
            <a:ext cx="3867023" cy="725751"/>
          </a:xfrm>
          <a:prstGeom prst="roundRect">
            <a:avLst>
              <a:gd name="adj" fmla="val 0"/>
            </a:avLst>
          </a:prstGeom>
          <a:solidFill>
            <a:schemeClr val="bg1"/>
          </a:solidFill>
          <a:ln>
            <a:solidFill>
              <a:schemeClr val="tx1"/>
            </a:solidFill>
          </a:ln>
        </p:spPr>
        <p:txBody>
          <a:bodyPr wrap="none" rtlCol="0" anchor="ctr" anchorCtr="0">
            <a:noAutofit/>
          </a:bodyPr>
          <a:lstStyle/>
          <a:p>
            <a:r>
              <a:rPr lang="ja-JP" altLang="en-US" sz="1400" dirty="0"/>
              <a:t>・依頼内容の伝達ミスや認識の齟齬を防ぎ、</a:t>
            </a:r>
            <a:endParaRPr lang="en-US" altLang="ja-JP" sz="1400" dirty="0"/>
          </a:p>
          <a:p>
            <a:r>
              <a:rPr lang="ja-JP" altLang="en-US" sz="1400" dirty="0"/>
              <a:t>　円滑に開発を行うことができる</a:t>
            </a:r>
          </a:p>
        </p:txBody>
      </p:sp>
      <p:sp>
        <p:nvSpPr>
          <p:cNvPr id="80" name="四角形: 角を丸くする 79">
            <a:extLst>
              <a:ext uri="{FF2B5EF4-FFF2-40B4-BE49-F238E27FC236}">
                <a16:creationId xmlns:a16="http://schemas.microsoft.com/office/drawing/2014/main" id="{511BF6F1-8C16-4A12-954A-3F0A31E0CD9E}"/>
              </a:ext>
            </a:extLst>
          </p:cNvPr>
          <p:cNvSpPr/>
          <p:nvPr/>
        </p:nvSpPr>
        <p:spPr>
          <a:xfrm>
            <a:off x="6219952" y="4251296"/>
            <a:ext cx="3874421" cy="271749"/>
          </a:xfrm>
          <a:prstGeom prst="roundRect">
            <a:avLst>
              <a:gd name="adj" fmla="val 0"/>
            </a:avLst>
          </a:prstGeom>
          <a:solidFill>
            <a:schemeClr val="tx1"/>
          </a:solidFill>
        </p:spPr>
        <p:txBody>
          <a:bodyPr wrap="none" rtlCol="0" anchor="ctr" anchorCtr="0">
            <a:noAutofit/>
          </a:bodyPr>
          <a:lstStyle/>
          <a:p>
            <a:pPr algn="ctr"/>
            <a:r>
              <a:rPr lang="ja-JP" altLang="en-US" sz="1400" b="1" dirty="0">
                <a:solidFill>
                  <a:schemeClr val="bg1"/>
                </a:solidFill>
              </a:rPr>
              <a:t>要件定義をする際の注意点</a:t>
            </a:r>
          </a:p>
        </p:txBody>
      </p:sp>
      <p:sp>
        <p:nvSpPr>
          <p:cNvPr id="81" name="四角形: 角を丸くする 80">
            <a:extLst>
              <a:ext uri="{FF2B5EF4-FFF2-40B4-BE49-F238E27FC236}">
                <a16:creationId xmlns:a16="http://schemas.microsoft.com/office/drawing/2014/main" id="{C808E2D7-9257-419C-904A-76C3D2FED26E}"/>
              </a:ext>
            </a:extLst>
          </p:cNvPr>
          <p:cNvSpPr/>
          <p:nvPr/>
        </p:nvSpPr>
        <p:spPr>
          <a:xfrm>
            <a:off x="6219952" y="4523045"/>
            <a:ext cx="3867023" cy="725751"/>
          </a:xfrm>
          <a:prstGeom prst="roundRect">
            <a:avLst>
              <a:gd name="adj" fmla="val 0"/>
            </a:avLst>
          </a:prstGeom>
          <a:solidFill>
            <a:schemeClr val="bg1"/>
          </a:solidFill>
          <a:ln>
            <a:solidFill>
              <a:schemeClr val="tx1"/>
            </a:solidFill>
          </a:ln>
        </p:spPr>
        <p:txBody>
          <a:bodyPr wrap="none" rtlCol="0" anchor="ctr" anchorCtr="0">
            <a:noAutofit/>
          </a:bodyPr>
          <a:lstStyle/>
          <a:p>
            <a:r>
              <a:rPr lang="ja-JP" altLang="en-US" sz="1400" dirty="0"/>
              <a:t>・「誰に、何をしてもらうか」や「達成する</a:t>
            </a:r>
            <a:endParaRPr lang="en-US" altLang="ja-JP" sz="1400" dirty="0"/>
          </a:p>
          <a:p>
            <a:r>
              <a:rPr lang="ja-JP" altLang="en-US" sz="1400" dirty="0"/>
              <a:t>　目標値」を明確に定義しておく</a:t>
            </a:r>
          </a:p>
        </p:txBody>
      </p:sp>
    </p:spTree>
    <p:extLst>
      <p:ext uri="{BB962C8B-B14F-4D97-AF65-F5344CB8AC3E}">
        <p14:creationId xmlns:p14="http://schemas.microsoft.com/office/powerpoint/2010/main" val="286872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7B3F12-8A2F-591A-A0E9-00123B667E7A}"/>
              </a:ext>
            </a:extLst>
          </p:cNvPr>
          <p:cNvSpPr/>
          <p:nvPr/>
        </p:nvSpPr>
        <p:spPr>
          <a:xfrm>
            <a:off x="250618" y="957204"/>
            <a:ext cx="11445036" cy="409336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C8A236D-B15F-0493-5C45-A05D7D95923D}"/>
              </a:ext>
            </a:extLst>
          </p:cNvPr>
          <p:cNvSpPr/>
          <p:nvPr/>
        </p:nvSpPr>
        <p:spPr>
          <a:xfrm>
            <a:off x="496346" y="1187286"/>
            <a:ext cx="10919086" cy="362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a:extLst>
              <a:ext uri="{FF2B5EF4-FFF2-40B4-BE49-F238E27FC236}">
                <a16:creationId xmlns:a16="http://schemas.microsoft.com/office/drawing/2014/main" id="{3EFD85F5-87EE-060C-D35A-1A52A1E0F235}"/>
              </a:ext>
            </a:extLst>
          </p:cNvPr>
          <p:cNvCxnSpPr>
            <a:cxnSpLocks/>
          </p:cNvCxnSpPr>
          <p:nvPr/>
        </p:nvCxnSpPr>
        <p:spPr>
          <a:xfrm>
            <a:off x="625443" y="1667062"/>
            <a:ext cx="103928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763F079-8597-5FBD-5D1F-6347890A2EFE}"/>
              </a:ext>
            </a:extLst>
          </p:cNvPr>
          <p:cNvSpPr txBox="1"/>
          <p:nvPr/>
        </p:nvSpPr>
        <p:spPr>
          <a:xfrm>
            <a:off x="776568" y="1266952"/>
            <a:ext cx="3518912" cy="400110"/>
          </a:xfrm>
          <a:prstGeom prst="rect">
            <a:avLst/>
          </a:prstGeom>
          <a:noFill/>
        </p:spPr>
        <p:txBody>
          <a:bodyPr wrap="none" rtlCol="0">
            <a:spAutoFit/>
          </a:bodyPr>
          <a:lstStyle/>
          <a:p>
            <a:r>
              <a:rPr kumimoji="1" lang="ja-JP" altLang="en-US" sz="2000" b="1" dirty="0"/>
              <a:t>課題の優先順位のつけ方の例</a:t>
            </a:r>
            <a:endParaRPr kumimoji="1" lang="ja-JP" altLang="en-US" b="1" dirty="0"/>
          </a:p>
        </p:txBody>
      </p:sp>
      <p:graphicFrame>
        <p:nvGraphicFramePr>
          <p:cNvPr id="8" name="表 8">
            <a:extLst>
              <a:ext uri="{FF2B5EF4-FFF2-40B4-BE49-F238E27FC236}">
                <a16:creationId xmlns:a16="http://schemas.microsoft.com/office/drawing/2014/main" id="{CF011D95-4EBD-963D-1599-2633971A429A}"/>
              </a:ext>
            </a:extLst>
          </p:cNvPr>
          <p:cNvGraphicFramePr>
            <a:graphicFrameLocks noGrp="1"/>
          </p:cNvGraphicFramePr>
          <p:nvPr>
            <p:extLst>
              <p:ext uri="{D42A27DB-BD31-4B8C-83A1-F6EECF244321}">
                <p14:modId xmlns:p14="http://schemas.microsoft.com/office/powerpoint/2010/main" val="4118811043"/>
              </p:ext>
            </p:extLst>
          </p:nvPr>
        </p:nvGraphicFramePr>
        <p:xfrm>
          <a:off x="1033307" y="1796934"/>
          <a:ext cx="9825311" cy="2847382"/>
        </p:xfrm>
        <a:graphic>
          <a:graphicData uri="http://schemas.openxmlformats.org/drawingml/2006/table">
            <a:tbl>
              <a:tblPr firstRow="1" bandRow="1">
                <a:tableStyleId>{0505E3EF-67EA-436B-97B2-0124C06EBD24}</a:tableStyleId>
              </a:tblPr>
              <a:tblGrid>
                <a:gridCol w="1661834">
                  <a:extLst>
                    <a:ext uri="{9D8B030D-6E8A-4147-A177-3AD203B41FA5}">
                      <a16:colId xmlns:a16="http://schemas.microsoft.com/office/drawing/2014/main" val="3161888263"/>
                    </a:ext>
                  </a:extLst>
                </a:gridCol>
                <a:gridCol w="2391548">
                  <a:extLst>
                    <a:ext uri="{9D8B030D-6E8A-4147-A177-3AD203B41FA5}">
                      <a16:colId xmlns:a16="http://schemas.microsoft.com/office/drawing/2014/main" val="2623715625"/>
                    </a:ext>
                  </a:extLst>
                </a:gridCol>
                <a:gridCol w="1732855">
                  <a:extLst>
                    <a:ext uri="{9D8B030D-6E8A-4147-A177-3AD203B41FA5}">
                      <a16:colId xmlns:a16="http://schemas.microsoft.com/office/drawing/2014/main" val="2167198063"/>
                    </a:ext>
                  </a:extLst>
                </a:gridCol>
                <a:gridCol w="661881">
                  <a:extLst>
                    <a:ext uri="{9D8B030D-6E8A-4147-A177-3AD203B41FA5}">
                      <a16:colId xmlns:a16="http://schemas.microsoft.com/office/drawing/2014/main" val="3265382559"/>
                    </a:ext>
                  </a:extLst>
                </a:gridCol>
                <a:gridCol w="1333006">
                  <a:extLst>
                    <a:ext uri="{9D8B030D-6E8A-4147-A177-3AD203B41FA5}">
                      <a16:colId xmlns:a16="http://schemas.microsoft.com/office/drawing/2014/main" val="3796637896"/>
                    </a:ext>
                  </a:extLst>
                </a:gridCol>
                <a:gridCol w="1054817">
                  <a:extLst>
                    <a:ext uri="{9D8B030D-6E8A-4147-A177-3AD203B41FA5}">
                      <a16:colId xmlns:a16="http://schemas.microsoft.com/office/drawing/2014/main" val="2848084966"/>
                    </a:ext>
                  </a:extLst>
                </a:gridCol>
                <a:gridCol w="989370">
                  <a:extLst>
                    <a:ext uri="{9D8B030D-6E8A-4147-A177-3AD203B41FA5}">
                      <a16:colId xmlns:a16="http://schemas.microsoft.com/office/drawing/2014/main" val="576312374"/>
                    </a:ext>
                  </a:extLst>
                </a:gridCol>
              </a:tblGrid>
              <a:tr h="384433">
                <a:tc>
                  <a:txBody>
                    <a:bodyPr/>
                    <a:lstStyle/>
                    <a:p>
                      <a:pPr algn="ctr"/>
                      <a:r>
                        <a:rPr kumimoji="1" lang="ja-JP" altLang="en-US" sz="1200" u="none" dirty="0">
                          <a:solidFill>
                            <a:schemeClr val="tx1"/>
                          </a:solidFill>
                        </a:rPr>
                        <a:t>現状の課題</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sz="1200" u="none" dirty="0">
                          <a:solidFill>
                            <a:schemeClr val="tx1"/>
                          </a:solidFill>
                        </a:rPr>
                        <a:t>改善ポイント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200" u="non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sz="1200" u="none" dirty="0">
                          <a:solidFill>
                            <a:schemeClr val="tx1"/>
                          </a:solidFill>
                        </a:rPr>
                        <a:t>工数</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ja-JP" altLang="en-US" sz="1200" u="none" dirty="0">
                          <a:solidFill>
                            <a:schemeClr val="tx1"/>
                          </a:solidFill>
                        </a:rPr>
                        <a:t>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200" u="non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200" u="none"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7431198"/>
                  </a:ext>
                </a:extLst>
              </a:tr>
              <a:tr h="536503">
                <a:tc>
                  <a:txBody>
                    <a:bodyPr/>
                    <a:lstStyle/>
                    <a:p>
                      <a:pPr algn="ctr"/>
                      <a:r>
                        <a:rPr kumimoji="1" lang="ja-JP" altLang="en-US" sz="1100" b="1" kern="1200" dirty="0">
                          <a:solidFill>
                            <a:schemeClr val="dk1"/>
                          </a:solidFill>
                          <a:effectLst/>
                        </a:rPr>
                        <a:t>お問い合わせフォーム内の離脱率が高い</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入力項目を見直し手間を最小限にする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t>お問い合わせフォーム</a:t>
                      </a:r>
                      <a:endParaRPr kumimoji="1"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5</a:t>
                      </a:r>
                      <a:r>
                        <a:rPr kumimoji="1" lang="ja-JP" altLang="en-US" sz="1200" b="1" dirty="0"/>
                        <a:t>か月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en-US" altLang="ja-JP" sz="1200" b="1" dirty="0"/>
                        <a:t>80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４</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3029443"/>
                  </a:ext>
                </a:extLst>
              </a:tr>
              <a:tr h="383967">
                <a:tc>
                  <a:txBody>
                    <a:bodyPr/>
                    <a:lstStyle/>
                    <a:p>
                      <a:pPr algn="ctr"/>
                      <a:r>
                        <a:rPr kumimoji="1" lang="en-US" altLang="ja-JP" sz="1100" b="1" kern="1200" dirty="0">
                          <a:solidFill>
                            <a:schemeClr val="dk1"/>
                          </a:solidFill>
                          <a:effectLst/>
                        </a:rPr>
                        <a:t>LP</a:t>
                      </a:r>
                      <a:r>
                        <a:rPr kumimoji="1" lang="ja-JP" altLang="en-US" sz="1100" b="1" kern="1200" dirty="0">
                          <a:solidFill>
                            <a:schemeClr val="dk1"/>
                          </a:solidFill>
                          <a:effectLst/>
                        </a:rPr>
                        <a:t>からの申込数が減少している</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ページ内に掲載するコンテンツを見直す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t>対象</a:t>
                      </a:r>
                      <a:r>
                        <a:rPr kumimoji="1" lang="en-US" altLang="ja-JP" sz="1100" b="1" dirty="0"/>
                        <a:t>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2</a:t>
                      </a:r>
                      <a:r>
                        <a:rPr kumimoji="1" lang="ja-JP" altLang="en-US" sz="1200" b="1" dirty="0"/>
                        <a:t>か月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20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a:t>
                      </a:r>
                      <a:endParaRPr kumimoji="1" lang="en-US" altLang="ja-JP"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１</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3412190"/>
                  </a:ext>
                </a:extLst>
              </a:tr>
              <a:tr h="536503">
                <a:tc>
                  <a:txBody>
                    <a:bodyPr/>
                    <a:lstStyle/>
                    <a:p>
                      <a:pPr algn="ctr"/>
                      <a:r>
                        <a:rPr kumimoji="1" lang="en-US" altLang="ja-JP" sz="1100" b="1" kern="1200" dirty="0">
                          <a:solidFill>
                            <a:schemeClr val="dk1"/>
                          </a:solidFill>
                          <a:effectLst/>
                        </a:rPr>
                        <a:t>SEO</a:t>
                      </a:r>
                      <a:r>
                        <a:rPr kumimoji="1" lang="ja-JP" altLang="en-US" sz="1100" b="1" kern="1200" dirty="0">
                          <a:solidFill>
                            <a:schemeClr val="dk1"/>
                          </a:solidFill>
                          <a:effectLst/>
                        </a:rPr>
                        <a:t>順位が低いページが多い</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en-US" altLang="ja-JP" sz="1100" b="1" dirty="0"/>
                        <a:t>PV</a:t>
                      </a:r>
                      <a:r>
                        <a:rPr kumimoji="1" lang="ja-JP" altLang="en-US" sz="1100" b="1" dirty="0"/>
                        <a:t>数が多いページから見直す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t>PV</a:t>
                      </a:r>
                      <a:r>
                        <a:rPr lang="ja-JP" altLang="en-US" sz="1100" b="1" dirty="0"/>
                        <a:t>数多いページ</a:t>
                      </a:r>
                      <a:endParaRPr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dirty="0"/>
                        <a:t>3</a:t>
                      </a:r>
                      <a:r>
                        <a:rPr lang="ja-JP" altLang="en-US" sz="1200" b="1" dirty="0"/>
                        <a:t>か月</a:t>
                      </a:r>
                      <a:endParaRPr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30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a:t>
                      </a:r>
                      <a:endParaRPr kumimoji="1" lang="en-US" altLang="ja-JP"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２</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0532406"/>
                  </a:ext>
                </a:extLst>
              </a:tr>
              <a:tr h="383967">
                <a:tc>
                  <a:txBody>
                    <a:bodyPr/>
                    <a:lstStyle/>
                    <a:p>
                      <a:pPr algn="ctr"/>
                      <a:r>
                        <a:rPr kumimoji="1" lang="ja-JP" altLang="en-US" sz="1100" b="1" kern="1200" dirty="0">
                          <a:solidFill>
                            <a:schemeClr val="dk1"/>
                          </a:solidFill>
                          <a:effectLst/>
                        </a:rPr>
                        <a:t>マイページ内の</a:t>
                      </a:r>
                      <a:r>
                        <a:rPr kumimoji="1" lang="en-US" altLang="ja-JP" sz="1100" b="1" kern="1200" dirty="0">
                          <a:solidFill>
                            <a:schemeClr val="dk1"/>
                          </a:solidFill>
                          <a:effectLst/>
                        </a:rPr>
                        <a:t>CVR</a:t>
                      </a:r>
                      <a:r>
                        <a:rPr kumimoji="1" lang="ja-JP" altLang="en-US" sz="1100" b="1" kern="1200" dirty="0">
                          <a:solidFill>
                            <a:schemeClr val="dk1"/>
                          </a:solidFill>
                          <a:effectLst/>
                        </a:rPr>
                        <a:t>が悪化傾向</a:t>
                      </a:r>
                      <a:endParaRPr kumimoji="1" lang="ja-JP" altLang="en-US"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申し込み完了までの動線を見直す</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t>マイページ</a:t>
                      </a:r>
                      <a:endParaRPr kumimoji="1"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4</a:t>
                      </a:r>
                      <a:r>
                        <a:rPr kumimoji="1" lang="ja-JP" altLang="en-US" sz="1200" b="1" dirty="0"/>
                        <a:t>ヶ月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60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５</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7257186"/>
                  </a:ext>
                </a:extLst>
              </a:tr>
              <a:tr h="536503">
                <a:tc>
                  <a:txBody>
                    <a:bodyPr/>
                    <a:lstStyle/>
                    <a:p>
                      <a:pPr algn="ctr"/>
                      <a:r>
                        <a:rPr kumimoji="1" lang="ja-JP" altLang="en-US" sz="1100" b="1" dirty="0"/>
                        <a:t>サイト全体の直帰率が高い</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100" b="1" dirty="0"/>
                        <a:t>ページの軽量化で読み込み速度を改善し、離脱を阻止する</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t>サイト全体</a:t>
                      </a:r>
                      <a:endParaRPr lang="en-US" altLang="ja-JP" sz="11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1</a:t>
                      </a:r>
                      <a:r>
                        <a:rPr kumimoji="1" lang="ja-JP" altLang="en-US" sz="1200" b="1" dirty="0"/>
                        <a:t>か月</a:t>
                      </a:r>
                      <a:endParaRPr kumimoji="1" lang="en-US" altLang="ja-JP"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t>40</a:t>
                      </a:r>
                      <a:r>
                        <a:rPr kumimoji="1" lang="ja-JP" altLang="en-US" sz="1200" b="1" dirty="0"/>
                        <a:t>万円</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0" dirty="0"/>
                        <a:t>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b="1" dirty="0">
                          <a:solidFill>
                            <a:schemeClr val="accent1"/>
                          </a:solidFill>
                        </a:rPr>
                        <a:t>３</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5404925"/>
                  </a:ext>
                </a:extLst>
              </a:tr>
            </a:tbl>
          </a:graphicData>
        </a:graphic>
      </p:graphicFrame>
      <p:sp>
        <p:nvSpPr>
          <p:cNvPr id="2" name="テキスト ボックス 1">
            <a:extLst>
              <a:ext uri="{FF2B5EF4-FFF2-40B4-BE49-F238E27FC236}">
                <a16:creationId xmlns:a16="http://schemas.microsoft.com/office/drawing/2014/main" id="{DB6AADD9-85C3-4D36-9CFA-D9A6406D77D7}"/>
              </a:ext>
            </a:extLst>
          </p:cNvPr>
          <p:cNvSpPr txBox="1"/>
          <p:nvPr/>
        </p:nvSpPr>
        <p:spPr>
          <a:xfrm>
            <a:off x="672664" y="2304385"/>
            <a:ext cx="389850" cy="338554"/>
          </a:xfrm>
          <a:prstGeom prst="rect">
            <a:avLst/>
          </a:prstGeom>
          <a:noFill/>
        </p:spPr>
        <p:txBody>
          <a:bodyPr wrap="none" rtlCol="0">
            <a:spAutoFit/>
          </a:bodyPr>
          <a:lstStyle/>
          <a:p>
            <a:r>
              <a:rPr kumimoji="1" lang="ja-JP" altLang="en-US" sz="1600" b="1" dirty="0"/>
              <a:t>①</a:t>
            </a:r>
          </a:p>
        </p:txBody>
      </p:sp>
      <p:sp>
        <p:nvSpPr>
          <p:cNvPr id="32" name="テキスト ボックス 31">
            <a:extLst>
              <a:ext uri="{FF2B5EF4-FFF2-40B4-BE49-F238E27FC236}">
                <a16:creationId xmlns:a16="http://schemas.microsoft.com/office/drawing/2014/main" id="{E3F0D728-08CF-449A-80EE-05D960F0D832}"/>
              </a:ext>
            </a:extLst>
          </p:cNvPr>
          <p:cNvSpPr txBox="1"/>
          <p:nvPr/>
        </p:nvSpPr>
        <p:spPr>
          <a:xfrm>
            <a:off x="672664" y="2774037"/>
            <a:ext cx="389850" cy="338554"/>
          </a:xfrm>
          <a:prstGeom prst="rect">
            <a:avLst/>
          </a:prstGeom>
          <a:noFill/>
        </p:spPr>
        <p:txBody>
          <a:bodyPr wrap="none" rtlCol="0">
            <a:spAutoFit/>
          </a:bodyPr>
          <a:lstStyle/>
          <a:p>
            <a:r>
              <a:rPr lang="ja-JP" altLang="en-US" sz="1600" b="1" dirty="0"/>
              <a:t>②</a:t>
            </a:r>
            <a:endParaRPr kumimoji="1" lang="ja-JP" altLang="en-US" sz="1600" b="1" dirty="0"/>
          </a:p>
        </p:txBody>
      </p:sp>
      <p:sp>
        <p:nvSpPr>
          <p:cNvPr id="34" name="テキスト ボックス 33">
            <a:extLst>
              <a:ext uri="{FF2B5EF4-FFF2-40B4-BE49-F238E27FC236}">
                <a16:creationId xmlns:a16="http://schemas.microsoft.com/office/drawing/2014/main" id="{24B039AE-1FBF-4348-B73A-0C110E2728AC}"/>
              </a:ext>
            </a:extLst>
          </p:cNvPr>
          <p:cNvSpPr txBox="1"/>
          <p:nvPr/>
        </p:nvSpPr>
        <p:spPr>
          <a:xfrm>
            <a:off x="672664" y="3258737"/>
            <a:ext cx="389850" cy="338554"/>
          </a:xfrm>
          <a:prstGeom prst="rect">
            <a:avLst/>
          </a:prstGeom>
          <a:noFill/>
        </p:spPr>
        <p:txBody>
          <a:bodyPr wrap="none" rtlCol="0">
            <a:spAutoFit/>
          </a:bodyPr>
          <a:lstStyle/>
          <a:p>
            <a:r>
              <a:rPr lang="ja-JP" altLang="en-US" sz="1600" b="1" dirty="0"/>
              <a:t>③</a:t>
            </a:r>
            <a:endParaRPr kumimoji="1" lang="ja-JP" altLang="en-US" sz="1600" b="1" dirty="0"/>
          </a:p>
        </p:txBody>
      </p:sp>
      <p:sp>
        <p:nvSpPr>
          <p:cNvPr id="37" name="テキスト ボックス 36">
            <a:extLst>
              <a:ext uri="{FF2B5EF4-FFF2-40B4-BE49-F238E27FC236}">
                <a16:creationId xmlns:a16="http://schemas.microsoft.com/office/drawing/2014/main" id="{B24E1262-9DD6-4D25-A317-0F56BA89A4EC}"/>
              </a:ext>
            </a:extLst>
          </p:cNvPr>
          <p:cNvSpPr txBox="1"/>
          <p:nvPr/>
        </p:nvSpPr>
        <p:spPr>
          <a:xfrm>
            <a:off x="672664" y="3752039"/>
            <a:ext cx="389850" cy="338554"/>
          </a:xfrm>
          <a:prstGeom prst="rect">
            <a:avLst/>
          </a:prstGeom>
          <a:noFill/>
        </p:spPr>
        <p:txBody>
          <a:bodyPr wrap="none" rtlCol="0">
            <a:spAutoFit/>
          </a:bodyPr>
          <a:lstStyle/>
          <a:p>
            <a:r>
              <a:rPr lang="ja-JP" altLang="en-US" sz="1600" b="1" dirty="0"/>
              <a:t>④</a:t>
            </a:r>
            <a:endParaRPr lang="en-US" altLang="ja-JP" sz="1600" b="1" dirty="0"/>
          </a:p>
        </p:txBody>
      </p:sp>
      <p:sp>
        <p:nvSpPr>
          <p:cNvPr id="40" name="テキスト ボックス 39">
            <a:extLst>
              <a:ext uri="{FF2B5EF4-FFF2-40B4-BE49-F238E27FC236}">
                <a16:creationId xmlns:a16="http://schemas.microsoft.com/office/drawing/2014/main" id="{EAF844E6-DC0D-4AA9-9E3D-A4106F4E73AD}"/>
              </a:ext>
            </a:extLst>
          </p:cNvPr>
          <p:cNvSpPr txBox="1"/>
          <p:nvPr/>
        </p:nvSpPr>
        <p:spPr>
          <a:xfrm>
            <a:off x="672664" y="4218534"/>
            <a:ext cx="389850" cy="338554"/>
          </a:xfrm>
          <a:prstGeom prst="rect">
            <a:avLst/>
          </a:prstGeom>
          <a:noFill/>
        </p:spPr>
        <p:txBody>
          <a:bodyPr wrap="none" rtlCol="0">
            <a:spAutoFit/>
          </a:bodyPr>
          <a:lstStyle/>
          <a:p>
            <a:r>
              <a:rPr lang="ja-JP" altLang="en-US" sz="1600" b="1" dirty="0"/>
              <a:t>⑤</a:t>
            </a:r>
            <a:endParaRPr lang="en-US" altLang="ja-JP" sz="1600" b="1" dirty="0"/>
          </a:p>
        </p:txBody>
      </p:sp>
      <p:cxnSp>
        <p:nvCxnSpPr>
          <p:cNvPr id="9" name="直線コネクタ 8">
            <a:extLst>
              <a:ext uri="{FF2B5EF4-FFF2-40B4-BE49-F238E27FC236}">
                <a16:creationId xmlns:a16="http://schemas.microsoft.com/office/drawing/2014/main" id="{14616B47-C73C-4A70-90EB-6C26842FE0A2}"/>
              </a:ext>
            </a:extLst>
          </p:cNvPr>
          <p:cNvCxnSpPr/>
          <p:nvPr/>
        </p:nvCxnSpPr>
        <p:spPr>
          <a:xfrm>
            <a:off x="699843" y="2685669"/>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1" name="直線コネクタ 40">
            <a:extLst>
              <a:ext uri="{FF2B5EF4-FFF2-40B4-BE49-F238E27FC236}">
                <a16:creationId xmlns:a16="http://schemas.microsoft.com/office/drawing/2014/main" id="{4D2D4AF8-2BA5-4388-94A6-6C5177EEB0D3}"/>
              </a:ext>
            </a:extLst>
          </p:cNvPr>
          <p:cNvCxnSpPr/>
          <p:nvPr/>
        </p:nvCxnSpPr>
        <p:spPr>
          <a:xfrm>
            <a:off x="693106" y="3171853"/>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2" name="直線コネクタ 41">
            <a:extLst>
              <a:ext uri="{FF2B5EF4-FFF2-40B4-BE49-F238E27FC236}">
                <a16:creationId xmlns:a16="http://schemas.microsoft.com/office/drawing/2014/main" id="{03A9CCE3-E2CD-4930-B674-F40C4417FE1E}"/>
              </a:ext>
            </a:extLst>
          </p:cNvPr>
          <p:cNvCxnSpPr/>
          <p:nvPr/>
        </p:nvCxnSpPr>
        <p:spPr>
          <a:xfrm>
            <a:off x="701652" y="3654264"/>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3" name="直線コネクタ 42">
            <a:extLst>
              <a:ext uri="{FF2B5EF4-FFF2-40B4-BE49-F238E27FC236}">
                <a16:creationId xmlns:a16="http://schemas.microsoft.com/office/drawing/2014/main" id="{6B54A112-7168-4981-988F-5807DFA4C7C1}"/>
              </a:ext>
            </a:extLst>
          </p:cNvPr>
          <p:cNvCxnSpPr/>
          <p:nvPr/>
        </p:nvCxnSpPr>
        <p:spPr>
          <a:xfrm>
            <a:off x="689756" y="4148982"/>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4" name="直線コネクタ 43">
            <a:extLst>
              <a:ext uri="{FF2B5EF4-FFF2-40B4-BE49-F238E27FC236}">
                <a16:creationId xmlns:a16="http://schemas.microsoft.com/office/drawing/2014/main" id="{E00D99E7-043B-468D-A05A-C118A915A4BC}"/>
              </a:ext>
            </a:extLst>
          </p:cNvPr>
          <p:cNvCxnSpPr/>
          <p:nvPr/>
        </p:nvCxnSpPr>
        <p:spPr>
          <a:xfrm>
            <a:off x="699843" y="4607446"/>
            <a:ext cx="10325207"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9" name="四角形: 角を丸くする 18">
            <a:extLst>
              <a:ext uri="{FF2B5EF4-FFF2-40B4-BE49-F238E27FC236}">
                <a16:creationId xmlns:a16="http://schemas.microsoft.com/office/drawing/2014/main" id="{AFA5D99B-A5CC-4D62-A9ED-412895EB24BF}"/>
              </a:ext>
            </a:extLst>
          </p:cNvPr>
          <p:cNvSpPr/>
          <p:nvPr/>
        </p:nvSpPr>
        <p:spPr>
          <a:xfrm>
            <a:off x="1115666" y="1812466"/>
            <a:ext cx="1663852"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現状の課題</a:t>
            </a:r>
          </a:p>
        </p:txBody>
      </p:sp>
      <p:sp>
        <p:nvSpPr>
          <p:cNvPr id="45" name="四角形: 角を丸くする 44">
            <a:extLst>
              <a:ext uri="{FF2B5EF4-FFF2-40B4-BE49-F238E27FC236}">
                <a16:creationId xmlns:a16="http://schemas.microsoft.com/office/drawing/2014/main" id="{0A84A94A-7A1D-4CF2-8336-71949332D054}"/>
              </a:ext>
            </a:extLst>
          </p:cNvPr>
          <p:cNvSpPr/>
          <p:nvPr/>
        </p:nvSpPr>
        <p:spPr>
          <a:xfrm>
            <a:off x="3048073" y="1801089"/>
            <a:ext cx="1663852"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改善ポイント</a:t>
            </a:r>
          </a:p>
        </p:txBody>
      </p:sp>
      <p:sp>
        <p:nvSpPr>
          <p:cNvPr id="46" name="四角形: 角を丸くする 45">
            <a:extLst>
              <a:ext uri="{FF2B5EF4-FFF2-40B4-BE49-F238E27FC236}">
                <a16:creationId xmlns:a16="http://schemas.microsoft.com/office/drawing/2014/main" id="{D0395B36-85D5-4D48-BF85-2CC4018C56C4}"/>
              </a:ext>
            </a:extLst>
          </p:cNvPr>
          <p:cNvSpPr/>
          <p:nvPr/>
        </p:nvSpPr>
        <p:spPr>
          <a:xfrm>
            <a:off x="5230300" y="1819462"/>
            <a:ext cx="1324247"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対象ページ</a:t>
            </a:r>
          </a:p>
        </p:txBody>
      </p:sp>
      <p:sp>
        <p:nvSpPr>
          <p:cNvPr id="47" name="四角形: 角を丸くする 46">
            <a:extLst>
              <a:ext uri="{FF2B5EF4-FFF2-40B4-BE49-F238E27FC236}">
                <a16:creationId xmlns:a16="http://schemas.microsoft.com/office/drawing/2014/main" id="{96465E77-CAE6-4976-8A90-73A392D445B7}"/>
              </a:ext>
            </a:extLst>
          </p:cNvPr>
          <p:cNvSpPr/>
          <p:nvPr/>
        </p:nvSpPr>
        <p:spPr>
          <a:xfrm>
            <a:off x="6666893" y="1801834"/>
            <a:ext cx="952132"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工数</a:t>
            </a:r>
          </a:p>
        </p:txBody>
      </p:sp>
      <p:sp>
        <p:nvSpPr>
          <p:cNvPr id="48" name="四角形: 角を丸くする 47">
            <a:extLst>
              <a:ext uri="{FF2B5EF4-FFF2-40B4-BE49-F238E27FC236}">
                <a16:creationId xmlns:a16="http://schemas.microsoft.com/office/drawing/2014/main" id="{36238EA0-4DED-48CB-9032-3859E7E1F4E0}"/>
              </a:ext>
            </a:extLst>
          </p:cNvPr>
          <p:cNvSpPr/>
          <p:nvPr/>
        </p:nvSpPr>
        <p:spPr>
          <a:xfrm>
            <a:off x="7831958" y="1802550"/>
            <a:ext cx="831510"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予算</a:t>
            </a:r>
          </a:p>
        </p:txBody>
      </p:sp>
      <p:sp>
        <p:nvSpPr>
          <p:cNvPr id="49" name="四角形: 角を丸くする 48">
            <a:extLst>
              <a:ext uri="{FF2B5EF4-FFF2-40B4-BE49-F238E27FC236}">
                <a16:creationId xmlns:a16="http://schemas.microsoft.com/office/drawing/2014/main" id="{32D0652B-01E0-44EA-8D4E-56DEAB1FB929}"/>
              </a:ext>
            </a:extLst>
          </p:cNvPr>
          <p:cNvSpPr/>
          <p:nvPr/>
        </p:nvSpPr>
        <p:spPr>
          <a:xfrm>
            <a:off x="8789524" y="1793105"/>
            <a:ext cx="1120700" cy="320969"/>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インパクト</a:t>
            </a:r>
          </a:p>
        </p:txBody>
      </p:sp>
      <p:sp>
        <p:nvSpPr>
          <p:cNvPr id="50" name="四角形: 角を丸くする 49">
            <a:extLst>
              <a:ext uri="{FF2B5EF4-FFF2-40B4-BE49-F238E27FC236}">
                <a16:creationId xmlns:a16="http://schemas.microsoft.com/office/drawing/2014/main" id="{2A8414C3-9AA6-4E24-8AF8-A3AC83A8A3DB}"/>
              </a:ext>
            </a:extLst>
          </p:cNvPr>
          <p:cNvSpPr/>
          <p:nvPr/>
        </p:nvSpPr>
        <p:spPr>
          <a:xfrm>
            <a:off x="10040764" y="1784539"/>
            <a:ext cx="952132" cy="3209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優先度</a:t>
            </a:r>
            <a:endParaRPr kumimoji="1" lang="ja-JP" altLang="en-US" sz="1200" b="1" dirty="0"/>
          </a:p>
        </p:txBody>
      </p:sp>
    </p:spTree>
    <p:extLst>
      <p:ext uri="{BB962C8B-B14F-4D97-AF65-F5344CB8AC3E}">
        <p14:creationId xmlns:p14="http://schemas.microsoft.com/office/powerpoint/2010/main" val="232369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370DC44-A125-4E8E-8728-5AAD5E0721DD}"/>
              </a:ext>
            </a:extLst>
          </p:cNvPr>
          <p:cNvSpPr/>
          <p:nvPr/>
        </p:nvSpPr>
        <p:spPr>
          <a:xfrm>
            <a:off x="519066" y="957206"/>
            <a:ext cx="11315940" cy="415169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FBEAACB-111D-4EC1-AF76-45421B9774F2}"/>
              </a:ext>
            </a:extLst>
          </p:cNvPr>
          <p:cNvSpPr/>
          <p:nvPr/>
        </p:nvSpPr>
        <p:spPr>
          <a:xfrm>
            <a:off x="764794" y="1152742"/>
            <a:ext cx="10812101" cy="3746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4D5C5DF0-D8DE-45B7-9C2F-31F20A176803}"/>
              </a:ext>
            </a:extLst>
          </p:cNvPr>
          <p:cNvSpPr txBox="1"/>
          <p:nvPr/>
        </p:nvSpPr>
        <p:spPr>
          <a:xfrm>
            <a:off x="1045016" y="1266952"/>
            <a:ext cx="1723549" cy="400110"/>
          </a:xfrm>
          <a:prstGeom prst="rect">
            <a:avLst/>
          </a:prstGeom>
          <a:noFill/>
        </p:spPr>
        <p:txBody>
          <a:bodyPr wrap="none" rtlCol="0">
            <a:spAutoFit/>
          </a:bodyPr>
          <a:lstStyle/>
          <a:p>
            <a:r>
              <a:rPr kumimoji="1" lang="ja-JP" altLang="en-US" sz="2000" b="1" dirty="0"/>
              <a:t>目標設定の例</a:t>
            </a:r>
            <a:endParaRPr kumimoji="1" lang="ja-JP" altLang="en-US" b="1" dirty="0"/>
          </a:p>
        </p:txBody>
      </p:sp>
      <p:cxnSp>
        <p:nvCxnSpPr>
          <p:cNvPr id="8" name="直線コネクタ 7">
            <a:extLst>
              <a:ext uri="{FF2B5EF4-FFF2-40B4-BE49-F238E27FC236}">
                <a16:creationId xmlns:a16="http://schemas.microsoft.com/office/drawing/2014/main" id="{EC96F6B4-BD47-45E2-8054-04355A3C58DC}"/>
              </a:ext>
            </a:extLst>
          </p:cNvPr>
          <p:cNvCxnSpPr>
            <a:cxnSpLocks/>
          </p:cNvCxnSpPr>
          <p:nvPr/>
        </p:nvCxnSpPr>
        <p:spPr>
          <a:xfrm>
            <a:off x="893891" y="1667062"/>
            <a:ext cx="103928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71261E8D-22B2-4E0E-9355-39BF405BF896}"/>
              </a:ext>
            </a:extLst>
          </p:cNvPr>
          <p:cNvSpPr/>
          <p:nvPr/>
        </p:nvSpPr>
        <p:spPr>
          <a:xfrm>
            <a:off x="1755942" y="1872175"/>
            <a:ext cx="3473042" cy="36072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現状の課題</a:t>
            </a:r>
          </a:p>
        </p:txBody>
      </p:sp>
      <p:sp>
        <p:nvSpPr>
          <p:cNvPr id="10" name="四角形: 角を丸くする 9">
            <a:extLst>
              <a:ext uri="{FF2B5EF4-FFF2-40B4-BE49-F238E27FC236}">
                <a16:creationId xmlns:a16="http://schemas.microsoft.com/office/drawing/2014/main" id="{8F040922-94E4-482D-9767-92CD0ADDFEEE}"/>
              </a:ext>
            </a:extLst>
          </p:cNvPr>
          <p:cNvSpPr/>
          <p:nvPr/>
        </p:nvSpPr>
        <p:spPr>
          <a:xfrm>
            <a:off x="7122090" y="1872175"/>
            <a:ext cx="3473042" cy="36072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目標設定</a:t>
            </a:r>
          </a:p>
        </p:txBody>
      </p:sp>
      <p:cxnSp>
        <p:nvCxnSpPr>
          <p:cNvPr id="47" name="直線コネクタ 46">
            <a:extLst>
              <a:ext uri="{FF2B5EF4-FFF2-40B4-BE49-F238E27FC236}">
                <a16:creationId xmlns:a16="http://schemas.microsoft.com/office/drawing/2014/main" id="{CD14459A-9CCB-4536-A244-29F1FDC15E76}"/>
              </a:ext>
            </a:extLst>
          </p:cNvPr>
          <p:cNvCxnSpPr>
            <a:cxnSpLocks/>
          </p:cNvCxnSpPr>
          <p:nvPr/>
        </p:nvCxnSpPr>
        <p:spPr>
          <a:xfrm>
            <a:off x="1045016" y="2778154"/>
            <a:ext cx="1017106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8" name="直線コネクタ 47">
            <a:extLst>
              <a:ext uri="{FF2B5EF4-FFF2-40B4-BE49-F238E27FC236}">
                <a16:creationId xmlns:a16="http://schemas.microsoft.com/office/drawing/2014/main" id="{3A94F583-0DCF-4B8C-B0ED-2D03AA69A051}"/>
              </a:ext>
            </a:extLst>
          </p:cNvPr>
          <p:cNvCxnSpPr>
            <a:cxnSpLocks/>
          </p:cNvCxnSpPr>
          <p:nvPr/>
        </p:nvCxnSpPr>
        <p:spPr>
          <a:xfrm>
            <a:off x="1045016" y="3249336"/>
            <a:ext cx="1017106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49" name="直線コネクタ 48">
            <a:extLst>
              <a:ext uri="{FF2B5EF4-FFF2-40B4-BE49-F238E27FC236}">
                <a16:creationId xmlns:a16="http://schemas.microsoft.com/office/drawing/2014/main" id="{9D35F2CA-9E47-4635-9AD7-E0AFDA0209BF}"/>
              </a:ext>
            </a:extLst>
          </p:cNvPr>
          <p:cNvCxnSpPr>
            <a:cxnSpLocks/>
          </p:cNvCxnSpPr>
          <p:nvPr/>
        </p:nvCxnSpPr>
        <p:spPr>
          <a:xfrm>
            <a:off x="1045016" y="3686962"/>
            <a:ext cx="1017106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50" name="直線コネクタ 49">
            <a:extLst>
              <a:ext uri="{FF2B5EF4-FFF2-40B4-BE49-F238E27FC236}">
                <a16:creationId xmlns:a16="http://schemas.microsoft.com/office/drawing/2014/main" id="{3C78AE77-8880-40EA-94D2-B15789E726D5}"/>
              </a:ext>
            </a:extLst>
          </p:cNvPr>
          <p:cNvCxnSpPr>
            <a:cxnSpLocks/>
          </p:cNvCxnSpPr>
          <p:nvPr/>
        </p:nvCxnSpPr>
        <p:spPr>
          <a:xfrm>
            <a:off x="1045016" y="4174922"/>
            <a:ext cx="1017106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51" name="直線コネクタ 50">
            <a:extLst>
              <a:ext uri="{FF2B5EF4-FFF2-40B4-BE49-F238E27FC236}">
                <a16:creationId xmlns:a16="http://schemas.microsoft.com/office/drawing/2014/main" id="{C9119CF5-284A-41BF-875F-ED95227FCCBD}"/>
              </a:ext>
            </a:extLst>
          </p:cNvPr>
          <p:cNvCxnSpPr>
            <a:cxnSpLocks/>
          </p:cNvCxnSpPr>
          <p:nvPr/>
        </p:nvCxnSpPr>
        <p:spPr>
          <a:xfrm>
            <a:off x="1045016" y="4671271"/>
            <a:ext cx="10171065" cy="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52" name="正方形/長方形 51">
            <a:extLst>
              <a:ext uri="{FF2B5EF4-FFF2-40B4-BE49-F238E27FC236}">
                <a16:creationId xmlns:a16="http://schemas.microsoft.com/office/drawing/2014/main" id="{30FDEB7A-EA93-4FCA-B02F-78B2C30131F8}"/>
              </a:ext>
            </a:extLst>
          </p:cNvPr>
          <p:cNvSpPr/>
          <p:nvPr/>
        </p:nvSpPr>
        <p:spPr>
          <a:xfrm>
            <a:off x="1724693" y="2368523"/>
            <a:ext cx="3853083" cy="338554"/>
          </a:xfrm>
          <a:prstGeom prst="rect">
            <a:avLst/>
          </a:prstGeom>
        </p:spPr>
        <p:txBody>
          <a:bodyPr wrap="square">
            <a:spAutoFit/>
          </a:bodyPr>
          <a:lstStyle/>
          <a:p>
            <a:r>
              <a:rPr lang="ja-JP" altLang="en-US" sz="1600" b="1" dirty="0">
                <a:solidFill>
                  <a:schemeClr val="dk1"/>
                </a:solidFill>
              </a:rPr>
              <a:t>お問い合わせフォーム内の離脱率が高い</a:t>
            </a:r>
            <a:endParaRPr lang="ja-JP" altLang="en-US" sz="1600" b="1" dirty="0"/>
          </a:p>
        </p:txBody>
      </p:sp>
      <p:sp>
        <p:nvSpPr>
          <p:cNvPr id="53" name="正方形/長方形 52">
            <a:extLst>
              <a:ext uri="{FF2B5EF4-FFF2-40B4-BE49-F238E27FC236}">
                <a16:creationId xmlns:a16="http://schemas.microsoft.com/office/drawing/2014/main" id="{651618BB-100F-4FA5-B390-1BF484BDA519}"/>
              </a:ext>
            </a:extLst>
          </p:cNvPr>
          <p:cNvSpPr/>
          <p:nvPr/>
        </p:nvSpPr>
        <p:spPr>
          <a:xfrm>
            <a:off x="6700008" y="2360703"/>
            <a:ext cx="4317207" cy="338554"/>
          </a:xfrm>
          <a:prstGeom prst="rect">
            <a:avLst/>
          </a:prstGeom>
        </p:spPr>
        <p:txBody>
          <a:bodyPr wrap="none">
            <a:spAutoFit/>
          </a:bodyPr>
          <a:lstStyle/>
          <a:p>
            <a:r>
              <a:rPr lang="ja-JP" altLang="en-US" sz="1600" b="1" dirty="0"/>
              <a:t>お問い合わせフォーム内の離脱率</a:t>
            </a:r>
            <a:r>
              <a:rPr lang="en-US" altLang="ja-JP" sz="1600" b="1" dirty="0"/>
              <a:t>80</a:t>
            </a:r>
            <a:r>
              <a:rPr lang="ja-JP" altLang="en-US" sz="1600" b="1" dirty="0"/>
              <a:t>％に改善</a:t>
            </a:r>
          </a:p>
        </p:txBody>
      </p:sp>
      <p:sp>
        <p:nvSpPr>
          <p:cNvPr id="54" name="正方形/長方形 53">
            <a:extLst>
              <a:ext uri="{FF2B5EF4-FFF2-40B4-BE49-F238E27FC236}">
                <a16:creationId xmlns:a16="http://schemas.microsoft.com/office/drawing/2014/main" id="{10F88E20-33E4-4434-B541-C33B4F12352F}"/>
              </a:ext>
            </a:extLst>
          </p:cNvPr>
          <p:cNvSpPr/>
          <p:nvPr/>
        </p:nvSpPr>
        <p:spPr>
          <a:xfrm>
            <a:off x="1741674" y="2865573"/>
            <a:ext cx="3122971" cy="338554"/>
          </a:xfrm>
          <a:prstGeom prst="rect">
            <a:avLst/>
          </a:prstGeom>
        </p:spPr>
        <p:txBody>
          <a:bodyPr wrap="none">
            <a:spAutoFit/>
          </a:bodyPr>
          <a:lstStyle/>
          <a:p>
            <a:r>
              <a:rPr lang="en-US" altLang="ja-JP" sz="1600" b="1" dirty="0">
                <a:solidFill>
                  <a:schemeClr val="dk1"/>
                </a:solidFill>
              </a:rPr>
              <a:t>LP</a:t>
            </a:r>
            <a:r>
              <a:rPr lang="ja-JP" altLang="en-US" sz="1600" b="1" dirty="0">
                <a:solidFill>
                  <a:schemeClr val="dk1"/>
                </a:solidFill>
              </a:rPr>
              <a:t>からの申込数が減少している</a:t>
            </a:r>
            <a:endParaRPr lang="ja-JP" altLang="en-US" sz="1600" b="1" dirty="0"/>
          </a:p>
        </p:txBody>
      </p:sp>
      <p:sp>
        <p:nvSpPr>
          <p:cNvPr id="55" name="正方形/長方形 54">
            <a:extLst>
              <a:ext uri="{FF2B5EF4-FFF2-40B4-BE49-F238E27FC236}">
                <a16:creationId xmlns:a16="http://schemas.microsoft.com/office/drawing/2014/main" id="{2E6B1353-B53D-4178-AB4D-8B01D0FC7B6E}"/>
              </a:ext>
            </a:extLst>
          </p:cNvPr>
          <p:cNvSpPr/>
          <p:nvPr/>
        </p:nvSpPr>
        <p:spPr>
          <a:xfrm>
            <a:off x="1741674" y="3336754"/>
            <a:ext cx="2996333" cy="338554"/>
          </a:xfrm>
          <a:prstGeom prst="rect">
            <a:avLst/>
          </a:prstGeom>
        </p:spPr>
        <p:txBody>
          <a:bodyPr wrap="none">
            <a:spAutoFit/>
          </a:bodyPr>
          <a:lstStyle/>
          <a:p>
            <a:r>
              <a:rPr lang="ja-JP" altLang="en-US" sz="1600" b="1" dirty="0">
                <a:solidFill>
                  <a:schemeClr val="dk1"/>
                </a:solidFill>
              </a:rPr>
              <a:t>指名検索</a:t>
            </a:r>
            <a:r>
              <a:rPr lang="en-US" altLang="ja-JP" sz="1600" b="1" dirty="0">
                <a:solidFill>
                  <a:schemeClr val="dk1"/>
                </a:solidFill>
              </a:rPr>
              <a:t>KW</a:t>
            </a:r>
            <a:r>
              <a:rPr lang="ja-JP" altLang="en-US" sz="1600" b="1" dirty="0">
                <a:solidFill>
                  <a:schemeClr val="dk1"/>
                </a:solidFill>
              </a:rPr>
              <a:t>の</a:t>
            </a:r>
            <a:r>
              <a:rPr lang="en-US" altLang="ja-JP" sz="1600" b="1" dirty="0">
                <a:solidFill>
                  <a:schemeClr val="dk1"/>
                </a:solidFill>
              </a:rPr>
              <a:t>SEO</a:t>
            </a:r>
            <a:r>
              <a:rPr lang="ja-JP" altLang="en-US" sz="1600" b="1" dirty="0">
                <a:solidFill>
                  <a:schemeClr val="dk1"/>
                </a:solidFill>
              </a:rPr>
              <a:t>順位が低い</a:t>
            </a:r>
            <a:endParaRPr lang="ja-JP" altLang="en-US" sz="1600" b="1" dirty="0"/>
          </a:p>
        </p:txBody>
      </p:sp>
      <p:sp>
        <p:nvSpPr>
          <p:cNvPr id="56" name="正方形/長方形 55">
            <a:extLst>
              <a:ext uri="{FF2B5EF4-FFF2-40B4-BE49-F238E27FC236}">
                <a16:creationId xmlns:a16="http://schemas.microsoft.com/office/drawing/2014/main" id="{88F63FB3-BDCC-4C4A-B311-449238B3F287}"/>
              </a:ext>
            </a:extLst>
          </p:cNvPr>
          <p:cNvSpPr/>
          <p:nvPr/>
        </p:nvSpPr>
        <p:spPr>
          <a:xfrm>
            <a:off x="1741674" y="3764969"/>
            <a:ext cx="3079689" cy="338554"/>
          </a:xfrm>
          <a:prstGeom prst="rect">
            <a:avLst/>
          </a:prstGeom>
        </p:spPr>
        <p:txBody>
          <a:bodyPr wrap="none">
            <a:spAutoFit/>
          </a:bodyPr>
          <a:lstStyle/>
          <a:p>
            <a:r>
              <a:rPr lang="ja-JP" altLang="en-US" sz="1600" b="1" dirty="0">
                <a:solidFill>
                  <a:schemeClr val="dk1"/>
                </a:solidFill>
              </a:rPr>
              <a:t>マイページ内の</a:t>
            </a:r>
            <a:r>
              <a:rPr lang="en-US" altLang="ja-JP" sz="1600" b="1" dirty="0">
                <a:solidFill>
                  <a:schemeClr val="dk1"/>
                </a:solidFill>
              </a:rPr>
              <a:t>CVR</a:t>
            </a:r>
            <a:r>
              <a:rPr lang="ja-JP" altLang="en-US" sz="1600" b="1" dirty="0">
                <a:solidFill>
                  <a:schemeClr val="dk1"/>
                </a:solidFill>
              </a:rPr>
              <a:t>が悪化傾向</a:t>
            </a:r>
            <a:endParaRPr lang="ja-JP" altLang="en-US" sz="1600" b="1" dirty="0"/>
          </a:p>
        </p:txBody>
      </p:sp>
      <p:sp>
        <p:nvSpPr>
          <p:cNvPr id="57" name="正方形/長方形 56">
            <a:extLst>
              <a:ext uri="{FF2B5EF4-FFF2-40B4-BE49-F238E27FC236}">
                <a16:creationId xmlns:a16="http://schemas.microsoft.com/office/drawing/2014/main" id="{AC597AC1-F465-4203-BA39-5E16ED16A080}"/>
              </a:ext>
            </a:extLst>
          </p:cNvPr>
          <p:cNvSpPr/>
          <p:nvPr/>
        </p:nvSpPr>
        <p:spPr>
          <a:xfrm>
            <a:off x="1741674" y="4261317"/>
            <a:ext cx="2646878" cy="338554"/>
          </a:xfrm>
          <a:prstGeom prst="rect">
            <a:avLst/>
          </a:prstGeom>
        </p:spPr>
        <p:txBody>
          <a:bodyPr wrap="none">
            <a:spAutoFit/>
          </a:bodyPr>
          <a:lstStyle/>
          <a:p>
            <a:r>
              <a:rPr lang="ja-JP" altLang="en-US" sz="1600" b="1" dirty="0"/>
              <a:t>サイト全体の直帰率が高い</a:t>
            </a:r>
          </a:p>
        </p:txBody>
      </p:sp>
      <p:sp>
        <p:nvSpPr>
          <p:cNvPr id="58" name="正方形/長方形 57">
            <a:extLst>
              <a:ext uri="{FF2B5EF4-FFF2-40B4-BE49-F238E27FC236}">
                <a16:creationId xmlns:a16="http://schemas.microsoft.com/office/drawing/2014/main" id="{E8284A1B-0163-4B6E-9E88-7C4A03BF9859}"/>
              </a:ext>
            </a:extLst>
          </p:cNvPr>
          <p:cNvSpPr/>
          <p:nvPr/>
        </p:nvSpPr>
        <p:spPr>
          <a:xfrm>
            <a:off x="6754350" y="3315269"/>
            <a:ext cx="2060179" cy="338554"/>
          </a:xfrm>
          <a:prstGeom prst="rect">
            <a:avLst/>
          </a:prstGeom>
        </p:spPr>
        <p:txBody>
          <a:bodyPr wrap="none">
            <a:spAutoFit/>
          </a:bodyPr>
          <a:lstStyle/>
          <a:p>
            <a:r>
              <a:rPr lang="en-US" altLang="ja-JP" sz="1600" b="1" dirty="0"/>
              <a:t>5</a:t>
            </a:r>
            <a:r>
              <a:rPr lang="ja-JP" altLang="en-US" sz="1600" b="1" dirty="0"/>
              <a:t>位から</a:t>
            </a:r>
            <a:r>
              <a:rPr lang="en-US" altLang="ja-JP" sz="1600" b="1" dirty="0"/>
              <a:t>1</a:t>
            </a:r>
            <a:r>
              <a:rPr lang="ja-JP" altLang="en-US" sz="1600" b="1" dirty="0"/>
              <a:t>位に上げる</a:t>
            </a:r>
          </a:p>
        </p:txBody>
      </p:sp>
      <p:sp>
        <p:nvSpPr>
          <p:cNvPr id="59" name="テキスト ボックス 58">
            <a:extLst>
              <a:ext uri="{FF2B5EF4-FFF2-40B4-BE49-F238E27FC236}">
                <a16:creationId xmlns:a16="http://schemas.microsoft.com/office/drawing/2014/main" id="{528682C7-832D-400D-A620-D7999AC1CA6F}"/>
              </a:ext>
            </a:extLst>
          </p:cNvPr>
          <p:cNvSpPr txBox="1"/>
          <p:nvPr/>
        </p:nvSpPr>
        <p:spPr>
          <a:xfrm>
            <a:off x="1048027" y="2346052"/>
            <a:ext cx="415498" cy="369332"/>
          </a:xfrm>
          <a:prstGeom prst="rect">
            <a:avLst/>
          </a:prstGeom>
          <a:noFill/>
        </p:spPr>
        <p:txBody>
          <a:bodyPr wrap="none" rtlCol="0">
            <a:spAutoFit/>
          </a:bodyPr>
          <a:lstStyle/>
          <a:p>
            <a:r>
              <a:rPr kumimoji="1" lang="ja-JP" altLang="en-US" b="1" dirty="0"/>
              <a:t>①</a:t>
            </a:r>
          </a:p>
        </p:txBody>
      </p:sp>
      <p:sp>
        <p:nvSpPr>
          <p:cNvPr id="60" name="テキスト ボックス 59">
            <a:extLst>
              <a:ext uri="{FF2B5EF4-FFF2-40B4-BE49-F238E27FC236}">
                <a16:creationId xmlns:a16="http://schemas.microsoft.com/office/drawing/2014/main" id="{E3BD0157-6484-40E5-83A4-D0984DA2C40D}"/>
              </a:ext>
            </a:extLst>
          </p:cNvPr>
          <p:cNvSpPr txBox="1"/>
          <p:nvPr/>
        </p:nvSpPr>
        <p:spPr>
          <a:xfrm>
            <a:off x="1051868" y="2860001"/>
            <a:ext cx="415498" cy="369332"/>
          </a:xfrm>
          <a:prstGeom prst="rect">
            <a:avLst/>
          </a:prstGeom>
          <a:noFill/>
        </p:spPr>
        <p:txBody>
          <a:bodyPr wrap="none" rtlCol="0">
            <a:spAutoFit/>
          </a:bodyPr>
          <a:lstStyle/>
          <a:p>
            <a:r>
              <a:rPr lang="ja-JP" altLang="en-US" b="1" dirty="0"/>
              <a:t>②</a:t>
            </a:r>
            <a:endParaRPr kumimoji="1" lang="ja-JP" altLang="en-US" b="1" dirty="0"/>
          </a:p>
        </p:txBody>
      </p:sp>
      <p:sp>
        <p:nvSpPr>
          <p:cNvPr id="61" name="テキスト ボックス 60">
            <a:extLst>
              <a:ext uri="{FF2B5EF4-FFF2-40B4-BE49-F238E27FC236}">
                <a16:creationId xmlns:a16="http://schemas.microsoft.com/office/drawing/2014/main" id="{9AC981CD-FCE5-4E32-9E79-6EB22445E2A6}"/>
              </a:ext>
            </a:extLst>
          </p:cNvPr>
          <p:cNvSpPr txBox="1"/>
          <p:nvPr/>
        </p:nvSpPr>
        <p:spPr>
          <a:xfrm>
            <a:off x="1048027" y="3306846"/>
            <a:ext cx="415498" cy="369332"/>
          </a:xfrm>
          <a:prstGeom prst="rect">
            <a:avLst/>
          </a:prstGeom>
          <a:noFill/>
        </p:spPr>
        <p:txBody>
          <a:bodyPr wrap="none" rtlCol="0">
            <a:spAutoFit/>
          </a:bodyPr>
          <a:lstStyle/>
          <a:p>
            <a:r>
              <a:rPr lang="ja-JP" altLang="en-US" b="1" dirty="0"/>
              <a:t>③</a:t>
            </a:r>
            <a:endParaRPr kumimoji="1" lang="ja-JP" altLang="en-US" b="1" dirty="0"/>
          </a:p>
        </p:txBody>
      </p:sp>
      <p:sp>
        <p:nvSpPr>
          <p:cNvPr id="62" name="テキスト ボックス 61">
            <a:extLst>
              <a:ext uri="{FF2B5EF4-FFF2-40B4-BE49-F238E27FC236}">
                <a16:creationId xmlns:a16="http://schemas.microsoft.com/office/drawing/2014/main" id="{1DE53837-B666-4F21-8CCF-6EE39810BCFB}"/>
              </a:ext>
            </a:extLst>
          </p:cNvPr>
          <p:cNvSpPr txBox="1"/>
          <p:nvPr/>
        </p:nvSpPr>
        <p:spPr>
          <a:xfrm>
            <a:off x="1040250" y="3743601"/>
            <a:ext cx="415498" cy="369332"/>
          </a:xfrm>
          <a:prstGeom prst="rect">
            <a:avLst/>
          </a:prstGeom>
          <a:noFill/>
        </p:spPr>
        <p:txBody>
          <a:bodyPr wrap="none" rtlCol="0">
            <a:spAutoFit/>
          </a:bodyPr>
          <a:lstStyle/>
          <a:p>
            <a:r>
              <a:rPr lang="ja-JP" altLang="en-US" b="1" dirty="0"/>
              <a:t>④</a:t>
            </a:r>
            <a:endParaRPr kumimoji="1" lang="ja-JP" altLang="en-US" b="1" dirty="0"/>
          </a:p>
        </p:txBody>
      </p:sp>
      <p:sp>
        <p:nvSpPr>
          <p:cNvPr id="63" name="テキスト ボックス 62">
            <a:extLst>
              <a:ext uri="{FF2B5EF4-FFF2-40B4-BE49-F238E27FC236}">
                <a16:creationId xmlns:a16="http://schemas.microsoft.com/office/drawing/2014/main" id="{B108035B-F1A9-4790-AA3E-E580643B7486}"/>
              </a:ext>
            </a:extLst>
          </p:cNvPr>
          <p:cNvSpPr txBox="1"/>
          <p:nvPr/>
        </p:nvSpPr>
        <p:spPr>
          <a:xfrm>
            <a:off x="1045016" y="4250868"/>
            <a:ext cx="415498" cy="369332"/>
          </a:xfrm>
          <a:prstGeom prst="rect">
            <a:avLst/>
          </a:prstGeom>
          <a:noFill/>
        </p:spPr>
        <p:txBody>
          <a:bodyPr wrap="none" rtlCol="0">
            <a:spAutoFit/>
          </a:bodyPr>
          <a:lstStyle/>
          <a:p>
            <a:r>
              <a:rPr lang="ja-JP" altLang="en-US" b="1" dirty="0"/>
              <a:t>⑤</a:t>
            </a:r>
            <a:endParaRPr kumimoji="1" lang="ja-JP" altLang="en-US" b="1" dirty="0"/>
          </a:p>
        </p:txBody>
      </p:sp>
      <p:sp>
        <p:nvSpPr>
          <p:cNvPr id="66" name="矢印: 右 65">
            <a:extLst>
              <a:ext uri="{FF2B5EF4-FFF2-40B4-BE49-F238E27FC236}">
                <a16:creationId xmlns:a16="http://schemas.microsoft.com/office/drawing/2014/main" id="{7F02BC82-8EE6-4345-B649-2D44BBAECA24}"/>
              </a:ext>
            </a:extLst>
          </p:cNvPr>
          <p:cNvSpPr/>
          <p:nvPr/>
        </p:nvSpPr>
        <p:spPr>
          <a:xfrm>
            <a:off x="5779180" y="2483145"/>
            <a:ext cx="518021" cy="1680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矢印: 右 66">
            <a:extLst>
              <a:ext uri="{FF2B5EF4-FFF2-40B4-BE49-F238E27FC236}">
                <a16:creationId xmlns:a16="http://schemas.microsoft.com/office/drawing/2014/main" id="{325FBFCA-C07F-4B27-B610-31752F4062A6}"/>
              </a:ext>
            </a:extLst>
          </p:cNvPr>
          <p:cNvSpPr/>
          <p:nvPr/>
        </p:nvSpPr>
        <p:spPr>
          <a:xfrm>
            <a:off x="5779182" y="3483988"/>
            <a:ext cx="518021" cy="1680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右 67">
            <a:extLst>
              <a:ext uri="{FF2B5EF4-FFF2-40B4-BE49-F238E27FC236}">
                <a16:creationId xmlns:a16="http://schemas.microsoft.com/office/drawing/2014/main" id="{A2CB3FC0-61E5-43F6-8FC4-74CA9A9CDCA2}"/>
              </a:ext>
            </a:extLst>
          </p:cNvPr>
          <p:cNvSpPr/>
          <p:nvPr/>
        </p:nvSpPr>
        <p:spPr>
          <a:xfrm>
            <a:off x="5779179" y="3909141"/>
            <a:ext cx="518021" cy="1680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矢印: 右 68">
            <a:extLst>
              <a:ext uri="{FF2B5EF4-FFF2-40B4-BE49-F238E27FC236}">
                <a16:creationId xmlns:a16="http://schemas.microsoft.com/office/drawing/2014/main" id="{A7A342D0-D603-44A4-B3E6-6DDBFEF4F53C}"/>
              </a:ext>
            </a:extLst>
          </p:cNvPr>
          <p:cNvSpPr/>
          <p:nvPr/>
        </p:nvSpPr>
        <p:spPr>
          <a:xfrm>
            <a:off x="5800046" y="4397040"/>
            <a:ext cx="518021" cy="1680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矢印: 右 69">
            <a:extLst>
              <a:ext uri="{FF2B5EF4-FFF2-40B4-BE49-F238E27FC236}">
                <a16:creationId xmlns:a16="http://schemas.microsoft.com/office/drawing/2014/main" id="{9124A167-43E1-4B10-A901-816D9C4E2FA4}"/>
              </a:ext>
            </a:extLst>
          </p:cNvPr>
          <p:cNvSpPr/>
          <p:nvPr/>
        </p:nvSpPr>
        <p:spPr>
          <a:xfrm>
            <a:off x="5779181" y="2955723"/>
            <a:ext cx="518021" cy="16801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C7967E3E-9A1D-4B98-ACDD-260EE146AB84}"/>
              </a:ext>
            </a:extLst>
          </p:cNvPr>
          <p:cNvSpPr txBox="1"/>
          <p:nvPr/>
        </p:nvSpPr>
        <p:spPr>
          <a:xfrm>
            <a:off x="6754350" y="2849010"/>
            <a:ext cx="3799000" cy="338554"/>
          </a:xfrm>
          <a:prstGeom prst="rect">
            <a:avLst/>
          </a:prstGeom>
          <a:noFill/>
        </p:spPr>
        <p:txBody>
          <a:bodyPr wrap="square" rtlCol="0">
            <a:spAutoFit/>
          </a:bodyPr>
          <a:lstStyle/>
          <a:p>
            <a:r>
              <a:rPr kumimoji="1" lang="en-US" altLang="ja-JP" sz="1600" b="1" dirty="0"/>
              <a:t>LP</a:t>
            </a:r>
            <a:r>
              <a:rPr kumimoji="1" lang="ja-JP" altLang="en-US" sz="1600" b="1" dirty="0"/>
              <a:t>経由の申込数を</a:t>
            </a:r>
            <a:r>
              <a:rPr kumimoji="1" lang="en-US" altLang="ja-JP" sz="1600" b="1" dirty="0"/>
              <a:t>120</a:t>
            </a:r>
            <a:r>
              <a:rPr kumimoji="1" lang="ja-JP" altLang="en-US" sz="1600" b="1" dirty="0"/>
              <a:t>％に改善</a:t>
            </a:r>
          </a:p>
        </p:txBody>
      </p:sp>
      <p:sp>
        <p:nvSpPr>
          <p:cNvPr id="73" name="テキスト ボックス 72">
            <a:extLst>
              <a:ext uri="{FF2B5EF4-FFF2-40B4-BE49-F238E27FC236}">
                <a16:creationId xmlns:a16="http://schemas.microsoft.com/office/drawing/2014/main" id="{F6C3C7BC-A6A4-464C-9568-CB1B55FF43D7}"/>
              </a:ext>
            </a:extLst>
          </p:cNvPr>
          <p:cNvSpPr txBox="1"/>
          <p:nvPr/>
        </p:nvSpPr>
        <p:spPr>
          <a:xfrm>
            <a:off x="6754350" y="4244214"/>
            <a:ext cx="3799000" cy="338554"/>
          </a:xfrm>
          <a:prstGeom prst="rect">
            <a:avLst/>
          </a:prstGeom>
          <a:noFill/>
        </p:spPr>
        <p:txBody>
          <a:bodyPr wrap="square" rtlCol="0">
            <a:spAutoFit/>
          </a:bodyPr>
          <a:lstStyle/>
          <a:p>
            <a:r>
              <a:rPr kumimoji="1" lang="ja-JP" altLang="en-US" sz="1600" b="1" dirty="0"/>
              <a:t>直帰率を</a:t>
            </a:r>
            <a:r>
              <a:rPr kumimoji="1" lang="en-US" altLang="ja-JP" sz="1600" b="1" dirty="0"/>
              <a:t>50</a:t>
            </a:r>
            <a:r>
              <a:rPr kumimoji="1" lang="ja-JP" altLang="en-US" sz="1600" b="1" dirty="0"/>
              <a:t>％に改善する</a:t>
            </a:r>
          </a:p>
        </p:txBody>
      </p:sp>
      <p:sp>
        <p:nvSpPr>
          <p:cNvPr id="74" name="正方形/長方形 73">
            <a:extLst>
              <a:ext uri="{FF2B5EF4-FFF2-40B4-BE49-F238E27FC236}">
                <a16:creationId xmlns:a16="http://schemas.microsoft.com/office/drawing/2014/main" id="{D9CCAF5D-9D0F-4C5B-B877-C69A77193304}"/>
              </a:ext>
            </a:extLst>
          </p:cNvPr>
          <p:cNvSpPr/>
          <p:nvPr/>
        </p:nvSpPr>
        <p:spPr>
          <a:xfrm>
            <a:off x="6754350" y="3768876"/>
            <a:ext cx="3635932" cy="338554"/>
          </a:xfrm>
          <a:prstGeom prst="rect">
            <a:avLst/>
          </a:prstGeom>
        </p:spPr>
        <p:txBody>
          <a:bodyPr wrap="none">
            <a:spAutoFit/>
          </a:bodyPr>
          <a:lstStyle/>
          <a:p>
            <a:r>
              <a:rPr lang="ja-JP" altLang="en-US" sz="1600" b="1" dirty="0"/>
              <a:t>マイページ経由の</a:t>
            </a:r>
            <a:r>
              <a:rPr lang="en-US" altLang="ja-JP" sz="1600" b="1" dirty="0"/>
              <a:t>CVR</a:t>
            </a:r>
            <a:r>
              <a:rPr lang="ja-JP" altLang="en-US" sz="1600" b="1" dirty="0"/>
              <a:t>を</a:t>
            </a:r>
            <a:r>
              <a:rPr lang="en-US" altLang="ja-JP" sz="1600" b="1" dirty="0"/>
              <a:t>120</a:t>
            </a:r>
            <a:r>
              <a:rPr lang="ja-JP" altLang="en-US" sz="1600" b="1" dirty="0"/>
              <a:t>％に改善</a:t>
            </a:r>
          </a:p>
        </p:txBody>
      </p:sp>
    </p:spTree>
    <p:extLst>
      <p:ext uri="{BB962C8B-B14F-4D97-AF65-F5344CB8AC3E}">
        <p14:creationId xmlns:p14="http://schemas.microsoft.com/office/powerpoint/2010/main" val="3796443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4A15C0B-BF33-6E0D-212A-B60642F48964}"/>
              </a:ext>
            </a:extLst>
          </p:cNvPr>
          <p:cNvSpPr/>
          <p:nvPr/>
        </p:nvSpPr>
        <p:spPr>
          <a:xfrm>
            <a:off x="383046" y="327171"/>
            <a:ext cx="11573133" cy="589746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0248D4F-2130-3BDF-3191-8B148AAC269E}"/>
              </a:ext>
            </a:extLst>
          </p:cNvPr>
          <p:cNvSpPr/>
          <p:nvPr/>
        </p:nvSpPr>
        <p:spPr>
          <a:xfrm>
            <a:off x="609651" y="469782"/>
            <a:ext cx="11199303" cy="5603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4" name="直線コネクタ 13">
            <a:extLst>
              <a:ext uri="{FF2B5EF4-FFF2-40B4-BE49-F238E27FC236}">
                <a16:creationId xmlns:a16="http://schemas.microsoft.com/office/drawing/2014/main" id="{2724A126-EDBC-778A-6D2E-4D9C804F569B}"/>
              </a:ext>
            </a:extLst>
          </p:cNvPr>
          <p:cNvCxnSpPr>
            <a:cxnSpLocks/>
            <a:stCxn id="8" idx="2"/>
            <a:endCxn id="9" idx="0"/>
          </p:cNvCxnSpPr>
          <p:nvPr/>
        </p:nvCxnSpPr>
        <p:spPr>
          <a:xfrm flipH="1">
            <a:off x="3960987" y="1958608"/>
            <a:ext cx="2135012" cy="5091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6C0F372-9181-4B04-8171-B6D7EEA645BB}"/>
              </a:ext>
            </a:extLst>
          </p:cNvPr>
          <p:cNvCxnSpPr>
            <a:cxnSpLocks/>
            <a:stCxn id="8" idx="2"/>
            <a:endCxn id="7" idx="0"/>
          </p:cNvCxnSpPr>
          <p:nvPr/>
        </p:nvCxnSpPr>
        <p:spPr>
          <a:xfrm>
            <a:off x="6095999" y="1958608"/>
            <a:ext cx="2108434" cy="5091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059EF45-FD91-249D-5AFA-AD3A4DAE5509}"/>
              </a:ext>
            </a:extLst>
          </p:cNvPr>
          <p:cNvCxnSpPr>
            <a:cxnSpLocks/>
            <a:stCxn id="9" idx="2"/>
            <a:endCxn id="20" idx="0"/>
          </p:cNvCxnSpPr>
          <p:nvPr/>
        </p:nvCxnSpPr>
        <p:spPr>
          <a:xfrm flipH="1">
            <a:off x="3960750" y="3100486"/>
            <a:ext cx="237" cy="50915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BDB3AC8-B5F2-3821-911C-C0092EF4A328}"/>
              </a:ext>
            </a:extLst>
          </p:cNvPr>
          <p:cNvCxnSpPr>
            <a:cxnSpLocks/>
            <a:stCxn id="9" idx="2"/>
            <a:endCxn id="21" idx="0"/>
          </p:cNvCxnSpPr>
          <p:nvPr/>
        </p:nvCxnSpPr>
        <p:spPr>
          <a:xfrm>
            <a:off x="3960987" y="3100486"/>
            <a:ext cx="1604032" cy="50915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9035B5D-4A14-B000-0BCB-5D9585DF12C5}"/>
              </a:ext>
            </a:extLst>
          </p:cNvPr>
          <p:cNvCxnSpPr>
            <a:cxnSpLocks/>
            <a:stCxn id="7" idx="2"/>
            <a:endCxn id="23" idx="0"/>
          </p:cNvCxnSpPr>
          <p:nvPr/>
        </p:nvCxnSpPr>
        <p:spPr>
          <a:xfrm>
            <a:off x="8204433" y="3100486"/>
            <a:ext cx="1149262" cy="50915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C72D199-6868-D1C8-AD9F-F3EE3F1984D9}"/>
              </a:ext>
            </a:extLst>
          </p:cNvPr>
          <p:cNvCxnSpPr>
            <a:cxnSpLocks/>
            <a:stCxn id="22" idx="0"/>
            <a:endCxn id="7" idx="2"/>
          </p:cNvCxnSpPr>
          <p:nvPr/>
        </p:nvCxnSpPr>
        <p:spPr>
          <a:xfrm flipV="1">
            <a:off x="7097028" y="3100486"/>
            <a:ext cx="1107405" cy="51352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799471E-1031-F458-5A83-84AC679D42BE}"/>
              </a:ext>
            </a:extLst>
          </p:cNvPr>
          <p:cNvCxnSpPr>
            <a:cxnSpLocks/>
            <a:stCxn id="9" idx="2"/>
            <a:endCxn id="19" idx="0"/>
          </p:cNvCxnSpPr>
          <p:nvPr/>
        </p:nvCxnSpPr>
        <p:spPr>
          <a:xfrm flipH="1">
            <a:off x="2361508" y="3100486"/>
            <a:ext cx="1599479" cy="50915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4139AAF-7121-D48F-82FD-B90FFD805826}"/>
              </a:ext>
            </a:extLst>
          </p:cNvPr>
          <p:cNvSpPr/>
          <p:nvPr/>
        </p:nvSpPr>
        <p:spPr>
          <a:xfrm>
            <a:off x="6354660" y="2467762"/>
            <a:ext cx="3699546" cy="632724"/>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サイト運用の利便性向上</a:t>
            </a:r>
          </a:p>
        </p:txBody>
      </p:sp>
      <p:sp>
        <p:nvSpPr>
          <p:cNvPr id="8" name="正方形/長方形 7">
            <a:extLst>
              <a:ext uri="{FF2B5EF4-FFF2-40B4-BE49-F238E27FC236}">
                <a16:creationId xmlns:a16="http://schemas.microsoft.com/office/drawing/2014/main" id="{8FFE6DAF-4126-5B21-A3C3-EF136BCB33B9}"/>
              </a:ext>
            </a:extLst>
          </p:cNvPr>
          <p:cNvSpPr/>
          <p:nvPr/>
        </p:nvSpPr>
        <p:spPr>
          <a:xfrm>
            <a:off x="4049783" y="1181513"/>
            <a:ext cx="4092431" cy="77709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サイトリニューアルの目的</a:t>
            </a:r>
          </a:p>
        </p:txBody>
      </p:sp>
      <p:sp>
        <p:nvSpPr>
          <p:cNvPr id="9" name="正方形/長方形 8">
            <a:extLst>
              <a:ext uri="{FF2B5EF4-FFF2-40B4-BE49-F238E27FC236}">
                <a16:creationId xmlns:a16="http://schemas.microsoft.com/office/drawing/2014/main" id="{2DD0BE76-242A-AF45-A0F1-61A3C58D4458}"/>
              </a:ext>
            </a:extLst>
          </p:cNvPr>
          <p:cNvSpPr/>
          <p:nvPr/>
        </p:nvSpPr>
        <p:spPr>
          <a:xfrm>
            <a:off x="2111214" y="2467762"/>
            <a:ext cx="3699546" cy="632724"/>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集客</a:t>
            </a:r>
          </a:p>
        </p:txBody>
      </p:sp>
      <p:cxnSp>
        <p:nvCxnSpPr>
          <p:cNvPr id="11" name="直線コネクタ 10">
            <a:extLst>
              <a:ext uri="{FF2B5EF4-FFF2-40B4-BE49-F238E27FC236}">
                <a16:creationId xmlns:a16="http://schemas.microsoft.com/office/drawing/2014/main" id="{30E4D11B-65BA-3A93-7A38-9CDDA917141D}"/>
              </a:ext>
            </a:extLst>
          </p:cNvPr>
          <p:cNvCxnSpPr/>
          <p:nvPr/>
        </p:nvCxnSpPr>
        <p:spPr>
          <a:xfrm>
            <a:off x="747236" y="1013658"/>
            <a:ext cx="1094111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5766171-851D-FD8A-8880-C1D30515D072}"/>
              </a:ext>
            </a:extLst>
          </p:cNvPr>
          <p:cNvSpPr txBox="1"/>
          <p:nvPr/>
        </p:nvSpPr>
        <p:spPr>
          <a:xfrm>
            <a:off x="747236" y="551993"/>
            <a:ext cx="3724096" cy="461665"/>
          </a:xfrm>
          <a:prstGeom prst="rect">
            <a:avLst/>
          </a:prstGeom>
          <a:noFill/>
        </p:spPr>
        <p:txBody>
          <a:bodyPr wrap="none" rtlCol="0">
            <a:spAutoFit/>
          </a:bodyPr>
          <a:lstStyle/>
          <a:p>
            <a:r>
              <a:rPr kumimoji="1" lang="ja-JP" altLang="en-US" sz="2400" b="1" dirty="0"/>
              <a:t>サイトリニューアル</a:t>
            </a:r>
            <a:r>
              <a:rPr kumimoji="1" lang="ja-JP" altLang="en-US" sz="2000" b="1" dirty="0"/>
              <a:t>の目的</a:t>
            </a:r>
          </a:p>
        </p:txBody>
      </p:sp>
      <p:sp>
        <p:nvSpPr>
          <p:cNvPr id="19" name="正方形/長方形 18">
            <a:extLst>
              <a:ext uri="{FF2B5EF4-FFF2-40B4-BE49-F238E27FC236}">
                <a16:creationId xmlns:a16="http://schemas.microsoft.com/office/drawing/2014/main" id="{ABEE191D-7978-299D-9D62-5C11089399F6}"/>
              </a:ext>
            </a:extLst>
          </p:cNvPr>
          <p:cNvSpPr/>
          <p:nvPr/>
        </p:nvSpPr>
        <p:spPr>
          <a:xfrm>
            <a:off x="1800286" y="3609641"/>
            <a:ext cx="1122444" cy="225572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p>
        </p:txBody>
      </p:sp>
      <p:sp>
        <p:nvSpPr>
          <p:cNvPr id="20" name="正方形/長方形 19">
            <a:extLst>
              <a:ext uri="{FF2B5EF4-FFF2-40B4-BE49-F238E27FC236}">
                <a16:creationId xmlns:a16="http://schemas.microsoft.com/office/drawing/2014/main" id="{995B528E-78DE-7416-4F5F-6B05D5E9900D}"/>
              </a:ext>
            </a:extLst>
          </p:cNvPr>
          <p:cNvSpPr/>
          <p:nvPr/>
        </p:nvSpPr>
        <p:spPr>
          <a:xfrm>
            <a:off x="3399528" y="3609641"/>
            <a:ext cx="1122444" cy="225572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a:p>
        </p:txBody>
      </p:sp>
      <p:sp>
        <p:nvSpPr>
          <p:cNvPr id="21" name="正方形/長方形 20">
            <a:extLst>
              <a:ext uri="{FF2B5EF4-FFF2-40B4-BE49-F238E27FC236}">
                <a16:creationId xmlns:a16="http://schemas.microsoft.com/office/drawing/2014/main" id="{4D7BB17F-0435-31F3-1F07-DC1CFE83B4CA}"/>
              </a:ext>
            </a:extLst>
          </p:cNvPr>
          <p:cNvSpPr/>
          <p:nvPr/>
        </p:nvSpPr>
        <p:spPr>
          <a:xfrm>
            <a:off x="5003797" y="3609641"/>
            <a:ext cx="1122444" cy="225572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a:p>
        </p:txBody>
      </p:sp>
      <p:sp>
        <p:nvSpPr>
          <p:cNvPr id="22" name="正方形/長方形 21">
            <a:extLst>
              <a:ext uri="{FF2B5EF4-FFF2-40B4-BE49-F238E27FC236}">
                <a16:creationId xmlns:a16="http://schemas.microsoft.com/office/drawing/2014/main" id="{ABDD8D4B-7E2F-D28A-3088-6C1B8E8481AB}"/>
              </a:ext>
            </a:extLst>
          </p:cNvPr>
          <p:cNvSpPr/>
          <p:nvPr/>
        </p:nvSpPr>
        <p:spPr>
          <a:xfrm>
            <a:off x="6535806" y="3614008"/>
            <a:ext cx="1122444" cy="225572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a:p>
        </p:txBody>
      </p:sp>
      <p:sp>
        <p:nvSpPr>
          <p:cNvPr id="23" name="正方形/長方形 22">
            <a:extLst>
              <a:ext uri="{FF2B5EF4-FFF2-40B4-BE49-F238E27FC236}">
                <a16:creationId xmlns:a16="http://schemas.microsoft.com/office/drawing/2014/main" id="{5633B3A2-3282-D3D2-4972-F1B0F85240A7}"/>
              </a:ext>
            </a:extLst>
          </p:cNvPr>
          <p:cNvSpPr/>
          <p:nvPr/>
        </p:nvSpPr>
        <p:spPr>
          <a:xfrm>
            <a:off x="8792473" y="3609641"/>
            <a:ext cx="1122444" cy="225572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a:p>
        </p:txBody>
      </p:sp>
      <p:sp>
        <p:nvSpPr>
          <p:cNvPr id="53" name="テキスト ボックス 52">
            <a:extLst>
              <a:ext uri="{FF2B5EF4-FFF2-40B4-BE49-F238E27FC236}">
                <a16:creationId xmlns:a16="http://schemas.microsoft.com/office/drawing/2014/main" id="{C96E8140-7402-09F8-DD34-9B3FA3A20E82}"/>
              </a:ext>
            </a:extLst>
          </p:cNvPr>
          <p:cNvSpPr txBox="1"/>
          <p:nvPr/>
        </p:nvSpPr>
        <p:spPr>
          <a:xfrm>
            <a:off x="2293247" y="3832919"/>
            <a:ext cx="461665" cy="1708160"/>
          </a:xfrm>
          <a:prstGeom prst="rect">
            <a:avLst/>
          </a:prstGeom>
          <a:noFill/>
        </p:spPr>
        <p:txBody>
          <a:bodyPr vert="eaVert" wrap="none" rtlCol="0">
            <a:spAutoFit/>
          </a:bodyPr>
          <a:lstStyle/>
          <a:p>
            <a:r>
              <a:rPr kumimoji="1" lang="ja-JP" altLang="en-US" b="1" dirty="0"/>
              <a:t>ブランディング</a:t>
            </a:r>
          </a:p>
        </p:txBody>
      </p:sp>
      <p:sp>
        <p:nvSpPr>
          <p:cNvPr id="54" name="テキスト ボックス 53">
            <a:extLst>
              <a:ext uri="{FF2B5EF4-FFF2-40B4-BE49-F238E27FC236}">
                <a16:creationId xmlns:a16="http://schemas.microsoft.com/office/drawing/2014/main" id="{46272505-FA74-3BB2-A304-88650B9E252D}"/>
              </a:ext>
            </a:extLst>
          </p:cNvPr>
          <p:cNvSpPr txBox="1"/>
          <p:nvPr/>
        </p:nvSpPr>
        <p:spPr>
          <a:xfrm>
            <a:off x="3891192" y="4171153"/>
            <a:ext cx="461665" cy="1031693"/>
          </a:xfrm>
          <a:prstGeom prst="rect">
            <a:avLst/>
          </a:prstGeom>
          <a:noFill/>
        </p:spPr>
        <p:txBody>
          <a:bodyPr vert="eaVert" wrap="none" rtlCol="0">
            <a:spAutoFit/>
          </a:bodyPr>
          <a:lstStyle/>
          <a:p>
            <a:r>
              <a:rPr kumimoji="1" lang="en-US" altLang="ja-JP" b="1" dirty="0"/>
              <a:t>SEO</a:t>
            </a:r>
            <a:r>
              <a:rPr kumimoji="1" lang="ja-JP" altLang="en-US" b="1" dirty="0"/>
              <a:t>強化</a:t>
            </a:r>
          </a:p>
        </p:txBody>
      </p:sp>
      <p:sp>
        <p:nvSpPr>
          <p:cNvPr id="55" name="テキスト ボックス 54">
            <a:extLst>
              <a:ext uri="{FF2B5EF4-FFF2-40B4-BE49-F238E27FC236}">
                <a16:creationId xmlns:a16="http://schemas.microsoft.com/office/drawing/2014/main" id="{032FD593-1EEF-8A14-FCF6-1740BF540C40}"/>
              </a:ext>
            </a:extLst>
          </p:cNvPr>
          <p:cNvSpPr txBox="1"/>
          <p:nvPr/>
        </p:nvSpPr>
        <p:spPr>
          <a:xfrm>
            <a:off x="5485893" y="4234040"/>
            <a:ext cx="461665" cy="1015663"/>
          </a:xfrm>
          <a:prstGeom prst="rect">
            <a:avLst/>
          </a:prstGeom>
          <a:noFill/>
        </p:spPr>
        <p:txBody>
          <a:bodyPr vert="eaVert" wrap="none" rtlCol="0">
            <a:spAutoFit/>
          </a:bodyPr>
          <a:lstStyle/>
          <a:p>
            <a:r>
              <a:rPr lang="ja-JP" altLang="en-US" b="1" dirty="0"/>
              <a:t>動線改善</a:t>
            </a:r>
            <a:endParaRPr kumimoji="1" lang="ja-JP" altLang="en-US" b="1" dirty="0"/>
          </a:p>
        </p:txBody>
      </p:sp>
      <p:sp>
        <p:nvSpPr>
          <p:cNvPr id="56" name="テキスト ボックス 55">
            <a:extLst>
              <a:ext uri="{FF2B5EF4-FFF2-40B4-BE49-F238E27FC236}">
                <a16:creationId xmlns:a16="http://schemas.microsoft.com/office/drawing/2014/main" id="{1B4A28BA-509F-19E1-43B8-5F5D11347403}"/>
              </a:ext>
            </a:extLst>
          </p:cNvPr>
          <p:cNvSpPr txBox="1"/>
          <p:nvPr/>
        </p:nvSpPr>
        <p:spPr>
          <a:xfrm>
            <a:off x="6891132" y="3780647"/>
            <a:ext cx="738664" cy="1938992"/>
          </a:xfrm>
          <a:prstGeom prst="rect">
            <a:avLst/>
          </a:prstGeom>
          <a:noFill/>
        </p:spPr>
        <p:txBody>
          <a:bodyPr vert="eaVert" wrap="none" rtlCol="0">
            <a:spAutoFit/>
          </a:bodyPr>
          <a:lstStyle/>
          <a:p>
            <a:pPr algn="ctr"/>
            <a:r>
              <a:rPr lang="ja-JP" altLang="en-US" b="1" i="0" dirty="0">
                <a:solidFill>
                  <a:srgbClr val="000000"/>
                </a:solidFill>
                <a:effectLst/>
                <a:latin typeface="Arial" panose="020B0604020202020204" pitchFamily="34" charset="0"/>
              </a:rPr>
              <a:t>コンテンツ更新の</a:t>
            </a:r>
            <a:endParaRPr lang="en-US" altLang="ja-JP" b="1" i="0" dirty="0">
              <a:solidFill>
                <a:srgbClr val="000000"/>
              </a:solidFill>
              <a:effectLst/>
              <a:latin typeface="Arial" panose="020B0604020202020204" pitchFamily="34" charset="0"/>
            </a:endParaRPr>
          </a:p>
          <a:p>
            <a:pPr algn="ctr"/>
            <a:r>
              <a:rPr lang="ja-JP" altLang="en-US" b="1" i="0" dirty="0">
                <a:solidFill>
                  <a:srgbClr val="000000"/>
                </a:solidFill>
                <a:effectLst/>
                <a:latin typeface="Arial" panose="020B0604020202020204" pitchFamily="34" charset="0"/>
              </a:rPr>
              <a:t>利便性向上</a:t>
            </a:r>
            <a:endParaRPr kumimoji="1" lang="ja-JP" altLang="en-US" b="1" dirty="0"/>
          </a:p>
        </p:txBody>
      </p:sp>
      <p:sp>
        <p:nvSpPr>
          <p:cNvPr id="57" name="テキスト ボックス 56">
            <a:extLst>
              <a:ext uri="{FF2B5EF4-FFF2-40B4-BE49-F238E27FC236}">
                <a16:creationId xmlns:a16="http://schemas.microsoft.com/office/drawing/2014/main" id="{DFE2F59B-1F5B-9AEC-AFD1-C7CD5C35C088}"/>
              </a:ext>
            </a:extLst>
          </p:cNvPr>
          <p:cNvSpPr txBox="1"/>
          <p:nvPr/>
        </p:nvSpPr>
        <p:spPr>
          <a:xfrm>
            <a:off x="9271936" y="3643511"/>
            <a:ext cx="461665" cy="2169825"/>
          </a:xfrm>
          <a:prstGeom prst="rect">
            <a:avLst/>
          </a:prstGeom>
          <a:noFill/>
        </p:spPr>
        <p:txBody>
          <a:bodyPr vert="eaVert" wrap="none" rtlCol="0">
            <a:spAutoFit/>
          </a:bodyPr>
          <a:lstStyle/>
          <a:p>
            <a:r>
              <a:rPr lang="ja-JP" altLang="en-US" b="1" i="0" dirty="0">
                <a:solidFill>
                  <a:srgbClr val="000000"/>
                </a:solidFill>
                <a:effectLst/>
                <a:latin typeface="Arial" panose="020B0604020202020204" pitchFamily="34" charset="0"/>
              </a:rPr>
              <a:t>セキュリティの強化</a:t>
            </a:r>
            <a:endParaRPr kumimoji="1" lang="ja-JP" altLang="en-US" b="1" dirty="0"/>
          </a:p>
        </p:txBody>
      </p:sp>
      <p:sp>
        <p:nvSpPr>
          <p:cNvPr id="58" name="テキスト ボックス 57">
            <a:extLst>
              <a:ext uri="{FF2B5EF4-FFF2-40B4-BE49-F238E27FC236}">
                <a16:creationId xmlns:a16="http://schemas.microsoft.com/office/drawing/2014/main" id="{5BF75C99-6F0A-D5FC-D25D-0739105528FB}"/>
              </a:ext>
            </a:extLst>
          </p:cNvPr>
          <p:cNvSpPr txBox="1"/>
          <p:nvPr/>
        </p:nvSpPr>
        <p:spPr>
          <a:xfrm>
            <a:off x="1916349" y="3699695"/>
            <a:ext cx="369332" cy="2100896"/>
          </a:xfrm>
          <a:prstGeom prst="rect">
            <a:avLst/>
          </a:prstGeom>
          <a:noFill/>
        </p:spPr>
        <p:txBody>
          <a:bodyPr vert="eaVert" wrap="none" rtlCol="0">
            <a:spAutoFit/>
          </a:bodyPr>
          <a:lstStyle/>
          <a:p>
            <a:r>
              <a:rPr kumimoji="1" lang="en-US" altLang="ja-JP" sz="1200" dirty="0">
                <a:solidFill>
                  <a:schemeClr val="bg1">
                    <a:lumMod val="50000"/>
                  </a:schemeClr>
                </a:solidFill>
              </a:rPr>
              <a:t>ex</a:t>
            </a:r>
            <a:r>
              <a:rPr kumimoji="1" lang="ja-JP" altLang="en-US" sz="1200" dirty="0">
                <a:solidFill>
                  <a:schemeClr val="bg1">
                    <a:lumMod val="50000"/>
                  </a:schemeClr>
                </a:solidFill>
              </a:rPr>
              <a:t>）デザインのアップデート</a:t>
            </a:r>
          </a:p>
        </p:txBody>
      </p:sp>
      <p:sp>
        <p:nvSpPr>
          <p:cNvPr id="59" name="テキスト ボックス 58">
            <a:extLst>
              <a:ext uri="{FF2B5EF4-FFF2-40B4-BE49-F238E27FC236}">
                <a16:creationId xmlns:a16="http://schemas.microsoft.com/office/drawing/2014/main" id="{89281716-AB5D-80BC-9279-C7EC6438E2A5}"/>
              </a:ext>
            </a:extLst>
          </p:cNvPr>
          <p:cNvSpPr txBox="1"/>
          <p:nvPr/>
        </p:nvSpPr>
        <p:spPr>
          <a:xfrm>
            <a:off x="3532632" y="3939518"/>
            <a:ext cx="369332" cy="1485343"/>
          </a:xfrm>
          <a:prstGeom prst="rect">
            <a:avLst/>
          </a:prstGeom>
          <a:noFill/>
        </p:spPr>
        <p:txBody>
          <a:bodyPr vert="eaVert" wrap="none" rtlCol="0">
            <a:spAutoFit/>
          </a:bodyPr>
          <a:lstStyle/>
          <a:p>
            <a:r>
              <a:rPr kumimoji="1" lang="en-US" altLang="ja-JP" sz="1200" dirty="0">
                <a:solidFill>
                  <a:schemeClr val="bg1">
                    <a:lumMod val="50000"/>
                  </a:schemeClr>
                </a:solidFill>
              </a:rPr>
              <a:t>ex</a:t>
            </a:r>
            <a:r>
              <a:rPr kumimoji="1" lang="ja-JP" altLang="en-US" sz="1200" dirty="0">
                <a:solidFill>
                  <a:schemeClr val="bg1">
                    <a:lumMod val="50000"/>
                  </a:schemeClr>
                </a:solidFill>
              </a:rPr>
              <a:t>）コンテンツ追加</a:t>
            </a:r>
          </a:p>
        </p:txBody>
      </p:sp>
      <p:sp>
        <p:nvSpPr>
          <p:cNvPr id="60" name="テキスト ボックス 59">
            <a:extLst>
              <a:ext uri="{FF2B5EF4-FFF2-40B4-BE49-F238E27FC236}">
                <a16:creationId xmlns:a16="http://schemas.microsoft.com/office/drawing/2014/main" id="{EB5A926F-7050-CCAB-7E71-F313F87F890C}"/>
              </a:ext>
            </a:extLst>
          </p:cNvPr>
          <p:cNvSpPr txBox="1"/>
          <p:nvPr/>
        </p:nvSpPr>
        <p:spPr>
          <a:xfrm>
            <a:off x="5116561" y="3908809"/>
            <a:ext cx="369332" cy="1639231"/>
          </a:xfrm>
          <a:prstGeom prst="rect">
            <a:avLst/>
          </a:prstGeom>
          <a:noFill/>
        </p:spPr>
        <p:txBody>
          <a:bodyPr vert="eaVert" wrap="none" rtlCol="0">
            <a:spAutoFit/>
          </a:bodyPr>
          <a:lstStyle/>
          <a:p>
            <a:r>
              <a:rPr kumimoji="1" lang="en-US" altLang="ja-JP" sz="1200" dirty="0">
                <a:solidFill>
                  <a:schemeClr val="bg1">
                    <a:lumMod val="50000"/>
                  </a:schemeClr>
                </a:solidFill>
              </a:rPr>
              <a:t>ex</a:t>
            </a:r>
            <a:r>
              <a:rPr kumimoji="1" lang="ja-JP" altLang="en-US" sz="1200" dirty="0">
                <a:solidFill>
                  <a:schemeClr val="bg1">
                    <a:lumMod val="50000"/>
                  </a:schemeClr>
                </a:solidFill>
              </a:rPr>
              <a:t>）レイアウトの変更</a:t>
            </a:r>
          </a:p>
        </p:txBody>
      </p:sp>
      <p:sp>
        <p:nvSpPr>
          <p:cNvPr id="2" name="テキスト ボックス 1">
            <a:extLst>
              <a:ext uri="{FF2B5EF4-FFF2-40B4-BE49-F238E27FC236}">
                <a16:creationId xmlns:a16="http://schemas.microsoft.com/office/drawing/2014/main" id="{03BE9B84-93C5-E4CC-28A4-E6EFAAE83BCA}"/>
              </a:ext>
            </a:extLst>
          </p:cNvPr>
          <p:cNvSpPr txBox="1"/>
          <p:nvPr/>
        </p:nvSpPr>
        <p:spPr>
          <a:xfrm>
            <a:off x="6593164" y="3990640"/>
            <a:ext cx="369332" cy="1519006"/>
          </a:xfrm>
          <a:prstGeom prst="rect">
            <a:avLst/>
          </a:prstGeom>
          <a:noFill/>
        </p:spPr>
        <p:txBody>
          <a:bodyPr vert="eaVert" wrap="none" rtlCol="0">
            <a:spAutoFit/>
          </a:bodyPr>
          <a:lstStyle/>
          <a:p>
            <a:r>
              <a:rPr kumimoji="1" lang="en-US" altLang="ja-JP" sz="1200" dirty="0">
                <a:solidFill>
                  <a:schemeClr val="bg1">
                    <a:lumMod val="50000"/>
                  </a:schemeClr>
                </a:solidFill>
              </a:rPr>
              <a:t>ex</a:t>
            </a:r>
            <a:r>
              <a:rPr kumimoji="1" lang="ja-JP" altLang="en-US" sz="1200" dirty="0">
                <a:solidFill>
                  <a:schemeClr val="bg1">
                    <a:lumMod val="50000"/>
                  </a:schemeClr>
                </a:solidFill>
              </a:rPr>
              <a:t>）</a:t>
            </a:r>
            <a:r>
              <a:rPr lang="en-US" altLang="ja-JP" sz="1200" b="0" i="0" dirty="0">
                <a:solidFill>
                  <a:schemeClr val="bg1">
                    <a:lumMod val="50000"/>
                  </a:schemeClr>
                </a:solidFill>
                <a:effectLst/>
                <a:latin typeface="Arial" panose="020B0604020202020204" pitchFamily="34" charset="0"/>
              </a:rPr>
              <a:t>CMS</a:t>
            </a:r>
            <a:r>
              <a:rPr lang="ja-JP" altLang="en-US" sz="1200" b="0" i="0" dirty="0">
                <a:solidFill>
                  <a:schemeClr val="bg1">
                    <a:lumMod val="50000"/>
                  </a:schemeClr>
                </a:solidFill>
                <a:effectLst/>
                <a:latin typeface="Arial" panose="020B0604020202020204" pitchFamily="34" charset="0"/>
              </a:rPr>
              <a:t>の乗り換え</a:t>
            </a:r>
            <a:endParaRPr kumimoji="1" lang="ja-JP" altLang="en-US" sz="1200" dirty="0">
              <a:solidFill>
                <a:schemeClr val="bg1">
                  <a:lumMod val="50000"/>
                </a:schemeClr>
              </a:solidFill>
            </a:endParaRPr>
          </a:p>
        </p:txBody>
      </p:sp>
      <p:sp>
        <p:nvSpPr>
          <p:cNvPr id="3" name="テキスト ボックス 2">
            <a:extLst>
              <a:ext uri="{FF2B5EF4-FFF2-40B4-BE49-F238E27FC236}">
                <a16:creationId xmlns:a16="http://schemas.microsoft.com/office/drawing/2014/main" id="{61B46052-A659-2DA9-7602-89F0910EF898}"/>
              </a:ext>
            </a:extLst>
          </p:cNvPr>
          <p:cNvSpPr txBox="1"/>
          <p:nvPr/>
        </p:nvSpPr>
        <p:spPr>
          <a:xfrm>
            <a:off x="8902604" y="4025251"/>
            <a:ext cx="369332" cy="1467709"/>
          </a:xfrm>
          <a:prstGeom prst="rect">
            <a:avLst/>
          </a:prstGeom>
          <a:noFill/>
        </p:spPr>
        <p:txBody>
          <a:bodyPr vert="eaVert" wrap="none" rtlCol="0">
            <a:spAutoFit/>
          </a:bodyPr>
          <a:lstStyle/>
          <a:p>
            <a:r>
              <a:rPr kumimoji="1" lang="en-US" altLang="ja-JP" sz="1200" dirty="0">
                <a:solidFill>
                  <a:schemeClr val="bg1">
                    <a:lumMod val="50000"/>
                  </a:schemeClr>
                </a:solidFill>
              </a:rPr>
              <a:t>ex</a:t>
            </a:r>
            <a:r>
              <a:rPr kumimoji="1" lang="ja-JP" altLang="en-US" sz="1200" dirty="0">
                <a:solidFill>
                  <a:schemeClr val="bg1">
                    <a:lumMod val="50000"/>
                  </a:schemeClr>
                </a:solidFill>
              </a:rPr>
              <a:t>）</a:t>
            </a:r>
            <a:r>
              <a:rPr lang="en-US" altLang="ja-JP" sz="1200" b="0" i="0" dirty="0">
                <a:solidFill>
                  <a:schemeClr val="bg1">
                    <a:lumMod val="50000"/>
                  </a:schemeClr>
                </a:solidFill>
                <a:effectLst/>
                <a:latin typeface="Arial" panose="020B0604020202020204" pitchFamily="34" charset="0"/>
              </a:rPr>
              <a:t>SSL</a:t>
            </a:r>
            <a:r>
              <a:rPr lang="ja-JP" altLang="en-US" sz="1200" b="0" i="0" dirty="0">
                <a:solidFill>
                  <a:schemeClr val="bg1">
                    <a:lumMod val="50000"/>
                  </a:schemeClr>
                </a:solidFill>
                <a:effectLst/>
                <a:latin typeface="Arial" panose="020B0604020202020204" pitchFamily="34" charset="0"/>
              </a:rPr>
              <a:t>のへの対応</a:t>
            </a:r>
            <a:endParaRPr kumimoji="1" lang="ja-JP" altLang="en-US" sz="1200" dirty="0">
              <a:solidFill>
                <a:schemeClr val="bg1">
                  <a:lumMod val="50000"/>
                </a:schemeClr>
              </a:solidFill>
            </a:endParaRPr>
          </a:p>
        </p:txBody>
      </p:sp>
      <p:sp>
        <p:nvSpPr>
          <p:cNvPr id="31" name="正方形/長方形 30">
            <a:extLst>
              <a:ext uri="{FF2B5EF4-FFF2-40B4-BE49-F238E27FC236}">
                <a16:creationId xmlns:a16="http://schemas.microsoft.com/office/drawing/2014/main" id="{7BB4DF2E-153B-4340-87AC-59F5BC161691}"/>
              </a:ext>
            </a:extLst>
          </p:cNvPr>
          <p:cNvSpPr/>
          <p:nvPr/>
        </p:nvSpPr>
        <p:spPr>
          <a:xfrm>
            <a:off x="8338151" y="6455369"/>
            <a:ext cx="3103881" cy="984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構成案に合わせて要素変更お願いいたします！</a:t>
            </a:r>
            <a:endParaRPr kumimoji="1" lang="ja-JP" altLang="en-US" dirty="0"/>
          </a:p>
        </p:txBody>
      </p:sp>
    </p:spTree>
    <p:extLst>
      <p:ext uri="{BB962C8B-B14F-4D97-AF65-F5344CB8AC3E}">
        <p14:creationId xmlns:p14="http://schemas.microsoft.com/office/powerpoint/2010/main" val="901255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702D5D5-B503-818E-E46D-2443285C66AF}"/>
              </a:ext>
            </a:extLst>
          </p:cNvPr>
          <p:cNvSpPr/>
          <p:nvPr/>
        </p:nvSpPr>
        <p:spPr>
          <a:xfrm>
            <a:off x="1449640" y="2223176"/>
            <a:ext cx="9292717" cy="351185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87A30CC-9AE0-D1B5-EC88-2C6C5E201735}"/>
              </a:ext>
            </a:extLst>
          </p:cNvPr>
          <p:cNvSpPr/>
          <p:nvPr/>
        </p:nvSpPr>
        <p:spPr>
          <a:xfrm>
            <a:off x="1746301" y="2463295"/>
            <a:ext cx="8699397" cy="303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 name="直線コネクタ 6">
            <a:extLst>
              <a:ext uri="{FF2B5EF4-FFF2-40B4-BE49-F238E27FC236}">
                <a16:creationId xmlns:a16="http://schemas.microsoft.com/office/drawing/2014/main" id="{B421F2D3-44F5-B6EB-D316-86B756D90B24}"/>
              </a:ext>
            </a:extLst>
          </p:cNvPr>
          <p:cNvCxnSpPr>
            <a:cxnSpLocks/>
          </p:cNvCxnSpPr>
          <p:nvPr/>
        </p:nvCxnSpPr>
        <p:spPr>
          <a:xfrm>
            <a:off x="1935079" y="3032338"/>
            <a:ext cx="820022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A1D8969-B037-5EF9-F223-83B76F32D86B}"/>
              </a:ext>
            </a:extLst>
          </p:cNvPr>
          <p:cNvSpPr txBox="1"/>
          <p:nvPr/>
        </p:nvSpPr>
        <p:spPr>
          <a:xfrm>
            <a:off x="1951857" y="2562284"/>
            <a:ext cx="5006499" cy="461665"/>
          </a:xfrm>
          <a:prstGeom prst="rect">
            <a:avLst/>
          </a:prstGeom>
          <a:noFill/>
        </p:spPr>
        <p:txBody>
          <a:bodyPr wrap="none" rtlCol="0">
            <a:spAutoFit/>
          </a:bodyPr>
          <a:lstStyle/>
          <a:p>
            <a:r>
              <a:rPr kumimoji="1" lang="ja-JP" altLang="en-US" sz="2400" b="1" dirty="0"/>
              <a:t>サイトリニューアル</a:t>
            </a:r>
            <a:r>
              <a:rPr kumimoji="1" lang="ja-JP" altLang="en-US" sz="2000" b="1" dirty="0"/>
              <a:t>の目標設定の方法</a:t>
            </a:r>
          </a:p>
        </p:txBody>
      </p:sp>
      <p:sp>
        <p:nvSpPr>
          <p:cNvPr id="4" name="矢印: 五方向 3">
            <a:extLst>
              <a:ext uri="{FF2B5EF4-FFF2-40B4-BE49-F238E27FC236}">
                <a16:creationId xmlns:a16="http://schemas.microsoft.com/office/drawing/2014/main" id="{706F1756-0B5E-532A-0F38-222626DD19B2}"/>
              </a:ext>
            </a:extLst>
          </p:cNvPr>
          <p:cNvSpPr/>
          <p:nvPr/>
        </p:nvSpPr>
        <p:spPr>
          <a:xfrm>
            <a:off x="2271429" y="3396033"/>
            <a:ext cx="2645444" cy="1622919"/>
          </a:xfrm>
          <a:prstGeom prst="homePlate">
            <a:avLst>
              <a:gd name="adj" fmla="val 30567"/>
            </a:avLst>
          </a:prstGeom>
          <a:solidFill>
            <a:srgbClr val="F8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山形 9">
            <a:extLst>
              <a:ext uri="{FF2B5EF4-FFF2-40B4-BE49-F238E27FC236}">
                <a16:creationId xmlns:a16="http://schemas.microsoft.com/office/drawing/2014/main" id="{AAF51A09-4B11-22E8-BD51-9A3CD5091250}"/>
              </a:ext>
            </a:extLst>
          </p:cNvPr>
          <p:cNvSpPr/>
          <p:nvPr/>
        </p:nvSpPr>
        <p:spPr>
          <a:xfrm>
            <a:off x="4589711" y="3396033"/>
            <a:ext cx="2811567" cy="1622919"/>
          </a:xfrm>
          <a:prstGeom prst="chevron">
            <a:avLst>
              <a:gd name="adj" fmla="val 30972"/>
            </a:avLst>
          </a:prstGeom>
          <a:solidFill>
            <a:srgbClr val="DAE3F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矢印: 山形 11">
            <a:extLst>
              <a:ext uri="{FF2B5EF4-FFF2-40B4-BE49-F238E27FC236}">
                <a16:creationId xmlns:a16="http://schemas.microsoft.com/office/drawing/2014/main" id="{81115C9A-4F11-7369-438F-A150C5F3AF7E}"/>
              </a:ext>
            </a:extLst>
          </p:cNvPr>
          <p:cNvSpPr/>
          <p:nvPr/>
        </p:nvSpPr>
        <p:spPr>
          <a:xfrm>
            <a:off x="7085082" y="3396033"/>
            <a:ext cx="2811567" cy="1622919"/>
          </a:xfrm>
          <a:prstGeom prst="chevron">
            <a:avLst>
              <a:gd name="adj" fmla="val 30972"/>
            </a:avLst>
          </a:prstGeom>
          <a:solidFill>
            <a:srgbClr val="B4C7E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2EFB666B-C19E-7CC9-94AB-363ABA675E0A}"/>
              </a:ext>
            </a:extLst>
          </p:cNvPr>
          <p:cNvSpPr txBox="1"/>
          <p:nvPr/>
        </p:nvSpPr>
        <p:spPr>
          <a:xfrm>
            <a:off x="2624541" y="3587523"/>
            <a:ext cx="1173719" cy="461665"/>
          </a:xfrm>
          <a:prstGeom prst="rect">
            <a:avLst/>
          </a:prstGeom>
          <a:noFill/>
        </p:spPr>
        <p:txBody>
          <a:bodyPr wrap="none" rtlCol="0">
            <a:spAutoFit/>
          </a:bodyPr>
          <a:lstStyle/>
          <a:p>
            <a:r>
              <a:rPr kumimoji="1" lang="en-US" altLang="ja-JP" sz="2000" b="1" dirty="0"/>
              <a:t>STEP</a:t>
            </a:r>
            <a:r>
              <a:rPr kumimoji="1" lang="ja-JP" altLang="en-US" sz="2400" b="1" dirty="0"/>
              <a:t>①</a:t>
            </a:r>
            <a:endParaRPr kumimoji="1" lang="ja-JP" altLang="en-US" sz="2000" b="1" dirty="0"/>
          </a:p>
        </p:txBody>
      </p:sp>
      <p:sp>
        <p:nvSpPr>
          <p:cNvPr id="15" name="テキスト ボックス 14">
            <a:extLst>
              <a:ext uri="{FF2B5EF4-FFF2-40B4-BE49-F238E27FC236}">
                <a16:creationId xmlns:a16="http://schemas.microsoft.com/office/drawing/2014/main" id="{303F0445-F464-8E24-8CF0-ABEE7DB0DAA4}"/>
              </a:ext>
            </a:extLst>
          </p:cNvPr>
          <p:cNvSpPr txBox="1"/>
          <p:nvPr/>
        </p:nvSpPr>
        <p:spPr>
          <a:xfrm>
            <a:off x="5201169" y="3587523"/>
            <a:ext cx="1173719" cy="461665"/>
          </a:xfrm>
          <a:prstGeom prst="rect">
            <a:avLst/>
          </a:prstGeom>
          <a:noFill/>
        </p:spPr>
        <p:txBody>
          <a:bodyPr wrap="none" rtlCol="0">
            <a:spAutoFit/>
          </a:bodyPr>
          <a:lstStyle/>
          <a:p>
            <a:r>
              <a:rPr kumimoji="1" lang="en-US" altLang="ja-JP" sz="2000" b="1" dirty="0"/>
              <a:t>STEP</a:t>
            </a:r>
            <a:r>
              <a:rPr lang="ja-JP" altLang="en-US" sz="2400" b="1" dirty="0"/>
              <a:t>②</a:t>
            </a:r>
            <a:endParaRPr kumimoji="1" lang="ja-JP" altLang="en-US" sz="2000" b="1" dirty="0"/>
          </a:p>
        </p:txBody>
      </p:sp>
      <p:sp>
        <p:nvSpPr>
          <p:cNvPr id="17" name="テキスト ボックス 16">
            <a:extLst>
              <a:ext uri="{FF2B5EF4-FFF2-40B4-BE49-F238E27FC236}">
                <a16:creationId xmlns:a16="http://schemas.microsoft.com/office/drawing/2014/main" id="{604F5D86-D0B3-2BF8-ECDA-F748A82551CB}"/>
              </a:ext>
            </a:extLst>
          </p:cNvPr>
          <p:cNvSpPr txBox="1"/>
          <p:nvPr/>
        </p:nvSpPr>
        <p:spPr>
          <a:xfrm>
            <a:off x="7696540" y="3569185"/>
            <a:ext cx="1173719" cy="461665"/>
          </a:xfrm>
          <a:prstGeom prst="rect">
            <a:avLst/>
          </a:prstGeom>
          <a:noFill/>
        </p:spPr>
        <p:txBody>
          <a:bodyPr wrap="none" rtlCol="0">
            <a:spAutoFit/>
          </a:bodyPr>
          <a:lstStyle/>
          <a:p>
            <a:r>
              <a:rPr kumimoji="1" lang="en-US" altLang="ja-JP" sz="2000" b="1" dirty="0"/>
              <a:t>STEP</a:t>
            </a:r>
            <a:r>
              <a:rPr lang="ja-JP" altLang="en-US" sz="2400" b="1" dirty="0"/>
              <a:t>③</a:t>
            </a:r>
            <a:endParaRPr kumimoji="1" lang="ja-JP" altLang="en-US" sz="2000" b="1" dirty="0"/>
          </a:p>
        </p:txBody>
      </p:sp>
      <p:sp>
        <p:nvSpPr>
          <p:cNvPr id="14" name="テキスト ボックス 13">
            <a:extLst>
              <a:ext uri="{FF2B5EF4-FFF2-40B4-BE49-F238E27FC236}">
                <a16:creationId xmlns:a16="http://schemas.microsoft.com/office/drawing/2014/main" id="{5FB10BC3-BC0B-CBC2-AB05-F82B7B5685C7}"/>
              </a:ext>
            </a:extLst>
          </p:cNvPr>
          <p:cNvSpPr txBox="1"/>
          <p:nvPr/>
        </p:nvSpPr>
        <p:spPr>
          <a:xfrm>
            <a:off x="2668320" y="4010996"/>
            <a:ext cx="1743799" cy="707886"/>
          </a:xfrm>
          <a:prstGeom prst="rect">
            <a:avLst/>
          </a:prstGeom>
          <a:noFill/>
        </p:spPr>
        <p:txBody>
          <a:bodyPr wrap="square" rtlCol="0">
            <a:spAutoFit/>
          </a:bodyPr>
          <a:lstStyle/>
          <a:p>
            <a:pPr algn="ctr"/>
            <a:r>
              <a:rPr kumimoji="1" lang="ja-JP" altLang="en-US" sz="2000" b="1" dirty="0"/>
              <a:t>現状の課題を洗い出す</a:t>
            </a:r>
          </a:p>
        </p:txBody>
      </p:sp>
      <p:sp>
        <p:nvSpPr>
          <p:cNvPr id="20" name="テキスト ボックス 19">
            <a:extLst>
              <a:ext uri="{FF2B5EF4-FFF2-40B4-BE49-F238E27FC236}">
                <a16:creationId xmlns:a16="http://schemas.microsoft.com/office/drawing/2014/main" id="{E1CD4C4A-D412-3545-A6DD-109995C0F46D}"/>
              </a:ext>
            </a:extLst>
          </p:cNvPr>
          <p:cNvSpPr txBox="1"/>
          <p:nvPr/>
        </p:nvSpPr>
        <p:spPr>
          <a:xfrm>
            <a:off x="7871131" y="3979102"/>
            <a:ext cx="1467068" cy="707886"/>
          </a:xfrm>
          <a:prstGeom prst="rect">
            <a:avLst/>
          </a:prstGeom>
          <a:noFill/>
        </p:spPr>
        <p:txBody>
          <a:bodyPr wrap="none" rtlCol="0">
            <a:spAutoFit/>
          </a:bodyPr>
          <a:lstStyle/>
          <a:p>
            <a:pPr algn="ctr"/>
            <a:r>
              <a:rPr kumimoji="1" lang="ja-JP" altLang="en-US" sz="2000" b="1" dirty="0"/>
              <a:t>数値目標を</a:t>
            </a:r>
            <a:endParaRPr kumimoji="1" lang="en-US" altLang="ja-JP" sz="2000" b="1" dirty="0"/>
          </a:p>
          <a:p>
            <a:pPr algn="ctr"/>
            <a:r>
              <a:rPr lang="ja-JP" altLang="en-US" sz="2000" b="1" dirty="0"/>
              <a:t>設定する</a:t>
            </a:r>
            <a:endParaRPr kumimoji="1" lang="ja-JP" altLang="en-US" sz="2000" b="1" dirty="0"/>
          </a:p>
        </p:txBody>
      </p:sp>
      <p:sp>
        <p:nvSpPr>
          <p:cNvPr id="21" name="テキスト ボックス 20">
            <a:extLst>
              <a:ext uri="{FF2B5EF4-FFF2-40B4-BE49-F238E27FC236}">
                <a16:creationId xmlns:a16="http://schemas.microsoft.com/office/drawing/2014/main" id="{F345A0A5-9143-2552-477D-87B1BC2A4FBC}"/>
              </a:ext>
            </a:extLst>
          </p:cNvPr>
          <p:cNvSpPr txBox="1"/>
          <p:nvPr/>
        </p:nvSpPr>
        <p:spPr>
          <a:xfrm>
            <a:off x="5189961" y="4049188"/>
            <a:ext cx="1980029" cy="400110"/>
          </a:xfrm>
          <a:prstGeom prst="rect">
            <a:avLst/>
          </a:prstGeom>
          <a:noFill/>
        </p:spPr>
        <p:txBody>
          <a:bodyPr wrap="none" rtlCol="0">
            <a:spAutoFit/>
          </a:bodyPr>
          <a:lstStyle/>
          <a:p>
            <a:r>
              <a:rPr lang="ja-JP" altLang="en-US" sz="2000" b="1" dirty="0"/>
              <a:t>目的を定義する</a:t>
            </a:r>
            <a:endParaRPr kumimoji="1" lang="ja-JP" altLang="en-US" sz="2000" b="1" dirty="0"/>
          </a:p>
        </p:txBody>
      </p:sp>
      <p:sp>
        <p:nvSpPr>
          <p:cNvPr id="22" name="矢印: 山形 21">
            <a:extLst>
              <a:ext uri="{FF2B5EF4-FFF2-40B4-BE49-F238E27FC236}">
                <a16:creationId xmlns:a16="http://schemas.microsoft.com/office/drawing/2014/main" id="{D5DC241C-C69F-4005-BA49-9677D8226359}"/>
              </a:ext>
            </a:extLst>
          </p:cNvPr>
          <p:cNvSpPr/>
          <p:nvPr/>
        </p:nvSpPr>
        <p:spPr>
          <a:xfrm>
            <a:off x="4220341" y="494238"/>
            <a:ext cx="2176493" cy="1086204"/>
          </a:xfrm>
          <a:prstGeom prst="chevron">
            <a:avLst>
              <a:gd name="adj" fmla="val 30605"/>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endParaRPr>
          </a:p>
          <a:p>
            <a:pPr algn="ctr"/>
            <a:endParaRPr kumimoji="1" lang="ja-JP" altLang="en-US" sz="1600" dirty="0">
              <a:solidFill>
                <a:schemeClr val="tx1"/>
              </a:solidFill>
            </a:endParaRPr>
          </a:p>
        </p:txBody>
      </p:sp>
      <p:sp>
        <p:nvSpPr>
          <p:cNvPr id="23" name="矢印: 五方向 22">
            <a:extLst>
              <a:ext uri="{FF2B5EF4-FFF2-40B4-BE49-F238E27FC236}">
                <a16:creationId xmlns:a16="http://schemas.microsoft.com/office/drawing/2014/main" id="{7C9431E9-0A77-4B95-A3BE-90F6FBE73439}"/>
              </a:ext>
            </a:extLst>
          </p:cNvPr>
          <p:cNvSpPr/>
          <p:nvPr/>
        </p:nvSpPr>
        <p:spPr>
          <a:xfrm>
            <a:off x="2432592" y="494238"/>
            <a:ext cx="1965600" cy="1086205"/>
          </a:xfrm>
          <a:prstGeom prst="homePlate">
            <a:avLst>
              <a:gd name="adj" fmla="val 30220"/>
            </a:avLst>
          </a:prstGeom>
          <a:solidFill>
            <a:srgbClr val="F8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24" name="矢印: 山形 23">
            <a:extLst>
              <a:ext uri="{FF2B5EF4-FFF2-40B4-BE49-F238E27FC236}">
                <a16:creationId xmlns:a16="http://schemas.microsoft.com/office/drawing/2014/main" id="{F0B2E337-1BCE-475F-A8F6-6BABCE467F30}"/>
              </a:ext>
            </a:extLst>
          </p:cNvPr>
          <p:cNvSpPr/>
          <p:nvPr/>
        </p:nvSpPr>
        <p:spPr>
          <a:xfrm>
            <a:off x="8332298" y="494238"/>
            <a:ext cx="2176493" cy="1086204"/>
          </a:xfrm>
          <a:prstGeom prst="chevron">
            <a:avLst>
              <a:gd name="adj" fmla="val 30605"/>
            </a:avLst>
          </a:prstGeom>
          <a:solidFill>
            <a:srgbClr val="82A1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5" name="矢印: 山形 24">
            <a:extLst>
              <a:ext uri="{FF2B5EF4-FFF2-40B4-BE49-F238E27FC236}">
                <a16:creationId xmlns:a16="http://schemas.microsoft.com/office/drawing/2014/main" id="{9FB703ED-C694-452D-B170-91FD706C9177}"/>
              </a:ext>
            </a:extLst>
          </p:cNvPr>
          <p:cNvSpPr/>
          <p:nvPr/>
        </p:nvSpPr>
        <p:spPr>
          <a:xfrm>
            <a:off x="6259748" y="494238"/>
            <a:ext cx="2176493" cy="1086204"/>
          </a:xfrm>
          <a:prstGeom prst="chevron">
            <a:avLst>
              <a:gd name="adj" fmla="val 30605"/>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Tree>
    <p:extLst>
      <p:ext uri="{BB962C8B-B14F-4D97-AF65-F5344CB8AC3E}">
        <p14:creationId xmlns:p14="http://schemas.microsoft.com/office/powerpoint/2010/main" val="1968757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9B97BC1E-F12E-4B93-A7C5-A7118478E6AE}"/>
              </a:ext>
            </a:extLst>
          </p:cNvPr>
          <p:cNvSpPr/>
          <p:nvPr/>
        </p:nvSpPr>
        <p:spPr>
          <a:xfrm>
            <a:off x="44450" y="312694"/>
            <a:ext cx="12103100" cy="547447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1E9757E6-8A4B-4AAD-8B46-E995BB1CC6B0}"/>
              </a:ext>
            </a:extLst>
          </p:cNvPr>
          <p:cNvSpPr/>
          <p:nvPr/>
        </p:nvSpPr>
        <p:spPr>
          <a:xfrm>
            <a:off x="266700" y="483226"/>
            <a:ext cx="11658600" cy="5070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B58DD9F3-8F27-4390-A7C0-A6FEE1E8458C}"/>
              </a:ext>
            </a:extLst>
          </p:cNvPr>
          <p:cNvSpPr txBox="1"/>
          <p:nvPr/>
        </p:nvSpPr>
        <p:spPr>
          <a:xfrm>
            <a:off x="455142" y="609164"/>
            <a:ext cx="5212689" cy="461665"/>
          </a:xfrm>
          <a:prstGeom prst="rect">
            <a:avLst/>
          </a:prstGeom>
          <a:noFill/>
        </p:spPr>
        <p:txBody>
          <a:bodyPr wrap="square" rtlCol="0">
            <a:spAutoFit/>
          </a:bodyPr>
          <a:lstStyle/>
          <a:p>
            <a:r>
              <a:rPr lang="ja-JP" altLang="en-US" sz="2400" b="1" i="0" dirty="0">
                <a:solidFill>
                  <a:srgbClr val="000000"/>
                </a:solidFill>
                <a:effectLst/>
                <a:latin typeface="Arial" panose="020B0604020202020204" pitchFamily="34" charset="0"/>
              </a:rPr>
              <a:t>顧客の本音を引き出した事例</a:t>
            </a:r>
            <a:endParaRPr lang="ja-JP" altLang="en-US" sz="2400" b="1" dirty="0"/>
          </a:p>
        </p:txBody>
      </p:sp>
      <p:pic>
        <p:nvPicPr>
          <p:cNvPr id="28" name="図 27">
            <a:extLst>
              <a:ext uri="{FF2B5EF4-FFF2-40B4-BE49-F238E27FC236}">
                <a16:creationId xmlns:a16="http://schemas.microsoft.com/office/drawing/2014/main" id="{5C70C608-D644-4C96-8C85-318F4D53E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27" y="1783683"/>
            <a:ext cx="795786" cy="795786"/>
          </a:xfrm>
          <a:prstGeom prst="rect">
            <a:avLst/>
          </a:prstGeom>
        </p:spPr>
      </p:pic>
      <p:sp>
        <p:nvSpPr>
          <p:cNvPr id="29" name="正方形/長方形 28">
            <a:extLst>
              <a:ext uri="{FF2B5EF4-FFF2-40B4-BE49-F238E27FC236}">
                <a16:creationId xmlns:a16="http://schemas.microsoft.com/office/drawing/2014/main" id="{ED2D3653-A6EE-42D3-975E-EBA7650F7AC2}"/>
              </a:ext>
            </a:extLst>
          </p:cNvPr>
          <p:cNvSpPr/>
          <p:nvPr/>
        </p:nvSpPr>
        <p:spPr>
          <a:xfrm>
            <a:off x="846142" y="2813813"/>
            <a:ext cx="4623090" cy="25764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1F3C5BD8-BE0D-406E-8741-A1FC55E1B697}"/>
              </a:ext>
            </a:extLst>
          </p:cNvPr>
          <p:cNvSpPr/>
          <p:nvPr/>
        </p:nvSpPr>
        <p:spPr>
          <a:xfrm>
            <a:off x="6740641" y="2811019"/>
            <a:ext cx="4623090" cy="25741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5D9BEFFC-A788-4201-AB52-F2E9C2EBD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680" y="1838565"/>
            <a:ext cx="722417" cy="722417"/>
          </a:xfrm>
          <a:prstGeom prst="rect">
            <a:avLst/>
          </a:prstGeom>
        </p:spPr>
      </p:pic>
      <p:sp>
        <p:nvSpPr>
          <p:cNvPr id="32" name="吹き出し: 四角形 31">
            <a:extLst>
              <a:ext uri="{FF2B5EF4-FFF2-40B4-BE49-F238E27FC236}">
                <a16:creationId xmlns:a16="http://schemas.microsoft.com/office/drawing/2014/main" id="{593E7DCC-35F8-45B1-9174-581EEAA82790}"/>
              </a:ext>
            </a:extLst>
          </p:cNvPr>
          <p:cNvSpPr/>
          <p:nvPr/>
        </p:nvSpPr>
        <p:spPr>
          <a:xfrm>
            <a:off x="1724750" y="1931611"/>
            <a:ext cx="3827416" cy="554474"/>
          </a:xfrm>
          <a:prstGeom prst="wedgeRectCallout">
            <a:avLst>
              <a:gd name="adj1" fmla="val -55848"/>
              <a:gd name="adj2" fmla="val -2430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Arial" panose="020B0604020202020204" pitchFamily="34" charset="0"/>
              </a:rPr>
              <a:t>よりレベルの高い講師に手軽に教わりたい！</a:t>
            </a:r>
            <a:endParaRPr lang="en-US" altLang="ja-JP" sz="1400" b="1" dirty="0">
              <a:solidFill>
                <a:schemeClr val="tx1"/>
              </a:solidFill>
              <a:latin typeface="Arial" panose="020B0604020202020204" pitchFamily="34" charset="0"/>
            </a:endParaRPr>
          </a:p>
        </p:txBody>
      </p:sp>
      <p:sp>
        <p:nvSpPr>
          <p:cNvPr id="33" name="吹き出し: 四角形 32">
            <a:extLst>
              <a:ext uri="{FF2B5EF4-FFF2-40B4-BE49-F238E27FC236}">
                <a16:creationId xmlns:a16="http://schemas.microsoft.com/office/drawing/2014/main" id="{C50A9823-BC55-4370-A2E7-3E0B3C525039}"/>
              </a:ext>
            </a:extLst>
          </p:cNvPr>
          <p:cNvSpPr/>
          <p:nvPr/>
        </p:nvSpPr>
        <p:spPr>
          <a:xfrm>
            <a:off x="7922491" y="1938698"/>
            <a:ext cx="3654586" cy="554474"/>
          </a:xfrm>
          <a:prstGeom prst="wedgeRectCallout">
            <a:avLst>
              <a:gd name="adj1" fmla="val -56195"/>
              <a:gd name="adj2" fmla="val -2430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Arial" panose="020B0604020202020204" pitchFamily="34" charset="0"/>
              </a:rPr>
              <a:t>自分にはハードルが高すぎるかも</a:t>
            </a:r>
            <a:r>
              <a:rPr lang="en-US" altLang="ja-JP" sz="1400" b="1" dirty="0">
                <a:solidFill>
                  <a:schemeClr val="tx1"/>
                </a:solidFill>
                <a:latin typeface="Arial" panose="020B0604020202020204" pitchFamily="34" charset="0"/>
              </a:rPr>
              <a:t>…</a:t>
            </a:r>
            <a:endParaRPr kumimoji="1" lang="ja-JP" altLang="en-US" sz="1400" b="1" dirty="0">
              <a:solidFill>
                <a:schemeClr val="tx1"/>
              </a:solidFill>
            </a:endParaRPr>
          </a:p>
        </p:txBody>
      </p:sp>
      <p:sp>
        <p:nvSpPr>
          <p:cNvPr id="34" name="正方形/長方形 33">
            <a:extLst>
              <a:ext uri="{FF2B5EF4-FFF2-40B4-BE49-F238E27FC236}">
                <a16:creationId xmlns:a16="http://schemas.microsoft.com/office/drawing/2014/main" id="{D4217EA0-2C17-421B-8B41-6C29ECB472F4}"/>
              </a:ext>
            </a:extLst>
          </p:cNvPr>
          <p:cNvSpPr/>
          <p:nvPr/>
        </p:nvSpPr>
        <p:spPr>
          <a:xfrm>
            <a:off x="1047406" y="2813812"/>
            <a:ext cx="4241800" cy="2426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F1CEC09-FDAC-416A-A86A-4890D623ADED}"/>
              </a:ext>
            </a:extLst>
          </p:cNvPr>
          <p:cNvSpPr/>
          <p:nvPr/>
        </p:nvSpPr>
        <p:spPr>
          <a:xfrm>
            <a:off x="6915178" y="2824568"/>
            <a:ext cx="4241800" cy="2423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8CF09546-5DA1-40E3-961D-E0891E0A644D}"/>
              </a:ext>
            </a:extLst>
          </p:cNvPr>
          <p:cNvSpPr/>
          <p:nvPr/>
        </p:nvSpPr>
        <p:spPr>
          <a:xfrm>
            <a:off x="841562" y="2793808"/>
            <a:ext cx="4623090" cy="4078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63699AA-ADA3-41EE-B83A-2372B69EC37E}"/>
              </a:ext>
            </a:extLst>
          </p:cNvPr>
          <p:cNvSpPr/>
          <p:nvPr/>
        </p:nvSpPr>
        <p:spPr>
          <a:xfrm>
            <a:off x="6675426" y="2769784"/>
            <a:ext cx="4623090" cy="4078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BC5E3F9-58BF-4B30-AAD9-672D2E663C0D}"/>
              </a:ext>
            </a:extLst>
          </p:cNvPr>
          <p:cNvSpPr txBox="1"/>
          <p:nvPr/>
        </p:nvSpPr>
        <p:spPr>
          <a:xfrm>
            <a:off x="6873810" y="2821348"/>
            <a:ext cx="1210588" cy="338554"/>
          </a:xfrm>
          <a:prstGeom prst="rect">
            <a:avLst/>
          </a:prstGeom>
          <a:noFill/>
        </p:spPr>
        <p:txBody>
          <a:bodyPr wrap="none" rtlCol="0">
            <a:spAutoFit/>
          </a:bodyPr>
          <a:lstStyle/>
          <a:p>
            <a:r>
              <a:rPr lang="ja-JP" altLang="en-US" sz="1600" b="1" dirty="0">
                <a:solidFill>
                  <a:schemeClr val="bg1"/>
                </a:solidFill>
                <a:latin typeface="Arial" panose="020B0604020202020204" pitchFamily="34" charset="0"/>
              </a:rPr>
              <a:t>○</a:t>
            </a:r>
            <a:r>
              <a:rPr lang="en-US" altLang="ja-JP" sz="1600" b="1" dirty="0">
                <a:solidFill>
                  <a:schemeClr val="bg1"/>
                </a:solidFill>
                <a:latin typeface="Arial" panose="020B0604020202020204" pitchFamily="34" charset="0"/>
              </a:rPr>
              <a:t>×</a:t>
            </a:r>
            <a:r>
              <a:rPr lang="ja-JP" altLang="en-US" sz="1600" b="1" dirty="0">
                <a:solidFill>
                  <a:schemeClr val="bg1"/>
                </a:solidFill>
                <a:latin typeface="Arial" panose="020B0604020202020204" pitchFamily="34" charset="0"/>
              </a:rPr>
              <a:t>英会話</a:t>
            </a:r>
            <a:endParaRPr kumimoji="1" lang="ja-JP" altLang="en-US" sz="1600" b="1" dirty="0">
              <a:solidFill>
                <a:schemeClr val="bg1"/>
              </a:solidFill>
            </a:endParaRPr>
          </a:p>
        </p:txBody>
      </p:sp>
      <p:sp>
        <p:nvSpPr>
          <p:cNvPr id="39" name="テキスト ボックス 38">
            <a:extLst>
              <a:ext uri="{FF2B5EF4-FFF2-40B4-BE49-F238E27FC236}">
                <a16:creationId xmlns:a16="http://schemas.microsoft.com/office/drawing/2014/main" id="{372C7669-EE01-4CB9-99DC-9428A40D8025}"/>
              </a:ext>
            </a:extLst>
          </p:cNvPr>
          <p:cNvSpPr txBox="1"/>
          <p:nvPr/>
        </p:nvSpPr>
        <p:spPr>
          <a:xfrm>
            <a:off x="1057025" y="2845372"/>
            <a:ext cx="1210588" cy="338554"/>
          </a:xfrm>
          <a:prstGeom prst="rect">
            <a:avLst/>
          </a:prstGeom>
          <a:noFill/>
        </p:spPr>
        <p:txBody>
          <a:bodyPr wrap="none" rtlCol="0">
            <a:spAutoFit/>
          </a:bodyPr>
          <a:lstStyle/>
          <a:p>
            <a:r>
              <a:rPr lang="ja-JP" altLang="en-US" sz="1600" b="1" dirty="0">
                <a:solidFill>
                  <a:schemeClr val="bg1"/>
                </a:solidFill>
                <a:latin typeface="Arial" panose="020B0604020202020204" pitchFamily="34" charset="0"/>
              </a:rPr>
              <a:t>○</a:t>
            </a:r>
            <a:r>
              <a:rPr lang="en-US" altLang="ja-JP" sz="1600" b="1" dirty="0">
                <a:solidFill>
                  <a:schemeClr val="bg1"/>
                </a:solidFill>
                <a:latin typeface="Arial" panose="020B0604020202020204" pitchFamily="34" charset="0"/>
              </a:rPr>
              <a:t>×</a:t>
            </a:r>
            <a:r>
              <a:rPr lang="ja-JP" altLang="en-US" sz="1600" b="1" dirty="0">
                <a:solidFill>
                  <a:schemeClr val="bg1"/>
                </a:solidFill>
                <a:latin typeface="Arial" panose="020B0604020202020204" pitchFamily="34" charset="0"/>
              </a:rPr>
              <a:t>英会話</a:t>
            </a:r>
            <a:endParaRPr kumimoji="1" lang="ja-JP" altLang="en-US" sz="1600" b="1" dirty="0">
              <a:solidFill>
                <a:schemeClr val="bg1"/>
              </a:solidFill>
            </a:endParaRPr>
          </a:p>
        </p:txBody>
      </p:sp>
      <p:pic>
        <p:nvPicPr>
          <p:cNvPr id="40" name="図 39">
            <a:extLst>
              <a:ext uri="{FF2B5EF4-FFF2-40B4-BE49-F238E27FC236}">
                <a16:creationId xmlns:a16="http://schemas.microsoft.com/office/drawing/2014/main" id="{05E3F7E1-C982-4B20-93A4-E7929D5AE7FF}"/>
              </a:ext>
            </a:extLst>
          </p:cNvPr>
          <p:cNvPicPr>
            <a:picLocks noChangeAspect="1"/>
          </p:cNvPicPr>
          <p:nvPr/>
        </p:nvPicPr>
        <p:blipFill>
          <a:blip r:embed="rId4"/>
          <a:stretch>
            <a:fillRect/>
          </a:stretch>
        </p:blipFill>
        <p:spPr>
          <a:xfrm>
            <a:off x="4986699" y="2926531"/>
            <a:ext cx="243792" cy="174567"/>
          </a:xfrm>
          <a:prstGeom prst="rect">
            <a:avLst/>
          </a:prstGeom>
        </p:spPr>
      </p:pic>
      <p:pic>
        <p:nvPicPr>
          <p:cNvPr id="41" name="図 40">
            <a:extLst>
              <a:ext uri="{FF2B5EF4-FFF2-40B4-BE49-F238E27FC236}">
                <a16:creationId xmlns:a16="http://schemas.microsoft.com/office/drawing/2014/main" id="{C28252B8-D69F-4230-ADE7-D9E20371CA94}"/>
              </a:ext>
            </a:extLst>
          </p:cNvPr>
          <p:cNvPicPr>
            <a:picLocks noChangeAspect="1"/>
          </p:cNvPicPr>
          <p:nvPr/>
        </p:nvPicPr>
        <p:blipFill>
          <a:blip r:embed="rId4"/>
          <a:stretch>
            <a:fillRect/>
          </a:stretch>
        </p:blipFill>
        <p:spPr>
          <a:xfrm>
            <a:off x="10812492" y="2918730"/>
            <a:ext cx="243792" cy="174567"/>
          </a:xfrm>
          <a:prstGeom prst="rect">
            <a:avLst/>
          </a:prstGeom>
        </p:spPr>
      </p:pic>
      <p:sp>
        <p:nvSpPr>
          <p:cNvPr id="42" name="テキスト ボックス 41">
            <a:extLst>
              <a:ext uri="{FF2B5EF4-FFF2-40B4-BE49-F238E27FC236}">
                <a16:creationId xmlns:a16="http://schemas.microsoft.com/office/drawing/2014/main" id="{823D2FB7-75D7-44F7-AE23-E5A15F18EAEE}"/>
              </a:ext>
            </a:extLst>
          </p:cNvPr>
          <p:cNvSpPr txBox="1"/>
          <p:nvPr/>
        </p:nvSpPr>
        <p:spPr>
          <a:xfrm>
            <a:off x="1356918" y="3439652"/>
            <a:ext cx="3521396" cy="584775"/>
          </a:xfrm>
          <a:prstGeom prst="rect">
            <a:avLst/>
          </a:prstGeom>
          <a:noFill/>
        </p:spPr>
        <p:txBody>
          <a:bodyPr wrap="square" rtlCol="0" anchor="ctr" anchorCtr="0">
            <a:spAutoFit/>
          </a:bodyPr>
          <a:lstStyle/>
          <a:p>
            <a:pPr algn="ctr"/>
            <a:r>
              <a:rPr kumimoji="1" lang="ja-JP" altLang="en-US" sz="1400" b="1" dirty="0"/>
              <a:t>選抜された</a:t>
            </a:r>
            <a:r>
              <a:rPr kumimoji="1" lang="ja-JP" altLang="en-US" b="1" u="sng" dirty="0"/>
              <a:t>ハイレベル講師</a:t>
            </a:r>
            <a:r>
              <a:rPr kumimoji="1" lang="ja-JP" altLang="en-US" sz="1400" b="1" dirty="0"/>
              <a:t>による</a:t>
            </a:r>
            <a:endParaRPr kumimoji="1" lang="en-US" altLang="ja-JP" sz="1400" b="1" dirty="0"/>
          </a:p>
          <a:p>
            <a:pPr algn="ctr"/>
            <a:r>
              <a:rPr kumimoji="1" lang="ja-JP" altLang="en-US" sz="1400" b="1" dirty="0"/>
              <a:t>質の高い授業</a:t>
            </a:r>
          </a:p>
        </p:txBody>
      </p:sp>
      <p:sp>
        <p:nvSpPr>
          <p:cNvPr id="43" name="テキスト ボックス 42">
            <a:extLst>
              <a:ext uri="{FF2B5EF4-FFF2-40B4-BE49-F238E27FC236}">
                <a16:creationId xmlns:a16="http://schemas.microsoft.com/office/drawing/2014/main" id="{B8D23147-DC6A-47B2-B78B-C980702EF1A4}"/>
              </a:ext>
            </a:extLst>
          </p:cNvPr>
          <p:cNvSpPr txBox="1"/>
          <p:nvPr/>
        </p:nvSpPr>
        <p:spPr>
          <a:xfrm>
            <a:off x="6988903" y="3403945"/>
            <a:ext cx="4096360" cy="584775"/>
          </a:xfrm>
          <a:prstGeom prst="rect">
            <a:avLst/>
          </a:prstGeom>
          <a:noFill/>
        </p:spPr>
        <p:txBody>
          <a:bodyPr wrap="square" anchor="ctr" anchorCtr="0">
            <a:noAutofit/>
          </a:bodyPr>
          <a:lstStyle/>
          <a:p>
            <a:pPr algn="ctr"/>
            <a:r>
              <a:rPr lang="ja-JP" altLang="en-US" sz="1400" b="1" dirty="0">
                <a:latin typeface="Arial" panose="020B0604020202020204" pitchFamily="34" charset="0"/>
              </a:rPr>
              <a:t>質の高い講師による</a:t>
            </a:r>
            <a:r>
              <a:rPr lang="ja-JP" altLang="en-US" b="1" u="sng" dirty="0">
                <a:solidFill>
                  <a:schemeClr val="accent1">
                    <a:lumMod val="75000"/>
                  </a:schemeClr>
                </a:solidFill>
                <a:latin typeface="Arial" panose="020B0604020202020204" pitchFamily="34" charset="0"/>
              </a:rPr>
              <a:t>手厚いサポート</a:t>
            </a:r>
            <a:r>
              <a:rPr lang="ja-JP" altLang="en-US" sz="1400" b="1" dirty="0">
                <a:latin typeface="Arial" panose="020B0604020202020204" pitchFamily="34" charset="0"/>
              </a:rPr>
              <a:t>で</a:t>
            </a:r>
            <a:endParaRPr lang="en-US" altLang="ja-JP" sz="1400" b="1" dirty="0">
              <a:latin typeface="Arial" panose="020B0604020202020204" pitchFamily="34" charset="0"/>
            </a:endParaRPr>
          </a:p>
          <a:p>
            <a:pPr algn="ctr"/>
            <a:r>
              <a:rPr lang="ja-JP" altLang="en-US" sz="1400" b="1" dirty="0">
                <a:latin typeface="Arial" panose="020B0604020202020204" pitchFamily="34" charset="0"/>
              </a:rPr>
              <a:t>初心者も安心</a:t>
            </a:r>
            <a:endParaRPr lang="ja-JP" altLang="en-US" sz="1400" b="1" dirty="0"/>
          </a:p>
        </p:txBody>
      </p:sp>
      <p:pic>
        <p:nvPicPr>
          <p:cNvPr id="44" name="図 38">
            <a:extLst>
              <a:ext uri="{FF2B5EF4-FFF2-40B4-BE49-F238E27FC236}">
                <a16:creationId xmlns:a16="http://schemas.microsoft.com/office/drawing/2014/main" id="{B661D302-F37B-4CAE-9ACF-DFBE0511E284}"/>
              </a:ext>
            </a:extLst>
          </p:cNvPr>
          <p:cNvPicPr>
            <a:picLocks noChangeAspect="1" noChangeArrowheads="1"/>
          </p:cNvPicPr>
          <p:nvPr/>
        </p:nvPicPr>
        <p:blipFill>
          <a:blip r:embed="rId5">
            <a:duotone>
              <a:prstClr val="black"/>
              <a:srgbClr val="C00000">
                <a:tint val="45000"/>
                <a:satMod val="400000"/>
              </a:srgbClr>
            </a:duotone>
          </a:blip>
          <a:srcRect/>
          <a:stretch>
            <a:fillRect/>
          </a:stretch>
        </p:blipFill>
        <p:spPr bwMode="auto">
          <a:xfrm>
            <a:off x="4100278" y="1722682"/>
            <a:ext cx="1727061" cy="1928918"/>
          </a:xfrm>
          <a:prstGeom prst="rect">
            <a:avLst/>
          </a:prstGeom>
          <a:noFill/>
          <a:ln>
            <a:noFill/>
          </a:ln>
        </p:spPr>
      </p:pic>
      <p:cxnSp>
        <p:nvCxnSpPr>
          <p:cNvPr id="45" name="直線コネクタ 44">
            <a:extLst>
              <a:ext uri="{FF2B5EF4-FFF2-40B4-BE49-F238E27FC236}">
                <a16:creationId xmlns:a16="http://schemas.microsoft.com/office/drawing/2014/main" id="{E6E10E53-D8AB-4EEA-A3BE-E35FE84D5F2A}"/>
              </a:ext>
            </a:extLst>
          </p:cNvPr>
          <p:cNvCxnSpPr>
            <a:cxnSpLocks/>
          </p:cNvCxnSpPr>
          <p:nvPr/>
        </p:nvCxnSpPr>
        <p:spPr>
          <a:xfrm>
            <a:off x="1372535" y="4237996"/>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79EAD53-8EA4-4C41-A46F-DFE4CFE2D77E}"/>
              </a:ext>
            </a:extLst>
          </p:cNvPr>
          <p:cNvCxnSpPr>
            <a:cxnSpLocks/>
          </p:cNvCxnSpPr>
          <p:nvPr/>
        </p:nvCxnSpPr>
        <p:spPr>
          <a:xfrm>
            <a:off x="1372535" y="4390396"/>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AA4A7D8-9DB8-4973-B2F9-E189CAA8C879}"/>
              </a:ext>
            </a:extLst>
          </p:cNvPr>
          <p:cNvCxnSpPr>
            <a:cxnSpLocks/>
          </p:cNvCxnSpPr>
          <p:nvPr/>
        </p:nvCxnSpPr>
        <p:spPr>
          <a:xfrm>
            <a:off x="1372535" y="4542796"/>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2FBDD83-699C-4568-9C31-34709220B939}"/>
              </a:ext>
            </a:extLst>
          </p:cNvPr>
          <p:cNvCxnSpPr>
            <a:cxnSpLocks/>
          </p:cNvCxnSpPr>
          <p:nvPr/>
        </p:nvCxnSpPr>
        <p:spPr>
          <a:xfrm>
            <a:off x="1372535" y="4695196"/>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A943E02-2766-4DC2-8333-5B224E35BFAC}"/>
              </a:ext>
            </a:extLst>
          </p:cNvPr>
          <p:cNvCxnSpPr>
            <a:cxnSpLocks/>
          </p:cNvCxnSpPr>
          <p:nvPr/>
        </p:nvCxnSpPr>
        <p:spPr>
          <a:xfrm>
            <a:off x="1372535" y="4847596"/>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E6F9C49-5E10-41D0-88D3-2ED5785ED3F0}"/>
              </a:ext>
            </a:extLst>
          </p:cNvPr>
          <p:cNvCxnSpPr>
            <a:cxnSpLocks/>
          </p:cNvCxnSpPr>
          <p:nvPr/>
        </p:nvCxnSpPr>
        <p:spPr>
          <a:xfrm>
            <a:off x="7244760" y="4239372"/>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9F1EAD9-95D1-4456-8361-84F9FD36287D}"/>
              </a:ext>
            </a:extLst>
          </p:cNvPr>
          <p:cNvCxnSpPr>
            <a:cxnSpLocks/>
          </p:cNvCxnSpPr>
          <p:nvPr/>
        </p:nvCxnSpPr>
        <p:spPr>
          <a:xfrm>
            <a:off x="7244760" y="4391772"/>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EEFF21A2-8546-42A3-8915-358D3422935C}"/>
              </a:ext>
            </a:extLst>
          </p:cNvPr>
          <p:cNvCxnSpPr>
            <a:cxnSpLocks/>
          </p:cNvCxnSpPr>
          <p:nvPr/>
        </p:nvCxnSpPr>
        <p:spPr>
          <a:xfrm>
            <a:off x="7244760" y="4544172"/>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037DA029-1518-4E0A-9146-540937C17E72}"/>
              </a:ext>
            </a:extLst>
          </p:cNvPr>
          <p:cNvCxnSpPr>
            <a:cxnSpLocks/>
          </p:cNvCxnSpPr>
          <p:nvPr/>
        </p:nvCxnSpPr>
        <p:spPr>
          <a:xfrm>
            <a:off x="7244760" y="4696572"/>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6BC97110-3A51-44D1-AA60-E9CE0D5CABCB}"/>
              </a:ext>
            </a:extLst>
          </p:cNvPr>
          <p:cNvCxnSpPr>
            <a:cxnSpLocks/>
          </p:cNvCxnSpPr>
          <p:nvPr/>
        </p:nvCxnSpPr>
        <p:spPr>
          <a:xfrm>
            <a:off x="7244760" y="4848972"/>
            <a:ext cx="21467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0DE74AEF-A49D-419F-906C-17F4B3D802C6}"/>
              </a:ext>
            </a:extLst>
          </p:cNvPr>
          <p:cNvSpPr txBox="1"/>
          <p:nvPr/>
        </p:nvSpPr>
        <p:spPr>
          <a:xfrm>
            <a:off x="749300" y="1317396"/>
            <a:ext cx="4927600" cy="385281"/>
          </a:xfrm>
          <a:prstGeom prst="rect">
            <a:avLst/>
          </a:prstGeom>
          <a:solidFill>
            <a:schemeClr val="tx1"/>
          </a:solidFill>
        </p:spPr>
        <p:txBody>
          <a:bodyPr wrap="none" rtlCol="0" anchor="ctr" anchorCtr="0">
            <a:noAutofit/>
          </a:bodyPr>
          <a:lstStyle/>
          <a:p>
            <a:pPr algn="ctr"/>
            <a:r>
              <a:rPr kumimoji="1" lang="ja-JP" altLang="en-US" b="1" dirty="0">
                <a:solidFill>
                  <a:schemeClr val="bg1"/>
                </a:solidFill>
              </a:rPr>
              <a:t>改修前の</a:t>
            </a:r>
            <a:r>
              <a:rPr kumimoji="1" lang="en-US" altLang="ja-JP" b="1" dirty="0">
                <a:solidFill>
                  <a:schemeClr val="bg1"/>
                </a:solidFill>
              </a:rPr>
              <a:t>LP</a:t>
            </a:r>
            <a:endParaRPr kumimoji="1" lang="ja-JP" altLang="en-US" b="1" dirty="0">
              <a:solidFill>
                <a:schemeClr val="bg1"/>
              </a:solidFill>
            </a:endParaRPr>
          </a:p>
        </p:txBody>
      </p:sp>
      <p:sp>
        <p:nvSpPr>
          <p:cNvPr id="56" name="テキスト ボックス 55">
            <a:extLst>
              <a:ext uri="{FF2B5EF4-FFF2-40B4-BE49-F238E27FC236}">
                <a16:creationId xmlns:a16="http://schemas.microsoft.com/office/drawing/2014/main" id="{27E4BBCE-F13E-4FFC-BFE8-F5FFDD51A745}"/>
              </a:ext>
            </a:extLst>
          </p:cNvPr>
          <p:cNvSpPr txBox="1"/>
          <p:nvPr/>
        </p:nvSpPr>
        <p:spPr>
          <a:xfrm>
            <a:off x="6675425" y="1304693"/>
            <a:ext cx="4901651" cy="385281"/>
          </a:xfrm>
          <a:prstGeom prst="rect">
            <a:avLst/>
          </a:prstGeom>
          <a:solidFill>
            <a:schemeClr val="accent1"/>
          </a:solidFill>
        </p:spPr>
        <p:txBody>
          <a:bodyPr wrap="none" rtlCol="0" anchor="ctr" anchorCtr="0">
            <a:noAutofit/>
          </a:bodyPr>
          <a:lstStyle/>
          <a:p>
            <a:pPr algn="ctr"/>
            <a:r>
              <a:rPr kumimoji="1" lang="ja-JP" altLang="en-US" b="1" dirty="0">
                <a:solidFill>
                  <a:schemeClr val="bg1"/>
                </a:solidFill>
              </a:rPr>
              <a:t>行動観察調査後の</a:t>
            </a:r>
            <a:r>
              <a:rPr kumimoji="1" lang="en-US" altLang="ja-JP" b="1" dirty="0">
                <a:solidFill>
                  <a:schemeClr val="bg1"/>
                </a:solidFill>
              </a:rPr>
              <a:t>LP</a:t>
            </a:r>
          </a:p>
        </p:txBody>
      </p:sp>
      <p:cxnSp>
        <p:nvCxnSpPr>
          <p:cNvPr id="57" name="直線コネクタ 56">
            <a:extLst>
              <a:ext uri="{FF2B5EF4-FFF2-40B4-BE49-F238E27FC236}">
                <a16:creationId xmlns:a16="http://schemas.microsoft.com/office/drawing/2014/main" id="{8A4F4418-63BB-4CCD-9B11-AFA3FDFD40FE}"/>
              </a:ext>
            </a:extLst>
          </p:cNvPr>
          <p:cNvCxnSpPr>
            <a:cxnSpLocks/>
          </p:cNvCxnSpPr>
          <p:nvPr/>
        </p:nvCxnSpPr>
        <p:spPr>
          <a:xfrm>
            <a:off x="396240" y="1070829"/>
            <a:ext cx="1139952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8" name="図 57">
            <a:extLst>
              <a:ext uri="{FF2B5EF4-FFF2-40B4-BE49-F238E27FC236}">
                <a16:creationId xmlns:a16="http://schemas.microsoft.com/office/drawing/2014/main" id="{D8F6C1FC-78E0-48D2-807F-89B063785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9292" y="3945363"/>
            <a:ext cx="1108075" cy="1108075"/>
          </a:xfrm>
          <a:prstGeom prst="rect">
            <a:avLst/>
          </a:prstGeom>
        </p:spPr>
      </p:pic>
      <p:pic>
        <p:nvPicPr>
          <p:cNvPr id="59" name="図 58">
            <a:extLst>
              <a:ext uri="{FF2B5EF4-FFF2-40B4-BE49-F238E27FC236}">
                <a16:creationId xmlns:a16="http://schemas.microsoft.com/office/drawing/2014/main" id="{B2B67483-7CDE-4716-A354-3DDB01ADAF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4417" y="3936617"/>
            <a:ext cx="1108075" cy="1108075"/>
          </a:xfrm>
          <a:prstGeom prst="rect">
            <a:avLst/>
          </a:prstGeom>
        </p:spPr>
      </p:pic>
      <p:pic>
        <p:nvPicPr>
          <p:cNvPr id="60" name="図 59">
            <a:extLst>
              <a:ext uri="{FF2B5EF4-FFF2-40B4-BE49-F238E27FC236}">
                <a16:creationId xmlns:a16="http://schemas.microsoft.com/office/drawing/2014/main" id="{C09D9E70-720B-4FF1-8D00-2BEB54418430}"/>
              </a:ext>
            </a:extLst>
          </p:cNvPr>
          <p:cNvPicPr>
            <a:picLocks noChangeAspect="1"/>
          </p:cNvPicPr>
          <p:nvPr/>
        </p:nvPicPr>
        <p:blipFill>
          <a:blip r:embed="rId7"/>
          <a:stretch>
            <a:fillRect/>
          </a:stretch>
        </p:blipFill>
        <p:spPr>
          <a:xfrm>
            <a:off x="10408673" y="4036104"/>
            <a:ext cx="1355757" cy="1349044"/>
          </a:xfrm>
          <a:prstGeom prst="rect">
            <a:avLst/>
          </a:prstGeom>
          <a:effectLst>
            <a:outerShdw blurRad="50800" dist="38100" dir="2700000" algn="tl" rotWithShape="0">
              <a:prstClr val="black">
                <a:alpha val="40000"/>
              </a:prstClr>
            </a:outerShdw>
          </a:effectLst>
        </p:spPr>
      </p:pic>
      <p:sp>
        <p:nvSpPr>
          <p:cNvPr id="61" name="楕円 60">
            <a:extLst>
              <a:ext uri="{FF2B5EF4-FFF2-40B4-BE49-F238E27FC236}">
                <a16:creationId xmlns:a16="http://schemas.microsoft.com/office/drawing/2014/main" id="{80D05E0A-9DB2-4077-A7A0-D1CF69FC6A9A}"/>
              </a:ext>
            </a:extLst>
          </p:cNvPr>
          <p:cNvSpPr/>
          <p:nvPr/>
        </p:nvSpPr>
        <p:spPr>
          <a:xfrm>
            <a:off x="7025296" y="3280585"/>
            <a:ext cx="3972038" cy="781942"/>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CD615770-05B8-4A2B-96B4-03D05857B879}"/>
              </a:ext>
            </a:extLst>
          </p:cNvPr>
          <p:cNvSpPr/>
          <p:nvPr/>
        </p:nvSpPr>
        <p:spPr>
          <a:xfrm>
            <a:off x="10403086" y="2415353"/>
            <a:ext cx="1361344" cy="1299973"/>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右 62">
            <a:extLst>
              <a:ext uri="{FF2B5EF4-FFF2-40B4-BE49-F238E27FC236}">
                <a16:creationId xmlns:a16="http://schemas.microsoft.com/office/drawing/2014/main" id="{8C2B2F59-811D-4486-AC80-959AB323194B}"/>
              </a:ext>
            </a:extLst>
          </p:cNvPr>
          <p:cNvSpPr/>
          <p:nvPr/>
        </p:nvSpPr>
        <p:spPr>
          <a:xfrm>
            <a:off x="5920815" y="3425145"/>
            <a:ext cx="505346" cy="1422451"/>
          </a:xfrm>
          <a:prstGeom prst="rightArrow">
            <a:avLst>
              <a:gd name="adj1" fmla="val 42857"/>
              <a:gd name="adj2" fmla="val 7302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6650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B889789-DA7F-42BF-998B-55D8CFAB6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011" y="-5306850"/>
            <a:ext cx="6770384" cy="3182486"/>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7793C868-0A2A-4424-8965-3A3D2EC9155E}"/>
              </a:ext>
            </a:extLst>
          </p:cNvPr>
          <p:cNvPicPr>
            <a:picLocks noChangeAspect="1"/>
          </p:cNvPicPr>
          <p:nvPr/>
        </p:nvPicPr>
        <p:blipFill>
          <a:blip r:embed="rId3"/>
          <a:stretch>
            <a:fillRect/>
          </a:stretch>
        </p:blipFill>
        <p:spPr>
          <a:xfrm>
            <a:off x="-1989072" y="-6299686"/>
            <a:ext cx="7621889" cy="5716417"/>
          </a:xfrm>
          <a:prstGeom prst="rect">
            <a:avLst/>
          </a:prstGeom>
        </p:spPr>
      </p:pic>
      <p:grpSp>
        <p:nvGrpSpPr>
          <p:cNvPr id="2" name="グループ化 1">
            <a:extLst>
              <a:ext uri="{FF2B5EF4-FFF2-40B4-BE49-F238E27FC236}">
                <a16:creationId xmlns:a16="http://schemas.microsoft.com/office/drawing/2014/main" id="{8005FB5E-E37B-4546-AFF0-FB4CB711D8B2}"/>
              </a:ext>
            </a:extLst>
          </p:cNvPr>
          <p:cNvGrpSpPr/>
          <p:nvPr/>
        </p:nvGrpSpPr>
        <p:grpSpPr>
          <a:xfrm>
            <a:off x="6559185" y="-6004557"/>
            <a:ext cx="10334171" cy="6539618"/>
            <a:chOff x="6643941" y="140211"/>
            <a:chExt cx="10334171" cy="6539618"/>
          </a:xfrm>
        </p:grpSpPr>
        <p:sp>
          <p:nvSpPr>
            <p:cNvPr id="6" name="正方形/長方形 5">
              <a:extLst>
                <a:ext uri="{FF2B5EF4-FFF2-40B4-BE49-F238E27FC236}">
                  <a16:creationId xmlns:a16="http://schemas.microsoft.com/office/drawing/2014/main" id="{7F95B81A-7992-4E00-AFB1-61A7F34A0DA4}"/>
                </a:ext>
              </a:extLst>
            </p:cNvPr>
            <p:cNvSpPr/>
            <p:nvPr/>
          </p:nvSpPr>
          <p:spPr>
            <a:xfrm>
              <a:off x="6643941" y="140211"/>
              <a:ext cx="10334171" cy="653961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C26AA28-76D9-46B4-B7E9-032433104BF0}"/>
                </a:ext>
              </a:extLst>
            </p:cNvPr>
            <p:cNvSpPr/>
            <p:nvPr/>
          </p:nvSpPr>
          <p:spPr>
            <a:xfrm>
              <a:off x="7092333" y="428041"/>
              <a:ext cx="9481687" cy="5956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AC6FDA86-C143-44C6-A9C5-78A16AA3FC14}"/>
                </a:ext>
              </a:extLst>
            </p:cNvPr>
            <p:cNvSpPr txBox="1"/>
            <p:nvPr/>
          </p:nvSpPr>
          <p:spPr>
            <a:xfrm>
              <a:off x="7452072" y="625111"/>
              <a:ext cx="4148302" cy="523220"/>
            </a:xfrm>
            <a:prstGeom prst="rect">
              <a:avLst/>
            </a:prstGeom>
            <a:noFill/>
          </p:spPr>
          <p:txBody>
            <a:bodyPr wrap="square" rtlCol="0">
              <a:spAutoFit/>
            </a:bodyPr>
            <a:lstStyle/>
            <a:p>
              <a:r>
                <a:rPr kumimoji="1" lang="ja-JP" altLang="en-US" sz="2800" b="1" dirty="0"/>
                <a:t>シナリオの例</a:t>
              </a:r>
            </a:p>
          </p:txBody>
        </p:sp>
        <p:cxnSp>
          <p:nvCxnSpPr>
            <p:cNvPr id="9" name="直線コネクタ 8">
              <a:extLst>
                <a:ext uri="{FF2B5EF4-FFF2-40B4-BE49-F238E27FC236}">
                  <a16:creationId xmlns:a16="http://schemas.microsoft.com/office/drawing/2014/main" id="{2B39B7C8-8692-4FA4-ADB7-C097A48FD6FE}"/>
                </a:ext>
              </a:extLst>
            </p:cNvPr>
            <p:cNvCxnSpPr>
              <a:cxnSpLocks/>
            </p:cNvCxnSpPr>
            <p:nvPr/>
          </p:nvCxnSpPr>
          <p:spPr>
            <a:xfrm>
              <a:off x="7318722" y="1174705"/>
              <a:ext cx="898807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7D80CC9-DE76-4809-8185-037A2A0A047F}"/>
                </a:ext>
              </a:extLst>
            </p:cNvPr>
            <p:cNvSpPr txBox="1"/>
            <p:nvPr/>
          </p:nvSpPr>
          <p:spPr>
            <a:xfrm>
              <a:off x="7569629" y="1474513"/>
              <a:ext cx="2562172" cy="400110"/>
            </a:xfrm>
            <a:prstGeom prst="rect">
              <a:avLst/>
            </a:prstGeom>
            <a:noFill/>
          </p:spPr>
          <p:txBody>
            <a:bodyPr wrap="square" rtlCol="0">
              <a:spAutoFit/>
            </a:bodyPr>
            <a:lstStyle/>
            <a:p>
              <a:r>
                <a:rPr kumimoji="1" lang="ja-JP" altLang="en-US" sz="2000" b="1" dirty="0"/>
                <a:t>①サイト</a:t>
              </a:r>
              <a:r>
                <a:rPr lang="ja-JP" altLang="en-US" sz="2000" b="1" dirty="0"/>
                <a:t>にアクセス</a:t>
              </a:r>
              <a:endParaRPr kumimoji="1" lang="en-US" altLang="ja-JP" sz="2000" b="1" dirty="0"/>
            </a:p>
          </p:txBody>
        </p:sp>
        <p:sp>
          <p:nvSpPr>
            <p:cNvPr id="12" name="テキスト ボックス 11">
              <a:extLst>
                <a:ext uri="{FF2B5EF4-FFF2-40B4-BE49-F238E27FC236}">
                  <a16:creationId xmlns:a16="http://schemas.microsoft.com/office/drawing/2014/main" id="{1E2AA73C-1C86-4319-BC7D-F36988557BC1}"/>
                </a:ext>
              </a:extLst>
            </p:cNvPr>
            <p:cNvSpPr txBox="1"/>
            <p:nvPr/>
          </p:nvSpPr>
          <p:spPr>
            <a:xfrm>
              <a:off x="13516946" y="1320625"/>
              <a:ext cx="3057074" cy="707886"/>
            </a:xfrm>
            <a:prstGeom prst="rect">
              <a:avLst/>
            </a:prstGeom>
            <a:noFill/>
          </p:spPr>
          <p:txBody>
            <a:bodyPr wrap="square" rtlCol="0">
              <a:spAutoFit/>
            </a:bodyPr>
            <a:lstStyle/>
            <a:p>
              <a:pPr algn="ctr"/>
              <a:r>
                <a:rPr lang="ja-JP" altLang="en-US" sz="2000" b="1" dirty="0"/>
                <a:t>③</a:t>
              </a:r>
              <a:r>
                <a:rPr lang="en-US" altLang="ja-JP" sz="2000" b="1" dirty="0"/>
                <a:t>CTA</a:t>
              </a:r>
              <a:r>
                <a:rPr lang="ja-JP" altLang="en-US" sz="2000" b="1" dirty="0"/>
                <a:t>ボタンから</a:t>
              </a:r>
              <a:endParaRPr lang="en-US" altLang="ja-JP" sz="2000" b="1" dirty="0"/>
            </a:p>
            <a:p>
              <a:pPr algn="ctr"/>
              <a:r>
                <a:rPr lang="ja-JP" altLang="en-US" sz="2000" b="1" dirty="0"/>
                <a:t>資料請求</a:t>
              </a:r>
              <a:endParaRPr lang="en-US" altLang="ja-JP" sz="2000" b="1" dirty="0"/>
            </a:p>
          </p:txBody>
        </p:sp>
        <p:sp>
          <p:nvSpPr>
            <p:cNvPr id="16" name="テキスト ボックス 15">
              <a:extLst>
                <a:ext uri="{FF2B5EF4-FFF2-40B4-BE49-F238E27FC236}">
                  <a16:creationId xmlns:a16="http://schemas.microsoft.com/office/drawing/2014/main" id="{A7BA8751-C02E-4B44-87C7-086707BD8B04}"/>
                </a:ext>
              </a:extLst>
            </p:cNvPr>
            <p:cNvSpPr txBox="1"/>
            <p:nvPr/>
          </p:nvSpPr>
          <p:spPr>
            <a:xfrm>
              <a:off x="11228668" y="1474513"/>
              <a:ext cx="1951626" cy="400110"/>
            </a:xfrm>
            <a:prstGeom prst="rect">
              <a:avLst/>
            </a:prstGeom>
            <a:noFill/>
          </p:spPr>
          <p:txBody>
            <a:bodyPr wrap="square" rtlCol="0">
              <a:spAutoFit/>
            </a:bodyPr>
            <a:lstStyle/>
            <a:p>
              <a:r>
                <a:rPr lang="ja-JP" altLang="en-US" sz="2000" b="1" dirty="0"/>
                <a:t>②</a:t>
              </a:r>
              <a:r>
                <a:rPr lang="en-US" altLang="ja-JP" sz="2000" b="1" dirty="0"/>
                <a:t>FV</a:t>
              </a:r>
              <a:r>
                <a:rPr lang="ja-JP" altLang="en-US" sz="2000" b="1" dirty="0"/>
                <a:t>を確認</a:t>
              </a:r>
              <a:endParaRPr kumimoji="1" lang="en-US" altLang="ja-JP" sz="2000" b="1" dirty="0"/>
            </a:p>
          </p:txBody>
        </p:sp>
        <p:pic>
          <p:nvPicPr>
            <p:cNvPr id="20" name="図 19">
              <a:extLst>
                <a:ext uri="{FF2B5EF4-FFF2-40B4-BE49-F238E27FC236}">
                  <a16:creationId xmlns:a16="http://schemas.microsoft.com/office/drawing/2014/main" id="{102AB990-A0AA-4AFE-BA2E-B1A43A7E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657" y="2884918"/>
              <a:ext cx="2200804" cy="2200804"/>
            </a:xfrm>
            <a:prstGeom prst="rect">
              <a:avLst/>
            </a:prstGeom>
          </p:spPr>
        </p:pic>
        <p:grpSp>
          <p:nvGrpSpPr>
            <p:cNvPr id="56" name="グループ化 55">
              <a:extLst>
                <a:ext uri="{FF2B5EF4-FFF2-40B4-BE49-F238E27FC236}">
                  <a16:creationId xmlns:a16="http://schemas.microsoft.com/office/drawing/2014/main" id="{ECEB5BDD-105F-45C9-A1C5-76D46C46A67D}"/>
                </a:ext>
              </a:extLst>
            </p:cNvPr>
            <p:cNvGrpSpPr/>
            <p:nvPr/>
          </p:nvGrpSpPr>
          <p:grpSpPr>
            <a:xfrm>
              <a:off x="11607596" y="2184008"/>
              <a:ext cx="3949705" cy="3967835"/>
              <a:chOff x="5588071" y="1708710"/>
              <a:chExt cx="3949705" cy="3967835"/>
            </a:xfrm>
          </p:grpSpPr>
          <p:sp>
            <p:nvSpPr>
              <p:cNvPr id="22" name="正方形/長方形 21">
                <a:extLst>
                  <a:ext uri="{FF2B5EF4-FFF2-40B4-BE49-F238E27FC236}">
                    <a16:creationId xmlns:a16="http://schemas.microsoft.com/office/drawing/2014/main" id="{E40169E0-436C-4F1C-8D21-ECD132F2F637}"/>
                  </a:ext>
                </a:extLst>
              </p:cNvPr>
              <p:cNvSpPr/>
              <p:nvPr/>
            </p:nvSpPr>
            <p:spPr>
              <a:xfrm>
                <a:off x="5588071" y="1708710"/>
                <a:ext cx="3949705" cy="39678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FF37865-5E46-4DD7-A2E6-00A824EF2D08}"/>
                  </a:ext>
                </a:extLst>
              </p:cNvPr>
              <p:cNvSpPr/>
              <p:nvPr/>
            </p:nvSpPr>
            <p:spPr>
              <a:xfrm>
                <a:off x="5842979" y="2123068"/>
                <a:ext cx="3439887" cy="1305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A615CD1-A9FF-46FE-B610-FBAE150DD9F7}"/>
                  </a:ext>
                </a:extLst>
              </p:cNvPr>
              <p:cNvSpPr/>
              <p:nvPr/>
            </p:nvSpPr>
            <p:spPr>
              <a:xfrm>
                <a:off x="5588071" y="1708711"/>
                <a:ext cx="3949705" cy="2464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E33895F9-E9DE-4D68-9580-33EF23F0C305}"/>
                  </a:ext>
                </a:extLst>
              </p:cNvPr>
              <p:cNvSpPr/>
              <p:nvPr/>
            </p:nvSpPr>
            <p:spPr>
              <a:xfrm>
                <a:off x="7367405" y="2303884"/>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2F87409-ECFF-41FD-8146-374EAF2384D8}"/>
                  </a:ext>
                </a:extLst>
              </p:cNvPr>
              <p:cNvSpPr/>
              <p:nvPr/>
            </p:nvSpPr>
            <p:spPr>
              <a:xfrm>
                <a:off x="7841768" y="2303884"/>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01BEC0F6-AAF8-440F-8EA1-C5608DE1D56D}"/>
                  </a:ext>
                </a:extLst>
              </p:cNvPr>
              <p:cNvSpPr/>
              <p:nvPr/>
            </p:nvSpPr>
            <p:spPr>
              <a:xfrm>
                <a:off x="8316131" y="2303884"/>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A575D2E1-2E85-4927-B28D-E54AB256EB24}"/>
                  </a:ext>
                </a:extLst>
              </p:cNvPr>
              <p:cNvSpPr/>
              <p:nvPr/>
            </p:nvSpPr>
            <p:spPr>
              <a:xfrm>
                <a:off x="8790493" y="2303884"/>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3133789-F8DD-4D56-AFDE-CA702EE330DA}"/>
                  </a:ext>
                </a:extLst>
              </p:cNvPr>
              <p:cNvSpPr/>
              <p:nvPr/>
            </p:nvSpPr>
            <p:spPr>
              <a:xfrm>
                <a:off x="7365875" y="2652649"/>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A67C7285-57B0-4EB9-86B1-4323DD1BD605}"/>
                  </a:ext>
                </a:extLst>
              </p:cNvPr>
              <p:cNvSpPr/>
              <p:nvPr/>
            </p:nvSpPr>
            <p:spPr>
              <a:xfrm>
                <a:off x="7840238" y="2652649"/>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452FD922-FCF1-410C-9E4E-A811BB890761}"/>
                  </a:ext>
                </a:extLst>
              </p:cNvPr>
              <p:cNvSpPr/>
              <p:nvPr/>
            </p:nvSpPr>
            <p:spPr>
              <a:xfrm>
                <a:off x="8314601" y="2652649"/>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3CC38017-FD40-4DB2-AAF2-DFA61875B0C3}"/>
                  </a:ext>
                </a:extLst>
              </p:cNvPr>
              <p:cNvSpPr/>
              <p:nvPr/>
            </p:nvSpPr>
            <p:spPr>
              <a:xfrm>
                <a:off x="8788963" y="2652649"/>
                <a:ext cx="278218" cy="27821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239F56C-5E28-43DC-83AD-DE28E562150C}"/>
                  </a:ext>
                </a:extLst>
              </p:cNvPr>
              <p:cNvCxnSpPr>
                <a:cxnSpLocks/>
              </p:cNvCxnSpPr>
              <p:nvPr/>
            </p:nvCxnSpPr>
            <p:spPr>
              <a:xfrm>
                <a:off x="6054233" y="3091542"/>
                <a:ext cx="2954892"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B230F0B-7C73-44C0-8D45-79258F88BC67}"/>
                  </a:ext>
                </a:extLst>
              </p:cNvPr>
              <p:cNvCxnSpPr>
                <a:cxnSpLocks/>
              </p:cNvCxnSpPr>
              <p:nvPr/>
            </p:nvCxnSpPr>
            <p:spPr>
              <a:xfrm>
                <a:off x="6054233" y="3207657"/>
                <a:ext cx="2954892"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6CFA3E6-4A32-4B78-9560-8BE587FE2177}"/>
                  </a:ext>
                </a:extLst>
              </p:cNvPr>
              <p:cNvCxnSpPr>
                <a:cxnSpLocks/>
              </p:cNvCxnSpPr>
              <p:nvPr/>
            </p:nvCxnSpPr>
            <p:spPr>
              <a:xfrm>
                <a:off x="6054233" y="3323772"/>
                <a:ext cx="2954892"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4B39C888-4278-43D9-9DCF-49563195BCC7}"/>
                  </a:ext>
                </a:extLst>
              </p:cNvPr>
              <p:cNvSpPr/>
              <p:nvPr/>
            </p:nvSpPr>
            <p:spPr>
              <a:xfrm>
                <a:off x="6230878" y="3589674"/>
                <a:ext cx="2692963" cy="48920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資料請求はこちら</a:t>
                </a:r>
              </a:p>
            </p:txBody>
          </p:sp>
          <p:sp>
            <p:nvSpPr>
              <p:cNvPr id="53" name="正方形/長方形 52">
                <a:extLst>
                  <a:ext uri="{FF2B5EF4-FFF2-40B4-BE49-F238E27FC236}">
                    <a16:creationId xmlns:a16="http://schemas.microsoft.com/office/drawing/2014/main" id="{B0CB38F3-F7EB-4D6F-95E0-D1552B0517F7}"/>
                  </a:ext>
                </a:extLst>
              </p:cNvPr>
              <p:cNvSpPr/>
              <p:nvPr/>
            </p:nvSpPr>
            <p:spPr>
              <a:xfrm>
                <a:off x="5867071" y="4239553"/>
                <a:ext cx="1594956" cy="6264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70B2AD90-804D-4104-91B7-A1CCCAA843A2}"/>
                  </a:ext>
                </a:extLst>
              </p:cNvPr>
              <p:cNvSpPr/>
              <p:nvPr/>
            </p:nvSpPr>
            <p:spPr>
              <a:xfrm>
                <a:off x="7658881" y="4239553"/>
                <a:ext cx="1594957" cy="6264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9193336D-D147-480D-AEB6-4CB4781C8556}"/>
                  </a:ext>
                </a:extLst>
              </p:cNvPr>
              <p:cNvSpPr/>
              <p:nvPr/>
            </p:nvSpPr>
            <p:spPr>
              <a:xfrm>
                <a:off x="5588071" y="5061003"/>
                <a:ext cx="3949705" cy="6155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7" name="楕円 56">
              <a:extLst>
                <a:ext uri="{FF2B5EF4-FFF2-40B4-BE49-F238E27FC236}">
                  <a16:creationId xmlns:a16="http://schemas.microsoft.com/office/drawing/2014/main" id="{9D88CF27-33F5-4DB2-8C3E-BA3DE63B051A}"/>
                </a:ext>
              </a:extLst>
            </p:cNvPr>
            <p:cNvSpPr/>
            <p:nvPr/>
          </p:nvSpPr>
          <p:spPr>
            <a:xfrm>
              <a:off x="12224852" y="2734769"/>
              <a:ext cx="401313" cy="401313"/>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a:extLst>
                <a:ext uri="{FF2B5EF4-FFF2-40B4-BE49-F238E27FC236}">
                  <a16:creationId xmlns:a16="http://schemas.microsoft.com/office/drawing/2014/main" id="{B0FF5FF7-85C5-498F-88EE-ACE9786884D5}"/>
                </a:ext>
              </a:extLst>
            </p:cNvPr>
            <p:cNvSpPr/>
            <p:nvPr/>
          </p:nvSpPr>
          <p:spPr>
            <a:xfrm>
              <a:off x="12603917" y="2990609"/>
              <a:ext cx="396304" cy="341642"/>
            </a:xfrm>
            <a:prstGeom prst="triangl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82" name="コネクタ: カギ線 2081">
              <a:extLst>
                <a:ext uri="{FF2B5EF4-FFF2-40B4-BE49-F238E27FC236}">
                  <a16:creationId xmlns:a16="http://schemas.microsoft.com/office/drawing/2014/main" id="{90F8FC61-BD89-40E5-8D31-5E51799D0A01}"/>
                </a:ext>
              </a:extLst>
            </p:cNvPr>
            <p:cNvCxnSpPr>
              <a:cxnSpLocks/>
            </p:cNvCxnSpPr>
            <p:nvPr/>
          </p:nvCxnSpPr>
          <p:spPr>
            <a:xfrm>
              <a:off x="11235678" y="2898362"/>
              <a:ext cx="1187065" cy="753839"/>
            </a:xfrm>
            <a:prstGeom prst="bentConnector3">
              <a:avLst>
                <a:gd name="adj1" fmla="val 329999"/>
              </a:avLst>
            </a:prstGeom>
            <a:ln w="635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15" name="コネクタ: カギ線 114">
              <a:extLst>
                <a:ext uri="{FF2B5EF4-FFF2-40B4-BE49-F238E27FC236}">
                  <a16:creationId xmlns:a16="http://schemas.microsoft.com/office/drawing/2014/main" id="{F7244594-A987-4C2C-9809-FE796DBBDAE8}"/>
                </a:ext>
              </a:extLst>
            </p:cNvPr>
            <p:cNvCxnSpPr>
              <a:cxnSpLocks/>
            </p:cNvCxnSpPr>
            <p:nvPr/>
          </p:nvCxnSpPr>
          <p:spPr>
            <a:xfrm>
              <a:off x="12485419" y="3648571"/>
              <a:ext cx="1992266" cy="1433809"/>
            </a:xfrm>
            <a:prstGeom prst="bentConnector3">
              <a:avLst>
                <a:gd name="adj1" fmla="val -24467"/>
              </a:avLst>
            </a:prstGeom>
            <a:ln w="635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CA22EE11-DE46-4784-9C33-737EE0297776}"/>
                </a:ext>
              </a:extLst>
            </p:cNvPr>
            <p:cNvCxnSpPr>
              <a:cxnSpLocks/>
            </p:cNvCxnSpPr>
            <p:nvPr/>
          </p:nvCxnSpPr>
          <p:spPr>
            <a:xfrm flipV="1">
              <a:off x="14452461" y="4335055"/>
              <a:ext cx="16665" cy="76525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885E05D3-07C8-4D02-B6F6-B6D224C033A2}"/>
                </a:ext>
              </a:extLst>
            </p:cNvPr>
            <p:cNvCxnSpPr>
              <a:cxnSpLocks/>
            </p:cNvCxnSpPr>
            <p:nvPr/>
          </p:nvCxnSpPr>
          <p:spPr>
            <a:xfrm>
              <a:off x="10131801" y="1640474"/>
              <a:ext cx="822973" cy="0"/>
            </a:xfrm>
            <a:prstGeom prst="straightConnector1">
              <a:avLst/>
            </a:prstGeom>
            <a:ln w="508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直線矢印コネクタ 158">
              <a:extLst>
                <a:ext uri="{FF2B5EF4-FFF2-40B4-BE49-F238E27FC236}">
                  <a16:creationId xmlns:a16="http://schemas.microsoft.com/office/drawing/2014/main" id="{FB791848-139A-4C78-989F-7B77F49680DD}"/>
                </a:ext>
              </a:extLst>
            </p:cNvPr>
            <p:cNvCxnSpPr>
              <a:cxnSpLocks/>
            </p:cNvCxnSpPr>
            <p:nvPr/>
          </p:nvCxnSpPr>
          <p:spPr>
            <a:xfrm>
              <a:off x="12996834" y="1643252"/>
              <a:ext cx="694268" cy="0"/>
            </a:xfrm>
            <a:prstGeom prst="straightConnector1">
              <a:avLst/>
            </a:prstGeom>
            <a:ln w="508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63" name="正方形/長方形 162">
            <a:extLst>
              <a:ext uri="{FF2B5EF4-FFF2-40B4-BE49-F238E27FC236}">
                <a16:creationId xmlns:a16="http://schemas.microsoft.com/office/drawing/2014/main" id="{6ECA9894-A738-4EC7-BF97-493E15B4A67B}"/>
              </a:ext>
            </a:extLst>
          </p:cNvPr>
          <p:cNvSpPr/>
          <p:nvPr/>
        </p:nvSpPr>
        <p:spPr>
          <a:xfrm>
            <a:off x="816751" y="1779504"/>
            <a:ext cx="10334171" cy="480740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3D5481E7-034A-4DD2-ADD6-5196BE283EC3}"/>
              </a:ext>
            </a:extLst>
          </p:cNvPr>
          <p:cNvSpPr/>
          <p:nvPr/>
        </p:nvSpPr>
        <p:spPr>
          <a:xfrm>
            <a:off x="1202098" y="2090170"/>
            <a:ext cx="9676826" cy="4126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5" name="テキスト ボックス 164">
            <a:extLst>
              <a:ext uri="{FF2B5EF4-FFF2-40B4-BE49-F238E27FC236}">
                <a16:creationId xmlns:a16="http://schemas.microsoft.com/office/drawing/2014/main" id="{CC5ACAE3-75B4-4976-9D95-5D97B1590E48}"/>
              </a:ext>
            </a:extLst>
          </p:cNvPr>
          <p:cNvSpPr txBox="1"/>
          <p:nvPr/>
        </p:nvSpPr>
        <p:spPr>
          <a:xfrm>
            <a:off x="1624882" y="2264404"/>
            <a:ext cx="4148302" cy="523220"/>
          </a:xfrm>
          <a:prstGeom prst="rect">
            <a:avLst/>
          </a:prstGeom>
          <a:noFill/>
        </p:spPr>
        <p:txBody>
          <a:bodyPr wrap="square" rtlCol="0">
            <a:spAutoFit/>
          </a:bodyPr>
          <a:lstStyle/>
          <a:p>
            <a:r>
              <a:rPr kumimoji="1" lang="ja-JP" altLang="en-US" sz="2800" b="1" dirty="0"/>
              <a:t>シナリオの例</a:t>
            </a:r>
          </a:p>
        </p:txBody>
      </p:sp>
      <p:cxnSp>
        <p:nvCxnSpPr>
          <p:cNvPr id="166" name="直線コネクタ 165">
            <a:extLst>
              <a:ext uri="{FF2B5EF4-FFF2-40B4-BE49-F238E27FC236}">
                <a16:creationId xmlns:a16="http://schemas.microsoft.com/office/drawing/2014/main" id="{08BABB59-E5A3-4B89-8FBD-512C85022DC2}"/>
              </a:ext>
            </a:extLst>
          </p:cNvPr>
          <p:cNvCxnSpPr>
            <a:cxnSpLocks/>
          </p:cNvCxnSpPr>
          <p:nvPr/>
        </p:nvCxnSpPr>
        <p:spPr>
          <a:xfrm>
            <a:off x="1491532" y="2813998"/>
            <a:ext cx="898807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テキスト ボックス 166">
            <a:extLst>
              <a:ext uri="{FF2B5EF4-FFF2-40B4-BE49-F238E27FC236}">
                <a16:creationId xmlns:a16="http://schemas.microsoft.com/office/drawing/2014/main" id="{127F7FD4-4DA4-49BA-AB79-AD8C4E91C391}"/>
              </a:ext>
            </a:extLst>
          </p:cNvPr>
          <p:cNvSpPr txBox="1"/>
          <p:nvPr/>
        </p:nvSpPr>
        <p:spPr>
          <a:xfrm>
            <a:off x="1754703" y="5230828"/>
            <a:ext cx="2562172" cy="400110"/>
          </a:xfrm>
          <a:prstGeom prst="rect">
            <a:avLst/>
          </a:prstGeom>
          <a:noFill/>
        </p:spPr>
        <p:txBody>
          <a:bodyPr wrap="square" rtlCol="0">
            <a:spAutoFit/>
          </a:bodyPr>
          <a:lstStyle/>
          <a:p>
            <a:r>
              <a:rPr kumimoji="1" lang="ja-JP" altLang="en-US" sz="2000" b="1" dirty="0"/>
              <a:t>①サイト</a:t>
            </a:r>
            <a:r>
              <a:rPr lang="ja-JP" altLang="en-US" sz="2000" b="1" dirty="0"/>
              <a:t>にアクセス</a:t>
            </a:r>
            <a:endParaRPr kumimoji="1" lang="en-US" altLang="ja-JP" sz="2000" b="1" dirty="0"/>
          </a:p>
        </p:txBody>
      </p:sp>
      <p:sp>
        <p:nvSpPr>
          <p:cNvPr id="168" name="テキスト ボックス 167">
            <a:extLst>
              <a:ext uri="{FF2B5EF4-FFF2-40B4-BE49-F238E27FC236}">
                <a16:creationId xmlns:a16="http://schemas.microsoft.com/office/drawing/2014/main" id="{45BF3DB5-ED7F-4594-872D-8F0F94D2DE87}"/>
              </a:ext>
            </a:extLst>
          </p:cNvPr>
          <p:cNvSpPr txBox="1"/>
          <p:nvPr/>
        </p:nvSpPr>
        <p:spPr>
          <a:xfrm>
            <a:off x="7533192" y="5117949"/>
            <a:ext cx="3176904" cy="707886"/>
          </a:xfrm>
          <a:prstGeom prst="rect">
            <a:avLst/>
          </a:prstGeom>
          <a:noFill/>
        </p:spPr>
        <p:txBody>
          <a:bodyPr wrap="square" rtlCol="0">
            <a:spAutoFit/>
          </a:bodyPr>
          <a:lstStyle/>
          <a:p>
            <a:pPr algn="ctr"/>
            <a:r>
              <a:rPr lang="ja-JP" altLang="en-US" sz="2000" b="1" dirty="0"/>
              <a:t>③</a:t>
            </a:r>
            <a:r>
              <a:rPr lang="en-US" altLang="ja-JP" sz="2000" b="1" dirty="0"/>
              <a:t>CTA</a:t>
            </a:r>
            <a:r>
              <a:rPr lang="ja-JP" altLang="en-US" sz="2000" b="1" dirty="0"/>
              <a:t>ボタンから</a:t>
            </a:r>
            <a:endParaRPr lang="en-US" altLang="ja-JP" sz="2000" b="1" dirty="0"/>
          </a:p>
          <a:p>
            <a:pPr algn="ctr"/>
            <a:r>
              <a:rPr lang="ja-JP" altLang="en-US" sz="2000" b="1" dirty="0"/>
              <a:t>資料請求</a:t>
            </a:r>
            <a:endParaRPr lang="en-US" altLang="ja-JP" sz="2000" b="1" dirty="0"/>
          </a:p>
        </p:txBody>
      </p:sp>
      <p:sp>
        <p:nvSpPr>
          <p:cNvPr id="169" name="テキスト ボックス 168">
            <a:extLst>
              <a:ext uri="{FF2B5EF4-FFF2-40B4-BE49-F238E27FC236}">
                <a16:creationId xmlns:a16="http://schemas.microsoft.com/office/drawing/2014/main" id="{BCDF97AA-CA83-4051-9EE5-88C53CED2D6A}"/>
              </a:ext>
            </a:extLst>
          </p:cNvPr>
          <p:cNvSpPr txBox="1"/>
          <p:nvPr/>
        </p:nvSpPr>
        <p:spPr>
          <a:xfrm>
            <a:off x="5413742" y="5185400"/>
            <a:ext cx="1951626" cy="400110"/>
          </a:xfrm>
          <a:prstGeom prst="rect">
            <a:avLst/>
          </a:prstGeom>
          <a:noFill/>
        </p:spPr>
        <p:txBody>
          <a:bodyPr wrap="square" rtlCol="0">
            <a:spAutoFit/>
          </a:bodyPr>
          <a:lstStyle/>
          <a:p>
            <a:r>
              <a:rPr lang="ja-JP" altLang="en-US" sz="2000" b="1" dirty="0"/>
              <a:t>②</a:t>
            </a:r>
            <a:r>
              <a:rPr lang="en-US" altLang="ja-JP" sz="2000" b="1" dirty="0"/>
              <a:t>FV</a:t>
            </a:r>
            <a:r>
              <a:rPr lang="ja-JP" altLang="en-US" sz="2000" b="1" dirty="0"/>
              <a:t>を確認</a:t>
            </a:r>
            <a:endParaRPr kumimoji="1" lang="en-US" altLang="ja-JP" sz="2000" b="1" dirty="0"/>
          </a:p>
        </p:txBody>
      </p:sp>
      <p:cxnSp>
        <p:nvCxnSpPr>
          <p:cNvPr id="170" name="直線矢印コネクタ 169">
            <a:extLst>
              <a:ext uri="{FF2B5EF4-FFF2-40B4-BE49-F238E27FC236}">
                <a16:creationId xmlns:a16="http://schemas.microsoft.com/office/drawing/2014/main" id="{58F66C05-48AC-4F20-92B7-1F5C801D516F}"/>
              </a:ext>
            </a:extLst>
          </p:cNvPr>
          <p:cNvCxnSpPr>
            <a:cxnSpLocks/>
          </p:cNvCxnSpPr>
          <p:nvPr/>
        </p:nvCxnSpPr>
        <p:spPr>
          <a:xfrm>
            <a:off x="4316875" y="5399895"/>
            <a:ext cx="822973" cy="0"/>
          </a:xfrm>
          <a:prstGeom prst="straightConnector1">
            <a:avLst/>
          </a:prstGeom>
          <a:ln w="508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直線矢印コネクタ 170">
            <a:extLst>
              <a:ext uri="{FF2B5EF4-FFF2-40B4-BE49-F238E27FC236}">
                <a16:creationId xmlns:a16="http://schemas.microsoft.com/office/drawing/2014/main" id="{F55457C4-F6D7-449D-9833-26D501A222CA}"/>
              </a:ext>
            </a:extLst>
          </p:cNvPr>
          <p:cNvCxnSpPr>
            <a:cxnSpLocks/>
          </p:cNvCxnSpPr>
          <p:nvPr/>
        </p:nvCxnSpPr>
        <p:spPr>
          <a:xfrm>
            <a:off x="7186058" y="5385455"/>
            <a:ext cx="694268" cy="0"/>
          </a:xfrm>
          <a:prstGeom prst="straightConnector1">
            <a:avLst/>
          </a:prstGeom>
          <a:ln w="508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2" name="図 171">
            <a:extLst>
              <a:ext uri="{FF2B5EF4-FFF2-40B4-BE49-F238E27FC236}">
                <a16:creationId xmlns:a16="http://schemas.microsoft.com/office/drawing/2014/main" id="{9D96A2BE-09EC-4DFC-B7C4-4DCD8161E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018" y="3614868"/>
            <a:ext cx="1424698" cy="1424698"/>
          </a:xfrm>
          <a:prstGeom prst="rect">
            <a:avLst/>
          </a:prstGeom>
        </p:spPr>
      </p:pic>
      <p:pic>
        <p:nvPicPr>
          <p:cNvPr id="97" name="図 96">
            <a:extLst>
              <a:ext uri="{FF2B5EF4-FFF2-40B4-BE49-F238E27FC236}">
                <a16:creationId xmlns:a16="http://schemas.microsoft.com/office/drawing/2014/main" id="{C76AC91E-657F-4442-8291-986450E08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3742" y="3380196"/>
            <a:ext cx="1424698" cy="1424698"/>
          </a:xfrm>
          <a:prstGeom prst="rect">
            <a:avLst/>
          </a:prstGeom>
        </p:spPr>
      </p:pic>
      <p:pic>
        <p:nvPicPr>
          <p:cNvPr id="99" name="図 98">
            <a:extLst>
              <a:ext uri="{FF2B5EF4-FFF2-40B4-BE49-F238E27FC236}">
                <a16:creationId xmlns:a16="http://schemas.microsoft.com/office/drawing/2014/main" id="{AD4F5842-91C7-4F54-B1AE-DA7635BE3E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8835" y="3470102"/>
            <a:ext cx="1424699" cy="1424699"/>
          </a:xfrm>
          <a:prstGeom prst="rect">
            <a:avLst/>
          </a:prstGeom>
        </p:spPr>
      </p:pic>
      <p:sp>
        <p:nvSpPr>
          <p:cNvPr id="51" name="正方形/長方形 50">
            <a:extLst>
              <a:ext uri="{FF2B5EF4-FFF2-40B4-BE49-F238E27FC236}">
                <a16:creationId xmlns:a16="http://schemas.microsoft.com/office/drawing/2014/main" id="{9326A3F7-1504-4458-92BF-15CE0FF725F3}"/>
              </a:ext>
            </a:extLst>
          </p:cNvPr>
          <p:cNvSpPr/>
          <p:nvPr/>
        </p:nvSpPr>
        <p:spPr>
          <a:xfrm>
            <a:off x="14856878" y="3502516"/>
            <a:ext cx="3470053" cy="1302378"/>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游ゴシック" panose="020B0400000000000000" pitchFamily="50" charset="-128"/>
              <a:ea typeface="游ゴシック" panose="020B0400000000000000" pitchFamily="50" charset="-128"/>
            </a:endParaRPr>
          </a:p>
        </p:txBody>
      </p:sp>
      <p:sp>
        <p:nvSpPr>
          <p:cNvPr id="59" name="正方形/長方形 58">
            <a:extLst>
              <a:ext uri="{FF2B5EF4-FFF2-40B4-BE49-F238E27FC236}">
                <a16:creationId xmlns:a16="http://schemas.microsoft.com/office/drawing/2014/main" id="{D84D902C-A9F8-4560-9338-C6BB9F3BB9B9}"/>
              </a:ext>
            </a:extLst>
          </p:cNvPr>
          <p:cNvSpPr/>
          <p:nvPr/>
        </p:nvSpPr>
        <p:spPr>
          <a:xfrm>
            <a:off x="14936339" y="3578285"/>
            <a:ext cx="3298733" cy="1148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52DECE67-DFDF-4503-92BA-79F6CFAAB57E}"/>
              </a:ext>
            </a:extLst>
          </p:cNvPr>
          <p:cNvSpPr txBox="1"/>
          <p:nvPr/>
        </p:nvSpPr>
        <p:spPr>
          <a:xfrm>
            <a:off x="14943894" y="3596801"/>
            <a:ext cx="2821951" cy="253916"/>
          </a:xfrm>
          <a:prstGeom prst="rect">
            <a:avLst/>
          </a:prstGeom>
          <a:noFill/>
        </p:spPr>
        <p:txBody>
          <a:bodyPr wrap="square" rtlCol="0">
            <a:spAutoFit/>
          </a:bodyPr>
          <a:lstStyle/>
          <a:p>
            <a:r>
              <a:rPr kumimoji="1" lang="ja-JP" altLang="en-US" sz="900" b="1" dirty="0">
                <a:solidFill>
                  <a:schemeClr val="tx1">
                    <a:lumMod val="75000"/>
                    <a:lumOff val="25000"/>
                  </a:schemeClr>
                </a:solidFill>
                <a:latin typeface="游ゴシック" panose="020B0400000000000000" pitchFamily="50" charset="-128"/>
                <a:ea typeface="游ゴシック" panose="020B0400000000000000" pitchFamily="50" charset="-128"/>
              </a:rPr>
              <a:t>日経ビジネススクールオンデマンドの</a:t>
            </a:r>
            <a:r>
              <a:rPr kumimoji="1" lang="ja-JP" altLang="en-US" sz="1050" b="1" dirty="0">
                <a:solidFill>
                  <a:schemeClr val="tx1">
                    <a:lumMod val="75000"/>
                    <a:lumOff val="25000"/>
                  </a:schemeClr>
                </a:solidFill>
                <a:latin typeface="游ゴシック" panose="020B0400000000000000" pitchFamily="50" charset="-128"/>
                <a:ea typeface="游ゴシック" panose="020B0400000000000000" pitchFamily="50" charset="-128"/>
              </a:rPr>
              <a:t>特徴</a:t>
            </a:r>
            <a:endParaRPr kumimoji="1" lang="ja-JP" altLang="en-US" sz="1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cxnSp>
        <p:nvCxnSpPr>
          <p:cNvPr id="61" name="直線コネクタ 60">
            <a:extLst>
              <a:ext uri="{FF2B5EF4-FFF2-40B4-BE49-F238E27FC236}">
                <a16:creationId xmlns:a16="http://schemas.microsoft.com/office/drawing/2014/main" id="{1650E2EA-76A8-4E63-8AF6-94F436A74022}"/>
              </a:ext>
            </a:extLst>
          </p:cNvPr>
          <p:cNvCxnSpPr>
            <a:cxnSpLocks/>
          </p:cNvCxnSpPr>
          <p:nvPr/>
        </p:nvCxnSpPr>
        <p:spPr>
          <a:xfrm>
            <a:off x="15001152" y="3823033"/>
            <a:ext cx="3159189"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10EEB98F-C683-4884-A5D4-DBAB2B34007A}"/>
              </a:ext>
            </a:extLst>
          </p:cNvPr>
          <p:cNvSpPr txBox="1"/>
          <p:nvPr/>
        </p:nvSpPr>
        <p:spPr>
          <a:xfrm>
            <a:off x="14877267" y="4458538"/>
            <a:ext cx="1148917" cy="276999"/>
          </a:xfrm>
          <a:prstGeom prst="rect">
            <a:avLst/>
          </a:prstGeom>
          <a:noFill/>
        </p:spPr>
        <p:txBody>
          <a:bodyPr wrap="square" rtlCol="0">
            <a:spAutoFit/>
          </a:bodyPr>
          <a:lstStyle/>
          <a:p>
            <a:pPr marL="90488" indent="-90488">
              <a:buFont typeface="+mj-lt"/>
              <a:buAutoNum type="arabicPeriod"/>
            </a:pPr>
            <a:r>
              <a:rPr lang="ja-JP" altLang="en-US" sz="600" b="1" dirty="0">
                <a:solidFill>
                  <a:srgbClr val="4D4D4D"/>
                </a:solidFill>
                <a:latin typeface="游ゴシック" panose="020B0400000000000000" pitchFamily="50" charset="-128"/>
                <a:ea typeface="游ゴシック" panose="020B0400000000000000" pitchFamily="50" charset="-128"/>
              </a:rPr>
              <a:t>期限の定めなく、好きな時に動画を閲覧できる</a:t>
            </a:r>
            <a:endParaRPr kumimoji="1" lang="en-US" altLang="ja-JP" sz="400" b="1" dirty="0">
              <a:latin typeface="游ゴシック" panose="020B0400000000000000" pitchFamily="50" charset="-128"/>
              <a:ea typeface="游ゴシック" panose="020B0400000000000000" pitchFamily="50" charset="-128"/>
            </a:endParaRPr>
          </a:p>
        </p:txBody>
      </p:sp>
      <p:sp>
        <p:nvSpPr>
          <p:cNvPr id="63" name="テキスト ボックス 62">
            <a:extLst>
              <a:ext uri="{FF2B5EF4-FFF2-40B4-BE49-F238E27FC236}">
                <a16:creationId xmlns:a16="http://schemas.microsoft.com/office/drawing/2014/main" id="{669164FE-6388-46E7-9A2E-486F416757DC}"/>
              </a:ext>
            </a:extLst>
          </p:cNvPr>
          <p:cNvSpPr txBox="1"/>
          <p:nvPr/>
        </p:nvSpPr>
        <p:spPr>
          <a:xfrm>
            <a:off x="17103365" y="4458538"/>
            <a:ext cx="1190779" cy="276999"/>
          </a:xfrm>
          <a:prstGeom prst="rect">
            <a:avLst/>
          </a:prstGeom>
          <a:noFill/>
        </p:spPr>
        <p:txBody>
          <a:bodyPr wrap="square" rtlCol="0">
            <a:spAutoFit/>
          </a:bodyPr>
          <a:lstStyle>
            <a:defPPr marR="0" lvl="0" algn="l" rtl="0">
              <a:lnSpc>
                <a:spcPct val="100000"/>
              </a:lnSpc>
              <a:spcBef>
                <a:spcPts val="0"/>
              </a:spcBef>
              <a:spcAft>
                <a:spcPts val="0"/>
              </a:spcAft>
            </a:defPPr>
            <a:lvl1pPr marL="90488" indent="-90488">
              <a:buFont typeface="+mj-lt"/>
              <a:buAutoNum type="arabicPeriod"/>
              <a:defRPr kumimoji="1" sz="600" b="1">
                <a:latin typeface="游ゴシック" panose="020B0400000000000000" pitchFamily="50" charset="-128"/>
                <a:ea typeface="游ゴシック" panose="020B0400000000000000" pitchFamily="50" charset="-128"/>
              </a:defRPr>
            </a:lvl1pPr>
          </a:lstStyle>
          <a:p>
            <a:pPr>
              <a:buFont typeface="+mj-lt"/>
              <a:buAutoNum type="arabicPeriod" startAt="3"/>
            </a:pPr>
            <a:r>
              <a:rPr lang="ja-JP" altLang="en-US" dirty="0">
                <a:solidFill>
                  <a:schemeClr val="tx1">
                    <a:lumMod val="75000"/>
                    <a:lumOff val="25000"/>
                  </a:schemeClr>
                </a:solidFill>
              </a:rPr>
              <a:t>受講後、テストに合格すると学習完了証が発行される</a:t>
            </a:r>
            <a:endParaRPr lang="en-US" altLang="ja-JP" dirty="0">
              <a:solidFill>
                <a:schemeClr val="tx1">
                  <a:lumMod val="75000"/>
                  <a:lumOff val="25000"/>
                </a:schemeClr>
              </a:solidFill>
            </a:endParaRPr>
          </a:p>
        </p:txBody>
      </p:sp>
      <p:sp>
        <p:nvSpPr>
          <p:cNvPr id="64" name="テキスト ボックス 63">
            <a:extLst>
              <a:ext uri="{FF2B5EF4-FFF2-40B4-BE49-F238E27FC236}">
                <a16:creationId xmlns:a16="http://schemas.microsoft.com/office/drawing/2014/main" id="{DE73244D-7E35-40C8-8166-A15C20E561EA}"/>
              </a:ext>
            </a:extLst>
          </p:cNvPr>
          <p:cNvSpPr txBox="1"/>
          <p:nvPr/>
        </p:nvSpPr>
        <p:spPr>
          <a:xfrm>
            <a:off x="15960643" y="4458538"/>
            <a:ext cx="1190779" cy="276999"/>
          </a:xfrm>
          <a:prstGeom prst="rect">
            <a:avLst/>
          </a:prstGeom>
          <a:noFill/>
        </p:spPr>
        <p:txBody>
          <a:bodyPr wrap="square" rtlCol="0">
            <a:spAutoFit/>
          </a:bodyPr>
          <a:lstStyle>
            <a:defPPr marR="0" lvl="0" algn="l" rtl="0">
              <a:lnSpc>
                <a:spcPct val="100000"/>
              </a:lnSpc>
              <a:spcBef>
                <a:spcPts val="0"/>
              </a:spcBef>
              <a:spcAft>
                <a:spcPts val="0"/>
              </a:spcAft>
            </a:defPPr>
            <a:lvl1pPr marL="90488" indent="-90488">
              <a:buFont typeface="+mj-lt"/>
              <a:buAutoNum type="arabicPeriod"/>
              <a:defRPr kumimoji="1" sz="600" b="1">
                <a:latin typeface="游ゴシック" panose="020B0400000000000000" pitchFamily="50" charset="-128"/>
                <a:ea typeface="游ゴシック" panose="020B0400000000000000" pitchFamily="50" charset="-128"/>
              </a:defRPr>
            </a:lvl1pPr>
          </a:lstStyle>
          <a:p>
            <a:pPr>
              <a:buFont typeface="+mj-lt"/>
              <a:buAutoNum type="arabicPeriod" startAt="2"/>
            </a:pPr>
            <a:r>
              <a:rPr lang="ja-JP" altLang="en-US" dirty="0">
                <a:solidFill>
                  <a:srgbClr val="4D4D4D"/>
                </a:solidFill>
              </a:rPr>
              <a:t>メモ機能を活用して、いつでも振り返ることができる</a:t>
            </a:r>
            <a:endParaRPr lang="en-US" altLang="ja-JP" dirty="0">
              <a:solidFill>
                <a:srgbClr val="4D4D4D"/>
              </a:solidFill>
            </a:endParaRPr>
          </a:p>
        </p:txBody>
      </p:sp>
      <p:pic>
        <p:nvPicPr>
          <p:cNvPr id="65" name="Picture 6" descr="目覚まし時計のシルエット | 無料のAi・PNG白黒シルエットイラスト">
            <a:extLst>
              <a:ext uri="{FF2B5EF4-FFF2-40B4-BE49-F238E27FC236}">
                <a16:creationId xmlns:a16="http://schemas.microsoft.com/office/drawing/2014/main" id="{2EBB78DF-B1E3-4037-A604-2D4FCAF7E860}"/>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2159" t="12239" r="10012" b="14269"/>
          <a:stretch/>
        </p:blipFill>
        <p:spPr bwMode="auto">
          <a:xfrm>
            <a:off x="15139689" y="3888595"/>
            <a:ext cx="590289" cy="55738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無限 | 無料のAi・PNG白黒シルエットイラスト">
            <a:extLst>
              <a:ext uri="{FF2B5EF4-FFF2-40B4-BE49-F238E27FC236}">
                <a16:creationId xmlns:a16="http://schemas.microsoft.com/office/drawing/2014/main" id="{C5BF05F0-9BFA-44E4-B538-A6483F7E630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95665" y="4105768"/>
            <a:ext cx="373119" cy="37311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メモを取る人のシルエット | 無料のAi・PNG白黒シルエットイラスト">
            <a:extLst>
              <a:ext uri="{FF2B5EF4-FFF2-40B4-BE49-F238E27FC236}">
                <a16:creationId xmlns:a16="http://schemas.microsoft.com/office/drawing/2014/main" id="{2701ACE5-4F3A-4383-BB63-E9F49ACC2733}"/>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3437" t="15136" r="4801" b="13469"/>
          <a:stretch/>
        </p:blipFill>
        <p:spPr bwMode="auto">
          <a:xfrm>
            <a:off x="16354880" y="3867855"/>
            <a:ext cx="689413" cy="60199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証明書のシルエット02 | 無料のAi・PNG白黒シルエットイラスト">
            <a:extLst>
              <a:ext uri="{FF2B5EF4-FFF2-40B4-BE49-F238E27FC236}">
                <a16:creationId xmlns:a16="http://schemas.microsoft.com/office/drawing/2014/main" id="{136522C2-52C7-4361-986E-103A94D4C695}"/>
              </a:ext>
            </a:extLst>
          </p:cNvPr>
          <p:cNvPicPr>
            <a:picLocks noChangeAspect="1" noChangeArrowheads="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4688" t="9072" r="16769" b="8289"/>
          <a:stretch/>
        </p:blipFill>
        <p:spPr bwMode="auto">
          <a:xfrm>
            <a:off x="17480118" y="3905861"/>
            <a:ext cx="489077" cy="589659"/>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直線コネクタ 68">
            <a:extLst>
              <a:ext uri="{FF2B5EF4-FFF2-40B4-BE49-F238E27FC236}">
                <a16:creationId xmlns:a16="http://schemas.microsoft.com/office/drawing/2014/main" id="{67B2E245-66C8-4A66-8685-84C39323F9B7}"/>
              </a:ext>
            </a:extLst>
          </p:cNvPr>
          <p:cNvCxnSpPr/>
          <p:nvPr/>
        </p:nvCxnSpPr>
        <p:spPr>
          <a:xfrm>
            <a:off x="15958411" y="3927456"/>
            <a:ext cx="0" cy="727482"/>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4C4E269C-0C4B-4434-8167-DD8573F0FBD1}"/>
              </a:ext>
            </a:extLst>
          </p:cNvPr>
          <p:cNvCxnSpPr/>
          <p:nvPr/>
        </p:nvCxnSpPr>
        <p:spPr>
          <a:xfrm>
            <a:off x="17111088" y="3934726"/>
            <a:ext cx="0" cy="727482"/>
          </a:xfrm>
          <a:prstGeom prst="line">
            <a:avLst/>
          </a:prstGeom>
          <a:ln w="95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033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グループ化 53">
            <a:extLst>
              <a:ext uri="{FF2B5EF4-FFF2-40B4-BE49-F238E27FC236}">
                <a16:creationId xmlns:a16="http://schemas.microsoft.com/office/drawing/2014/main" id="{1CB948BA-161E-499F-A8C8-D214F1E66456}"/>
              </a:ext>
            </a:extLst>
          </p:cNvPr>
          <p:cNvGrpSpPr/>
          <p:nvPr/>
        </p:nvGrpSpPr>
        <p:grpSpPr>
          <a:xfrm>
            <a:off x="309434" y="574890"/>
            <a:ext cx="9796585" cy="5234239"/>
            <a:chOff x="309434" y="574890"/>
            <a:chExt cx="9796585" cy="5234239"/>
          </a:xfrm>
        </p:grpSpPr>
        <p:sp>
          <p:nvSpPr>
            <p:cNvPr id="4" name="正方形/長方形 3">
              <a:extLst>
                <a:ext uri="{FF2B5EF4-FFF2-40B4-BE49-F238E27FC236}">
                  <a16:creationId xmlns:a16="http://schemas.microsoft.com/office/drawing/2014/main" id="{86BE2DBA-5726-4DC7-A037-B169804F0AED}"/>
                </a:ext>
              </a:extLst>
            </p:cNvPr>
            <p:cNvSpPr/>
            <p:nvPr/>
          </p:nvSpPr>
          <p:spPr>
            <a:xfrm>
              <a:off x="309434" y="574890"/>
              <a:ext cx="9681731" cy="523423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71C780B-DC79-4FA1-8758-2271CC613040}"/>
                </a:ext>
              </a:extLst>
            </p:cNvPr>
            <p:cNvSpPr/>
            <p:nvPr/>
          </p:nvSpPr>
          <p:spPr>
            <a:xfrm>
              <a:off x="508000" y="783342"/>
              <a:ext cx="9281459" cy="4824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709EFB98-D489-4F9C-A692-FB5B17E184AB}"/>
                </a:ext>
              </a:extLst>
            </p:cNvPr>
            <p:cNvCxnSpPr>
              <a:cxnSpLocks/>
            </p:cNvCxnSpPr>
            <p:nvPr/>
          </p:nvCxnSpPr>
          <p:spPr>
            <a:xfrm>
              <a:off x="831113" y="1424806"/>
              <a:ext cx="8662511"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F0D4410-0FD9-4B92-A4C3-D528A0796E0D}"/>
                </a:ext>
              </a:extLst>
            </p:cNvPr>
            <p:cNvSpPr txBox="1"/>
            <p:nvPr/>
          </p:nvSpPr>
          <p:spPr>
            <a:xfrm>
              <a:off x="1086296" y="915903"/>
              <a:ext cx="9019723" cy="461665"/>
            </a:xfrm>
            <a:prstGeom prst="rect">
              <a:avLst/>
            </a:prstGeom>
            <a:noFill/>
          </p:spPr>
          <p:txBody>
            <a:bodyPr wrap="square" rtlCol="0">
              <a:spAutoFit/>
            </a:bodyPr>
            <a:lstStyle/>
            <a:p>
              <a:r>
                <a:rPr lang="en-US" altLang="ja-JP" sz="2400" b="1" dirty="0"/>
                <a:t>UI</a:t>
              </a:r>
              <a:r>
                <a:rPr lang="ja-JP" altLang="en-US" sz="2400" b="1" dirty="0"/>
                <a:t>改善の</a:t>
              </a:r>
              <a:r>
                <a:rPr lang="en-US" altLang="ja-JP" sz="2400" b="1" dirty="0"/>
                <a:t>6</a:t>
              </a:r>
              <a:r>
                <a:rPr lang="ja-JP" altLang="en-US" sz="2400" b="1" dirty="0" err="1"/>
                <a:t>つの</a:t>
              </a:r>
              <a:r>
                <a:rPr lang="ja-JP" altLang="en-US" sz="2400" b="1" dirty="0"/>
                <a:t>ステップ</a:t>
              </a:r>
              <a:endParaRPr kumimoji="1" lang="ja-JP" altLang="en-US" sz="2400" b="1" dirty="0"/>
            </a:p>
          </p:txBody>
        </p:sp>
        <p:sp>
          <p:nvSpPr>
            <p:cNvPr id="8" name="矢印: 五方向 7">
              <a:extLst>
                <a:ext uri="{FF2B5EF4-FFF2-40B4-BE49-F238E27FC236}">
                  <a16:creationId xmlns:a16="http://schemas.microsoft.com/office/drawing/2014/main" id="{EB7E7D2F-8D10-43C4-B552-8F36FA90C99E}"/>
                </a:ext>
              </a:extLst>
            </p:cNvPr>
            <p:cNvSpPr/>
            <p:nvPr/>
          </p:nvSpPr>
          <p:spPr>
            <a:xfrm>
              <a:off x="831113" y="1795809"/>
              <a:ext cx="2695460" cy="1486859"/>
            </a:xfrm>
            <a:prstGeom prst="homePlate">
              <a:avLst>
                <a:gd name="adj" fmla="val 30220"/>
              </a:avLst>
            </a:prstGeom>
            <a:solidFill>
              <a:srgbClr val="F8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9" name="矢印: 山形 8">
              <a:extLst>
                <a:ext uri="{FF2B5EF4-FFF2-40B4-BE49-F238E27FC236}">
                  <a16:creationId xmlns:a16="http://schemas.microsoft.com/office/drawing/2014/main" id="{63AF139F-DC51-4720-A20C-4651436E7F77}"/>
                </a:ext>
              </a:extLst>
            </p:cNvPr>
            <p:cNvSpPr/>
            <p:nvPr/>
          </p:nvSpPr>
          <p:spPr>
            <a:xfrm>
              <a:off x="3234373" y="1792430"/>
              <a:ext cx="2695460" cy="1486858"/>
            </a:xfrm>
            <a:prstGeom prst="chevron">
              <a:avLst>
                <a:gd name="adj" fmla="val 30605"/>
              </a:avLst>
            </a:prstGeom>
            <a:solidFill>
              <a:srgbClr val="EBF0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endParaRPr>
            </a:p>
            <a:p>
              <a:pPr algn="ctr"/>
              <a:endParaRPr kumimoji="1" lang="ja-JP" altLang="en-US" sz="1600" dirty="0">
                <a:solidFill>
                  <a:schemeClr val="tx1"/>
                </a:solidFill>
              </a:endParaRPr>
            </a:p>
          </p:txBody>
        </p:sp>
        <p:sp>
          <p:nvSpPr>
            <p:cNvPr id="10" name="矢印: 山形 9">
              <a:extLst>
                <a:ext uri="{FF2B5EF4-FFF2-40B4-BE49-F238E27FC236}">
                  <a16:creationId xmlns:a16="http://schemas.microsoft.com/office/drawing/2014/main" id="{1DEE694A-A91B-4D1B-871D-8FA041495C78}"/>
                </a:ext>
              </a:extLst>
            </p:cNvPr>
            <p:cNvSpPr/>
            <p:nvPr/>
          </p:nvSpPr>
          <p:spPr>
            <a:xfrm>
              <a:off x="1566938" y="3614090"/>
              <a:ext cx="2695460" cy="1486858"/>
            </a:xfrm>
            <a:prstGeom prst="chevron">
              <a:avLst>
                <a:gd name="adj" fmla="val 30605"/>
              </a:avLst>
            </a:prstGeom>
            <a:solidFill>
              <a:srgbClr val="C4D3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1" name="矢印: 山形 10">
              <a:extLst>
                <a:ext uri="{FF2B5EF4-FFF2-40B4-BE49-F238E27FC236}">
                  <a16:creationId xmlns:a16="http://schemas.microsoft.com/office/drawing/2014/main" id="{923CA525-3CD3-455C-B9D2-4391617C5766}"/>
                </a:ext>
              </a:extLst>
            </p:cNvPr>
            <p:cNvSpPr/>
            <p:nvPr/>
          </p:nvSpPr>
          <p:spPr>
            <a:xfrm>
              <a:off x="5637633" y="1791584"/>
              <a:ext cx="2695460" cy="1486858"/>
            </a:xfrm>
            <a:prstGeom prst="chevron">
              <a:avLst>
                <a:gd name="adj" fmla="val 30605"/>
              </a:avLst>
            </a:prstGeom>
            <a:solidFill>
              <a:srgbClr val="D2DD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12" name="テキスト ボックス 11">
              <a:extLst>
                <a:ext uri="{FF2B5EF4-FFF2-40B4-BE49-F238E27FC236}">
                  <a16:creationId xmlns:a16="http://schemas.microsoft.com/office/drawing/2014/main" id="{FC197EED-D663-49C4-BAEB-B04D3549B125}"/>
                </a:ext>
              </a:extLst>
            </p:cNvPr>
            <p:cNvSpPr txBox="1"/>
            <p:nvPr/>
          </p:nvSpPr>
          <p:spPr>
            <a:xfrm>
              <a:off x="943683" y="1881293"/>
              <a:ext cx="1629266" cy="369332"/>
            </a:xfrm>
            <a:prstGeom prst="rect">
              <a:avLst/>
            </a:prstGeom>
            <a:noFill/>
          </p:spPr>
          <p:txBody>
            <a:bodyPr wrap="square" rtlCol="0">
              <a:spAutoFit/>
            </a:bodyPr>
            <a:lstStyle/>
            <a:p>
              <a:r>
                <a:rPr kumimoji="1" lang="en-US" altLang="ja-JP" b="1" dirty="0"/>
                <a:t>STEP</a:t>
              </a:r>
              <a:r>
                <a:rPr kumimoji="1" lang="ja-JP" altLang="en-US" b="1" dirty="0"/>
                <a:t>①</a:t>
              </a:r>
            </a:p>
          </p:txBody>
        </p:sp>
        <p:sp>
          <p:nvSpPr>
            <p:cNvPr id="13" name="テキスト ボックス 12">
              <a:extLst>
                <a:ext uri="{FF2B5EF4-FFF2-40B4-BE49-F238E27FC236}">
                  <a16:creationId xmlns:a16="http://schemas.microsoft.com/office/drawing/2014/main" id="{5EBFC629-8A3C-445F-8BA4-C15FD8FDADD8}"/>
                </a:ext>
              </a:extLst>
            </p:cNvPr>
            <p:cNvSpPr txBox="1"/>
            <p:nvPr/>
          </p:nvSpPr>
          <p:spPr>
            <a:xfrm>
              <a:off x="1822143" y="3698210"/>
              <a:ext cx="1495514" cy="369332"/>
            </a:xfrm>
            <a:prstGeom prst="rect">
              <a:avLst/>
            </a:prstGeom>
            <a:noFill/>
          </p:spPr>
          <p:txBody>
            <a:bodyPr wrap="square" rtlCol="0">
              <a:spAutoFit/>
            </a:bodyPr>
            <a:lstStyle/>
            <a:p>
              <a:r>
                <a:rPr kumimoji="1" lang="en-US" altLang="ja-JP" b="1" dirty="0"/>
                <a:t>STEP</a:t>
              </a:r>
              <a:r>
                <a:rPr kumimoji="1" lang="ja-JP" altLang="en-US" b="1" dirty="0"/>
                <a:t>④</a:t>
              </a:r>
            </a:p>
          </p:txBody>
        </p:sp>
        <p:sp>
          <p:nvSpPr>
            <p:cNvPr id="14" name="テキスト ボックス 13">
              <a:extLst>
                <a:ext uri="{FF2B5EF4-FFF2-40B4-BE49-F238E27FC236}">
                  <a16:creationId xmlns:a16="http://schemas.microsoft.com/office/drawing/2014/main" id="{E090FB93-5CD8-41A4-990E-88F0C04FDA09}"/>
                </a:ext>
              </a:extLst>
            </p:cNvPr>
            <p:cNvSpPr txBox="1"/>
            <p:nvPr/>
          </p:nvSpPr>
          <p:spPr>
            <a:xfrm>
              <a:off x="5890450" y="1877070"/>
              <a:ext cx="1495514" cy="369332"/>
            </a:xfrm>
            <a:prstGeom prst="rect">
              <a:avLst/>
            </a:prstGeom>
            <a:noFill/>
          </p:spPr>
          <p:txBody>
            <a:bodyPr wrap="square" rtlCol="0">
              <a:spAutoFit/>
            </a:bodyPr>
            <a:lstStyle/>
            <a:p>
              <a:r>
                <a:rPr kumimoji="1" lang="en-US" altLang="ja-JP" b="1" dirty="0"/>
                <a:t>STEP</a:t>
              </a:r>
              <a:r>
                <a:rPr kumimoji="1" lang="ja-JP" altLang="en-US" b="1" dirty="0"/>
                <a:t>③</a:t>
              </a:r>
            </a:p>
          </p:txBody>
        </p:sp>
        <p:sp>
          <p:nvSpPr>
            <p:cNvPr id="15" name="テキスト ボックス 14">
              <a:extLst>
                <a:ext uri="{FF2B5EF4-FFF2-40B4-BE49-F238E27FC236}">
                  <a16:creationId xmlns:a16="http://schemas.microsoft.com/office/drawing/2014/main" id="{0941BAF1-107F-4BFF-8930-8518F85F7319}"/>
                </a:ext>
              </a:extLst>
            </p:cNvPr>
            <p:cNvSpPr txBox="1"/>
            <p:nvPr/>
          </p:nvSpPr>
          <p:spPr>
            <a:xfrm>
              <a:off x="3480323" y="1880344"/>
              <a:ext cx="1629266" cy="369332"/>
            </a:xfrm>
            <a:prstGeom prst="rect">
              <a:avLst/>
            </a:prstGeom>
            <a:noFill/>
          </p:spPr>
          <p:txBody>
            <a:bodyPr wrap="square" rtlCol="0">
              <a:spAutoFit/>
            </a:bodyPr>
            <a:lstStyle/>
            <a:p>
              <a:r>
                <a:rPr kumimoji="1" lang="en-US" altLang="ja-JP" b="1" dirty="0"/>
                <a:t>STEP</a:t>
              </a:r>
              <a:r>
                <a:rPr kumimoji="1" lang="ja-JP" altLang="en-US" b="1" dirty="0"/>
                <a:t>②</a:t>
              </a:r>
            </a:p>
          </p:txBody>
        </p:sp>
        <p:sp>
          <p:nvSpPr>
            <p:cNvPr id="16" name="テキスト ボックス 15">
              <a:extLst>
                <a:ext uri="{FF2B5EF4-FFF2-40B4-BE49-F238E27FC236}">
                  <a16:creationId xmlns:a16="http://schemas.microsoft.com/office/drawing/2014/main" id="{88228CBB-D90D-4DF7-BB0E-DE5724C7E4C2}"/>
                </a:ext>
              </a:extLst>
            </p:cNvPr>
            <p:cNvSpPr txBox="1"/>
            <p:nvPr/>
          </p:nvSpPr>
          <p:spPr>
            <a:xfrm>
              <a:off x="888629" y="2287384"/>
              <a:ext cx="2500604" cy="646331"/>
            </a:xfrm>
            <a:prstGeom prst="rect">
              <a:avLst/>
            </a:prstGeom>
            <a:noFill/>
          </p:spPr>
          <p:txBody>
            <a:bodyPr wrap="square" rtlCol="0">
              <a:spAutoFit/>
            </a:bodyPr>
            <a:lstStyle/>
            <a:p>
              <a:pPr algn="ctr"/>
              <a:r>
                <a:rPr kumimoji="1" lang="ja-JP" altLang="en-US" b="1" dirty="0">
                  <a:solidFill>
                    <a:srgbClr val="000000"/>
                  </a:solidFill>
                  <a:latin typeface="Arial" panose="020B0604020202020204" pitchFamily="34" charset="0"/>
                </a:rPr>
                <a:t>現状の</a:t>
              </a:r>
              <a:r>
                <a:rPr kumimoji="1" lang="en-US" altLang="ja-JP" b="1" dirty="0">
                  <a:solidFill>
                    <a:srgbClr val="000000"/>
                  </a:solidFill>
                  <a:latin typeface="Arial" panose="020B0604020202020204" pitchFamily="34" charset="0"/>
                </a:rPr>
                <a:t>UI</a:t>
              </a:r>
              <a:r>
                <a:rPr kumimoji="1" lang="ja-JP" altLang="en-US" b="1" dirty="0">
                  <a:solidFill>
                    <a:srgbClr val="000000"/>
                  </a:solidFill>
                  <a:latin typeface="Arial" panose="020B0604020202020204" pitchFamily="34" charset="0"/>
                </a:rPr>
                <a:t>の</a:t>
              </a:r>
              <a:endParaRPr kumimoji="1" lang="en-US" altLang="ja-JP" b="1" dirty="0">
                <a:solidFill>
                  <a:srgbClr val="000000"/>
                </a:solidFill>
                <a:latin typeface="Arial" panose="020B0604020202020204" pitchFamily="34" charset="0"/>
              </a:endParaRPr>
            </a:p>
            <a:p>
              <a:pPr algn="ctr"/>
              <a:r>
                <a:rPr kumimoji="1" lang="ja-JP" altLang="en-US" b="1" dirty="0">
                  <a:solidFill>
                    <a:srgbClr val="000000"/>
                  </a:solidFill>
                  <a:latin typeface="Arial" panose="020B0604020202020204" pitchFamily="34" charset="0"/>
                </a:rPr>
                <a:t>問題点を整理する</a:t>
              </a:r>
              <a:endParaRPr kumimoji="1" lang="ja-JP" altLang="en-US" b="1" dirty="0"/>
            </a:p>
          </p:txBody>
        </p:sp>
        <p:sp>
          <p:nvSpPr>
            <p:cNvPr id="17" name="テキスト ボックス 16">
              <a:extLst>
                <a:ext uri="{FF2B5EF4-FFF2-40B4-BE49-F238E27FC236}">
                  <a16:creationId xmlns:a16="http://schemas.microsoft.com/office/drawing/2014/main" id="{2379A246-CA37-4D07-8BD4-259F86F5B30E}"/>
                </a:ext>
              </a:extLst>
            </p:cNvPr>
            <p:cNvSpPr txBox="1"/>
            <p:nvPr/>
          </p:nvSpPr>
          <p:spPr>
            <a:xfrm>
              <a:off x="3628566" y="2287384"/>
              <a:ext cx="2213344" cy="646331"/>
            </a:xfrm>
            <a:prstGeom prst="rect">
              <a:avLst/>
            </a:prstGeom>
            <a:noFill/>
          </p:spPr>
          <p:txBody>
            <a:bodyPr wrap="square" rtlCol="0">
              <a:spAutoFit/>
            </a:bodyPr>
            <a:lstStyle/>
            <a:p>
              <a:pPr algn="ctr"/>
              <a:r>
                <a:rPr kumimoji="1" lang="ja-JP" altLang="en-US" b="1" dirty="0"/>
                <a:t>ユーザーの立場で改善案を考える</a:t>
              </a:r>
            </a:p>
          </p:txBody>
        </p:sp>
        <p:sp>
          <p:nvSpPr>
            <p:cNvPr id="18" name="テキスト ボックス 17">
              <a:extLst>
                <a:ext uri="{FF2B5EF4-FFF2-40B4-BE49-F238E27FC236}">
                  <a16:creationId xmlns:a16="http://schemas.microsoft.com/office/drawing/2014/main" id="{38C99AB8-03C7-4D38-ABCB-90DB1B8017E0}"/>
                </a:ext>
              </a:extLst>
            </p:cNvPr>
            <p:cNvSpPr txBox="1"/>
            <p:nvPr/>
          </p:nvSpPr>
          <p:spPr>
            <a:xfrm>
              <a:off x="6128400" y="2393090"/>
              <a:ext cx="1974776" cy="646331"/>
            </a:xfrm>
            <a:prstGeom prst="rect">
              <a:avLst/>
            </a:prstGeom>
            <a:noFill/>
          </p:spPr>
          <p:txBody>
            <a:bodyPr wrap="square" rtlCol="0">
              <a:spAutoFit/>
            </a:bodyPr>
            <a:lstStyle/>
            <a:p>
              <a:pPr algn="ctr"/>
              <a:r>
                <a:rPr lang="ja-JP" altLang="en-US" b="1" dirty="0">
                  <a:solidFill>
                    <a:srgbClr val="000000"/>
                  </a:solidFill>
                  <a:latin typeface="Arial" panose="020B0604020202020204" pitchFamily="34" charset="0"/>
                </a:rPr>
                <a:t>行動観察調査を行う</a:t>
              </a:r>
              <a:endParaRPr lang="en-US" altLang="ja-JP" b="1" i="0" dirty="0">
                <a:solidFill>
                  <a:srgbClr val="000000"/>
                </a:solidFill>
                <a:effectLst/>
                <a:latin typeface="Arial" panose="020B0604020202020204" pitchFamily="34" charset="0"/>
              </a:endParaRPr>
            </a:p>
          </p:txBody>
        </p:sp>
        <p:sp>
          <p:nvSpPr>
            <p:cNvPr id="19" name="テキスト ボックス 18">
              <a:extLst>
                <a:ext uri="{FF2B5EF4-FFF2-40B4-BE49-F238E27FC236}">
                  <a16:creationId xmlns:a16="http://schemas.microsoft.com/office/drawing/2014/main" id="{5608EE26-1AA4-4440-884D-0FF4460A66E1}"/>
                </a:ext>
              </a:extLst>
            </p:cNvPr>
            <p:cNvSpPr txBox="1"/>
            <p:nvPr/>
          </p:nvSpPr>
          <p:spPr>
            <a:xfrm>
              <a:off x="1921138" y="4195787"/>
              <a:ext cx="2250933" cy="369332"/>
            </a:xfrm>
            <a:prstGeom prst="rect">
              <a:avLst/>
            </a:prstGeom>
            <a:noFill/>
          </p:spPr>
          <p:txBody>
            <a:bodyPr wrap="square" rtlCol="0">
              <a:spAutoFit/>
            </a:bodyPr>
            <a:lstStyle/>
            <a:p>
              <a:pPr algn="ctr"/>
              <a:r>
                <a:rPr lang="ja-JP" altLang="en-US" b="1" dirty="0">
                  <a:solidFill>
                    <a:srgbClr val="000000"/>
                  </a:solidFill>
                  <a:latin typeface="Arial" panose="020B0604020202020204" pitchFamily="34" charset="0"/>
                </a:rPr>
                <a:t>画面設計を行う</a:t>
              </a:r>
              <a:endParaRPr kumimoji="1" lang="ja-JP" altLang="en-US" b="1" dirty="0"/>
            </a:p>
          </p:txBody>
        </p:sp>
        <p:sp>
          <p:nvSpPr>
            <p:cNvPr id="20" name="矢印: 山形 19">
              <a:extLst>
                <a:ext uri="{FF2B5EF4-FFF2-40B4-BE49-F238E27FC236}">
                  <a16:creationId xmlns:a16="http://schemas.microsoft.com/office/drawing/2014/main" id="{AE870B81-EDF9-4868-B9AF-388FC3F8601B}"/>
                </a:ext>
              </a:extLst>
            </p:cNvPr>
            <p:cNvSpPr/>
            <p:nvPr/>
          </p:nvSpPr>
          <p:spPr>
            <a:xfrm>
              <a:off x="3970198" y="3614090"/>
              <a:ext cx="2695460" cy="1486858"/>
            </a:xfrm>
            <a:prstGeom prst="chevron">
              <a:avLst>
                <a:gd name="adj" fmla="val 30605"/>
              </a:avLst>
            </a:prstGeom>
            <a:solidFill>
              <a:srgbClr val="A3BBE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1" name="矢印: 山形 20">
              <a:extLst>
                <a:ext uri="{FF2B5EF4-FFF2-40B4-BE49-F238E27FC236}">
                  <a16:creationId xmlns:a16="http://schemas.microsoft.com/office/drawing/2014/main" id="{A27DE5EF-91E9-4705-8E1B-C9FF92B4E23E}"/>
                </a:ext>
              </a:extLst>
            </p:cNvPr>
            <p:cNvSpPr/>
            <p:nvPr/>
          </p:nvSpPr>
          <p:spPr>
            <a:xfrm>
              <a:off x="6373458" y="3614090"/>
              <a:ext cx="2695460" cy="1486858"/>
            </a:xfrm>
            <a:prstGeom prst="chevron">
              <a:avLst>
                <a:gd name="adj" fmla="val 30605"/>
              </a:avLst>
            </a:prstGeom>
            <a:solidFill>
              <a:srgbClr val="86A4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2" name="テキスト ボックス 21">
              <a:extLst>
                <a:ext uri="{FF2B5EF4-FFF2-40B4-BE49-F238E27FC236}">
                  <a16:creationId xmlns:a16="http://schemas.microsoft.com/office/drawing/2014/main" id="{1A5B6F58-B489-47BD-B96E-552A60A3D646}"/>
                </a:ext>
              </a:extLst>
            </p:cNvPr>
            <p:cNvSpPr txBox="1"/>
            <p:nvPr/>
          </p:nvSpPr>
          <p:spPr>
            <a:xfrm>
              <a:off x="6628663" y="3698210"/>
              <a:ext cx="1495514" cy="369332"/>
            </a:xfrm>
            <a:prstGeom prst="rect">
              <a:avLst/>
            </a:prstGeom>
            <a:noFill/>
          </p:spPr>
          <p:txBody>
            <a:bodyPr wrap="square" rtlCol="0">
              <a:spAutoFit/>
            </a:bodyPr>
            <a:lstStyle/>
            <a:p>
              <a:r>
                <a:rPr kumimoji="1" lang="en-US" altLang="ja-JP" b="1" dirty="0"/>
                <a:t>STEP</a:t>
              </a:r>
              <a:r>
                <a:rPr lang="ja-JP" altLang="en-US" b="1" dirty="0"/>
                <a:t>⑥</a:t>
              </a:r>
              <a:endParaRPr kumimoji="1" lang="ja-JP" altLang="en-US" b="1" dirty="0"/>
            </a:p>
          </p:txBody>
        </p:sp>
        <p:sp>
          <p:nvSpPr>
            <p:cNvPr id="23" name="テキスト ボックス 22">
              <a:extLst>
                <a:ext uri="{FF2B5EF4-FFF2-40B4-BE49-F238E27FC236}">
                  <a16:creationId xmlns:a16="http://schemas.microsoft.com/office/drawing/2014/main" id="{2A423D97-14EF-4E86-B7AB-1415072B3FB0}"/>
                </a:ext>
              </a:extLst>
            </p:cNvPr>
            <p:cNvSpPr txBox="1"/>
            <p:nvPr/>
          </p:nvSpPr>
          <p:spPr>
            <a:xfrm>
              <a:off x="6761374" y="4092462"/>
              <a:ext cx="2250933" cy="646331"/>
            </a:xfrm>
            <a:prstGeom prst="rect">
              <a:avLst/>
            </a:prstGeom>
            <a:noFill/>
          </p:spPr>
          <p:txBody>
            <a:bodyPr wrap="square" rtlCol="0">
              <a:spAutoFit/>
            </a:bodyPr>
            <a:lstStyle/>
            <a:p>
              <a:pPr algn="ctr"/>
              <a:r>
                <a:rPr lang="ja-JP" altLang="en-US" b="1" dirty="0">
                  <a:solidFill>
                    <a:srgbClr val="000000"/>
                  </a:solidFill>
                  <a:latin typeface="Arial" panose="020B0604020202020204" pitchFamily="34" charset="0"/>
                </a:rPr>
                <a:t>実装したデザインを検証する</a:t>
              </a:r>
              <a:endParaRPr kumimoji="1" lang="ja-JP" altLang="en-US" b="1" dirty="0"/>
            </a:p>
          </p:txBody>
        </p:sp>
        <p:sp>
          <p:nvSpPr>
            <p:cNvPr id="24" name="テキスト ボックス 23">
              <a:extLst>
                <a:ext uri="{FF2B5EF4-FFF2-40B4-BE49-F238E27FC236}">
                  <a16:creationId xmlns:a16="http://schemas.microsoft.com/office/drawing/2014/main" id="{5F0CF17F-7AA3-481B-ACC5-61B28ACFEEA3}"/>
                </a:ext>
              </a:extLst>
            </p:cNvPr>
            <p:cNvSpPr txBox="1"/>
            <p:nvPr/>
          </p:nvSpPr>
          <p:spPr>
            <a:xfrm>
              <a:off x="4262398" y="3698210"/>
              <a:ext cx="1495514" cy="369332"/>
            </a:xfrm>
            <a:prstGeom prst="rect">
              <a:avLst/>
            </a:prstGeom>
            <a:noFill/>
          </p:spPr>
          <p:txBody>
            <a:bodyPr wrap="square" rtlCol="0">
              <a:spAutoFit/>
            </a:bodyPr>
            <a:lstStyle/>
            <a:p>
              <a:r>
                <a:rPr kumimoji="1" lang="en-US" altLang="ja-JP" b="1" dirty="0"/>
                <a:t>STEP</a:t>
              </a:r>
              <a:r>
                <a:rPr lang="ja-JP" altLang="en-US" b="1" dirty="0"/>
                <a:t>⑤</a:t>
              </a:r>
              <a:endParaRPr kumimoji="1" lang="ja-JP" altLang="en-US" b="1" dirty="0"/>
            </a:p>
          </p:txBody>
        </p:sp>
        <p:sp>
          <p:nvSpPr>
            <p:cNvPr id="25" name="テキスト ボックス 24">
              <a:extLst>
                <a:ext uri="{FF2B5EF4-FFF2-40B4-BE49-F238E27FC236}">
                  <a16:creationId xmlns:a16="http://schemas.microsoft.com/office/drawing/2014/main" id="{A3199A31-A5CE-44CE-8D24-BCA6A69669E2}"/>
                </a:ext>
              </a:extLst>
            </p:cNvPr>
            <p:cNvSpPr txBox="1"/>
            <p:nvPr/>
          </p:nvSpPr>
          <p:spPr>
            <a:xfrm>
              <a:off x="4377730" y="4195787"/>
              <a:ext cx="2250933" cy="369332"/>
            </a:xfrm>
            <a:prstGeom prst="rect">
              <a:avLst/>
            </a:prstGeom>
            <a:noFill/>
          </p:spPr>
          <p:txBody>
            <a:bodyPr wrap="square" rtlCol="0">
              <a:spAutoFit/>
            </a:bodyPr>
            <a:lstStyle/>
            <a:p>
              <a:pPr algn="ctr"/>
              <a:r>
                <a:rPr lang="ja-JP" altLang="en-US" b="1" dirty="0">
                  <a:solidFill>
                    <a:srgbClr val="000000"/>
                  </a:solidFill>
                  <a:latin typeface="Arial" panose="020B0604020202020204" pitchFamily="34" charset="0"/>
                </a:rPr>
                <a:t>デザインを実装する</a:t>
              </a:r>
              <a:endParaRPr kumimoji="1" lang="ja-JP" altLang="en-US" b="1" dirty="0"/>
            </a:p>
          </p:txBody>
        </p:sp>
      </p:grpSp>
    </p:spTree>
    <p:extLst>
      <p:ext uri="{BB962C8B-B14F-4D97-AF65-F5344CB8AC3E}">
        <p14:creationId xmlns:p14="http://schemas.microsoft.com/office/powerpoint/2010/main" val="4079514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6D4B505-A01F-A956-3A32-017D20AB3763}"/>
              </a:ext>
            </a:extLst>
          </p:cNvPr>
          <p:cNvGrpSpPr/>
          <p:nvPr/>
        </p:nvGrpSpPr>
        <p:grpSpPr>
          <a:xfrm>
            <a:off x="136416" y="173809"/>
            <a:ext cx="11919167" cy="6631940"/>
            <a:chOff x="136416" y="173809"/>
            <a:chExt cx="11919167" cy="6631940"/>
          </a:xfrm>
        </p:grpSpPr>
        <p:sp>
          <p:nvSpPr>
            <p:cNvPr id="25" name="正方形/長方形 24">
              <a:extLst>
                <a:ext uri="{FF2B5EF4-FFF2-40B4-BE49-F238E27FC236}">
                  <a16:creationId xmlns:a16="http://schemas.microsoft.com/office/drawing/2014/main" id="{F8FFF080-01D1-7C09-58EB-99FA53E95A9B}"/>
                </a:ext>
              </a:extLst>
            </p:cNvPr>
            <p:cNvSpPr/>
            <p:nvPr/>
          </p:nvSpPr>
          <p:spPr>
            <a:xfrm>
              <a:off x="136416" y="173809"/>
              <a:ext cx="11919167" cy="663194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3CF4CD5C-D4FF-4502-74E9-4D08C1044AF7}"/>
                </a:ext>
              </a:extLst>
            </p:cNvPr>
            <p:cNvSpPr/>
            <p:nvPr/>
          </p:nvSpPr>
          <p:spPr>
            <a:xfrm>
              <a:off x="457034" y="454278"/>
              <a:ext cx="11277931" cy="602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2C95130-8312-C3F5-9732-3832C2AAE0F5}"/>
                </a:ext>
              </a:extLst>
            </p:cNvPr>
            <p:cNvSpPr txBox="1"/>
            <p:nvPr/>
          </p:nvSpPr>
          <p:spPr>
            <a:xfrm>
              <a:off x="801252" y="499966"/>
              <a:ext cx="9806302" cy="400110"/>
            </a:xfrm>
            <a:prstGeom prst="rect">
              <a:avLst/>
            </a:prstGeom>
            <a:noFill/>
          </p:spPr>
          <p:txBody>
            <a:bodyPr wrap="square" rtlCol="0">
              <a:spAutoFit/>
            </a:bodyPr>
            <a:lstStyle/>
            <a:p>
              <a:r>
                <a:rPr kumimoji="1" lang="en-US" altLang="ja-JP" sz="2000" b="1" dirty="0"/>
                <a:t>Media Theater</a:t>
              </a:r>
              <a:r>
                <a:rPr kumimoji="1" lang="ja-JP" altLang="en-US" sz="2000" b="1" dirty="0"/>
                <a:t>ブログのワイヤーフレーム</a:t>
              </a:r>
              <a:endParaRPr kumimoji="1" lang="en-US" altLang="ja-JP" sz="2000" b="1" dirty="0"/>
            </a:p>
          </p:txBody>
        </p:sp>
        <p:cxnSp>
          <p:nvCxnSpPr>
            <p:cNvPr id="28" name="直線コネクタ 27">
              <a:extLst>
                <a:ext uri="{FF2B5EF4-FFF2-40B4-BE49-F238E27FC236}">
                  <a16:creationId xmlns:a16="http://schemas.microsoft.com/office/drawing/2014/main" id="{1E9B62F7-27E1-4D85-DA05-CB75B8B9A15F}"/>
                </a:ext>
              </a:extLst>
            </p:cNvPr>
            <p:cNvCxnSpPr>
              <a:cxnSpLocks/>
            </p:cNvCxnSpPr>
            <p:nvPr/>
          </p:nvCxnSpPr>
          <p:spPr>
            <a:xfrm>
              <a:off x="724356" y="926017"/>
              <a:ext cx="1067715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72330B0C-83E1-49EC-9479-A322DA6CF598}"/>
                </a:ext>
              </a:extLst>
            </p:cNvPr>
            <p:cNvPicPr>
              <a:picLocks noChangeAspect="1"/>
            </p:cNvPicPr>
            <p:nvPr/>
          </p:nvPicPr>
          <p:blipFill rotWithShape="1">
            <a:blip r:embed="rId2"/>
            <a:srcRect b="21159"/>
            <a:stretch/>
          </p:blipFill>
          <p:spPr>
            <a:xfrm>
              <a:off x="1359026" y="1105919"/>
              <a:ext cx="6087426" cy="4116617"/>
            </a:xfrm>
            <a:prstGeom prst="rect">
              <a:avLst/>
            </a:prstGeom>
            <a:effectLst>
              <a:outerShdw blurRad="50800" dist="38100" dir="2700000" algn="tl" rotWithShape="0">
                <a:prstClr val="black">
                  <a:alpha val="40000"/>
                </a:prstClr>
              </a:outerShdw>
            </a:effectLst>
          </p:spPr>
        </p:pic>
        <p:sp>
          <p:nvSpPr>
            <p:cNvPr id="14" name="左中かっこ 13">
              <a:extLst>
                <a:ext uri="{FF2B5EF4-FFF2-40B4-BE49-F238E27FC236}">
                  <a16:creationId xmlns:a16="http://schemas.microsoft.com/office/drawing/2014/main" id="{D1656038-A139-47D8-A081-3702C5E293E1}"/>
                </a:ext>
              </a:extLst>
            </p:cNvPr>
            <p:cNvSpPr/>
            <p:nvPr/>
          </p:nvSpPr>
          <p:spPr>
            <a:xfrm rot="10800000">
              <a:off x="7902701" y="1173052"/>
              <a:ext cx="382137" cy="262286"/>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左中かっこ 14">
              <a:extLst>
                <a:ext uri="{FF2B5EF4-FFF2-40B4-BE49-F238E27FC236}">
                  <a16:creationId xmlns:a16="http://schemas.microsoft.com/office/drawing/2014/main" id="{A0543470-BFD9-4E4A-96DC-60A20FAB2633}"/>
                </a:ext>
              </a:extLst>
            </p:cNvPr>
            <p:cNvSpPr/>
            <p:nvPr/>
          </p:nvSpPr>
          <p:spPr>
            <a:xfrm rot="10800000">
              <a:off x="7902699" y="1554980"/>
              <a:ext cx="382137" cy="1355155"/>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左中かっこ 15">
              <a:extLst>
                <a:ext uri="{FF2B5EF4-FFF2-40B4-BE49-F238E27FC236}">
                  <a16:creationId xmlns:a16="http://schemas.microsoft.com/office/drawing/2014/main" id="{B8EE14A6-7F11-4368-AB32-21B9319CD3B7}"/>
                </a:ext>
              </a:extLst>
            </p:cNvPr>
            <p:cNvSpPr/>
            <p:nvPr/>
          </p:nvSpPr>
          <p:spPr>
            <a:xfrm rot="10800000">
              <a:off x="7902697" y="3029777"/>
              <a:ext cx="382137" cy="2209180"/>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82B1013-F80F-45ED-A5AC-2CBA37355F83}"/>
                </a:ext>
              </a:extLst>
            </p:cNvPr>
            <p:cNvSpPr txBox="1"/>
            <p:nvPr/>
          </p:nvSpPr>
          <p:spPr>
            <a:xfrm>
              <a:off x="8505380" y="1105918"/>
              <a:ext cx="1467068" cy="369332"/>
            </a:xfrm>
            <a:prstGeom prst="rect">
              <a:avLst/>
            </a:prstGeom>
            <a:noFill/>
          </p:spPr>
          <p:txBody>
            <a:bodyPr wrap="none" rtlCol="0">
              <a:spAutoFit/>
            </a:bodyPr>
            <a:lstStyle/>
            <a:p>
              <a:r>
                <a:rPr kumimoji="1" lang="en-US" altLang="ja-JP" b="1" dirty="0"/>
                <a:t>1</a:t>
              </a:r>
              <a:r>
                <a:rPr kumimoji="1" lang="ja-JP" altLang="en-US" b="1" dirty="0"/>
                <a:t>．ヘッダー</a:t>
              </a:r>
            </a:p>
          </p:txBody>
        </p:sp>
        <p:sp>
          <p:nvSpPr>
            <p:cNvPr id="19" name="テキスト ボックス 18">
              <a:extLst>
                <a:ext uri="{FF2B5EF4-FFF2-40B4-BE49-F238E27FC236}">
                  <a16:creationId xmlns:a16="http://schemas.microsoft.com/office/drawing/2014/main" id="{F4D52422-E745-47E0-9384-2359FF0D61CD}"/>
                </a:ext>
              </a:extLst>
            </p:cNvPr>
            <p:cNvSpPr txBox="1"/>
            <p:nvPr/>
          </p:nvSpPr>
          <p:spPr>
            <a:xfrm>
              <a:off x="8505380" y="2071918"/>
              <a:ext cx="2390398" cy="369332"/>
            </a:xfrm>
            <a:prstGeom prst="rect">
              <a:avLst/>
            </a:prstGeom>
            <a:noFill/>
          </p:spPr>
          <p:txBody>
            <a:bodyPr wrap="none" rtlCol="0">
              <a:spAutoFit/>
            </a:bodyPr>
            <a:lstStyle/>
            <a:p>
              <a:r>
                <a:rPr lang="en-US" altLang="ja-JP" b="1" dirty="0"/>
                <a:t>2</a:t>
              </a:r>
              <a:r>
                <a:rPr kumimoji="1" lang="ja-JP" altLang="en-US" b="1" dirty="0"/>
                <a:t>．ファーストビュー</a:t>
              </a:r>
            </a:p>
          </p:txBody>
        </p:sp>
        <p:sp>
          <p:nvSpPr>
            <p:cNvPr id="20" name="テキスト ボックス 19">
              <a:extLst>
                <a:ext uri="{FF2B5EF4-FFF2-40B4-BE49-F238E27FC236}">
                  <a16:creationId xmlns:a16="http://schemas.microsoft.com/office/drawing/2014/main" id="{7E54456B-EED1-4403-9456-CCDA6D7AE6AE}"/>
                </a:ext>
              </a:extLst>
            </p:cNvPr>
            <p:cNvSpPr txBox="1"/>
            <p:nvPr/>
          </p:nvSpPr>
          <p:spPr>
            <a:xfrm>
              <a:off x="8505380" y="3949701"/>
              <a:ext cx="1697901" cy="369332"/>
            </a:xfrm>
            <a:prstGeom prst="rect">
              <a:avLst/>
            </a:prstGeom>
            <a:noFill/>
          </p:spPr>
          <p:txBody>
            <a:bodyPr wrap="none" rtlCol="0">
              <a:spAutoFit/>
            </a:bodyPr>
            <a:lstStyle/>
            <a:p>
              <a:r>
                <a:rPr lang="en-US" altLang="ja-JP" b="1" dirty="0"/>
                <a:t>3</a:t>
              </a:r>
              <a:r>
                <a:rPr kumimoji="1" lang="ja-JP" altLang="en-US" b="1" dirty="0"/>
                <a:t>．コンテンツ</a:t>
              </a:r>
            </a:p>
          </p:txBody>
        </p:sp>
        <p:pic>
          <p:nvPicPr>
            <p:cNvPr id="2" name="図 1">
              <a:extLst>
                <a:ext uri="{FF2B5EF4-FFF2-40B4-BE49-F238E27FC236}">
                  <a16:creationId xmlns:a16="http://schemas.microsoft.com/office/drawing/2014/main" id="{2542481D-8354-48B8-BA60-7258325A10E9}"/>
                </a:ext>
              </a:extLst>
            </p:cNvPr>
            <p:cNvPicPr>
              <a:picLocks noChangeAspect="1"/>
            </p:cNvPicPr>
            <p:nvPr/>
          </p:nvPicPr>
          <p:blipFill rotWithShape="1">
            <a:blip r:embed="rId3"/>
            <a:srcRect t="16270" b="16900"/>
            <a:stretch/>
          </p:blipFill>
          <p:spPr>
            <a:xfrm>
              <a:off x="1359026" y="5614470"/>
              <a:ext cx="6087426" cy="786131"/>
            </a:xfrm>
            <a:prstGeom prst="rect">
              <a:avLst/>
            </a:prstGeom>
            <a:effectLst>
              <a:outerShdw blurRad="50800" dist="38100" dir="2700000" algn="tl" rotWithShape="0">
                <a:prstClr val="black">
                  <a:alpha val="40000"/>
                </a:prstClr>
              </a:outerShdw>
            </a:effectLst>
          </p:spPr>
        </p:pic>
        <p:sp>
          <p:nvSpPr>
            <p:cNvPr id="21" name="テキスト ボックス 20">
              <a:extLst>
                <a:ext uri="{FF2B5EF4-FFF2-40B4-BE49-F238E27FC236}">
                  <a16:creationId xmlns:a16="http://schemas.microsoft.com/office/drawing/2014/main" id="{376707A6-A4E6-4BA7-A9D1-C63479CB475E}"/>
                </a:ext>
              </a:extLst>
            </p:cNvPr>
            <p:cNvSpPr txBox="1"/>
            <p:nvPr/>
          </p:nvSpPr>
          <p:spPr>
            <a:xfrm rot="5400000">
              <a:off x="4194990" y="5259032"/>
              <a:ext cx="415498" cy="369332"/>
            </a:xfrm>
            <a:prstGeom prst="rect">
              <a:avLst/>
            </a:prstGeom>
            <a:noFill/>
          </p:spPr>
          <p:txBody>
            <a:bodyPr wrap="none" rtlCol="0">
              <a:spAutoFit/>
            </a:bodyPr>
            <a:lstStyle/>
            <a:p>
              <a:r>
                <a:rPr kumimoji="1" lang="en-US" altLang="ja-JP" b="1" dirty="0"/>
                <a:t>…</a:t>
              </a:r>
              <a:endParaRPr kumimoji="1" lang="ja-JP" altLang="en-US" b="1" dirty="0"/>
            </a:p>
          </p:txBody>
        </p:sp>
        <p:sp>
          <p:nvSpPr>
            <p:cNvPr id="22" name="左中かっこ 21">
              <a:extLst>
                <a:ext uri="{FF2B5EF4-FFF2-40B4-BE49-F238E27FC236}">
                  <a16:creationId xmlns:a16="http://schemas.microsoft.com/office/drawing/2014/main" id="{9704359D-46B9-432D-8FD0-BFB2D10DCC63}"/>
                </a:ext>
              </a:extLst>
            </p:cNvPr>
            <p:cNvSpPr/>
            <p:nvPr/>
          </p:nvSpPr>
          <p:spPr>
            <a:xfrm rot="10800000">
              <a:off x="7902697" y="5600715"/>
              <a:ext cx="382137" cy="799885"/>
            </a:xfrm>
            <a:prstGeom prst="leftBrace">
              <a:avLst>
                <a:gd name="adj1" fmla="val 0"/>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A48CD9D7-5778-4C71-A1DD-7FCE7D715827}"/>
                </a:ext>
              </a:extLst>
            </p:cNvPr>
            <p:cNvSpPr txBox="1"/>
            <p:nvPr/>
          </p:nvSpPr>
          <p:spPr>
            <a:xfrm>
              <a:off x="8505380" y="5815992"/>
              <a:ext cx="1471878" cy="369332"/>
            </a:xfrm>
            <a:prstGeom prst="rect">
              <a:avLst/>
            </a:prstGeom>
            <a:noFill/>
          </p:spPr>
          <p:txBody>
            <a:bodyPr wrap="none" rtlCol="0">
              <a:spAutoFit/>
            </a:bodyPr>
            <a:lstStyle/>
            <a:p>
              <a:r>
                <a:rPr kumimoji="1" lang="en-US" altLang="ja-JP" b="1" dirty="0"/>
                <a:t>4</a:t>
              </a:r>
              <a:r>
                <a:rPr lang="ja-JP" altLang="en-US" b="1" dirty="0" err="1"/>
                <a:t>．</a:t>
              </a:r>
              <a:r>
                <a:rPr lang="ja-JP" altLang="en-US" b="1" dirty="0"/>
                <a:t>フッター</a:t>
              </a:r>
              <a:endParaRPr kumimoji="1" lang="ja-JP" altLang="en-US" b="1" dirty="0"/>
            </a:p>
          </p:txBody>
        </p:sp>
      </p:grpSp>
    </p:spTree>
    <p:extLst>
      <p:ext uri="{BB962C8B-B14F-4D97-AF65-F5344CB8AC3E}">
        <p14:creationId xmlns:p14="http://schemas.microsoft.com/office/powerpoint/2010/main" val="1582334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D287B87-7DC9-492C-98DE-DD72F3911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278" y="-1175029"/>
            <a:ext cx="1473210" cy="1715351"/>
          </a:xfrm>
          <a:prstGeom prst="rect">
            <a:avLst/>
          </a:prstGeom>
        </p:spPr>
      </p:pic>
      <p:grpSp>
        <p:nvGrpSpPr>
          <p:cNvPr id="24" name="グループ化 23">
            <a:extLst>
              <a:ext uri="{FF2B5EF4-FFF2-40B4-BE49-F238E27FC236}">
                <a16:creationId xmlns:a16="http://schemas.microsoft.com/office/drawing/2014/main" id="{13EF386A-0EB1-42D1-A0AF-77092D5A1B04}"/>
              </a:ext>
            </a:extLst>
          </p:cNvPr>
          <p:cNvGrpSpPr/>
          <p:nvPr/>
        </p:nvGrpSpPr>
        <p:grpSpPr>
          <a:xfrm>
            <a:off x="2095673" y="1664376"/>
            <a:ext cx="7531406" cy="3822023"/>
            <a:chOff x="2095673" y="1664376"/>
            <a:chExt cx="7531406" cy="3822023"/>
          </a:xfrm>
        </p:grpSpPr>
        <p:sp>
          <p:nvSpPr>
            <p:cNvPr id="5" name="正方形/長方形 4">
              <a:extLst>
                <a:ext uri="{FF2B5EF4-FFF2-40B4-BE49-F238E27FC236}">
                  <a16:creationId xmlns:a16="http://schemas.microsoft.com/office/drawing/2014/main" id="{B1544FE2-29F9-42D2-97F1-CA5BF7D86134}"/>
                </a:ext>
              </a:extLst>
            </p:cNvPr>
            <p:cNvSpPr/>
            <p:nvPr/>
          </p:nvSpPr>
          <p:spPr>
            <a:xfrm>
              <a:off x="2095673" y="1664376"/>
              <a:ext cx="7531406" cy="3822023"/>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E2F82E5C-F04C-4285-87C9-51C0146DF049}"/>
                </a:ext>
              </a:extLst>
            </p:cNvPr>
            <p:cNvSpPr/>
            <p:nvPr/>
          </p:nvSpPr>
          <p:spPr>
            <a:xfrm>
              <a:off x="2319278" y="1905676"/>
              <a:ext cx="7126648" cy="32879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23FB42F5-431D-47CE-812E-348FB5B11046}"/>
                </a:ext>
              </a:extLst>
            </p:cNvPr>
            <p:cNvSpPr txBox="1"/>
            <p:nvPr/>
          </p:nvSpPr>
          <p:spPr>
            <a:xfrm>
              <a:off x="2451837" y="1976594"/>
              <a:ext cx="4676038" cy="523220"/>
            </a:xfrm>
            <a:prstGeom prst="rect">
              <a:avLst/>
            </a:prstGeom>
            <a:noFill/>
          </p:spPr>
          <p:txBody>
            <a:bodyPr wrap="square" rtlCol="0">
              <a:spAutoFit/>
            </a:bodyPr>
            <a:lstStyle/>
            <a:p>
              <a:r>
                <a:rPr lang="en-US" altLang="ja-JP" sz="2000" b="1" dirty="0">
                  <a:latin typeface="游ゴシック" panose="020B0400000000000000" pitchFamily="50" charset="-128"/>
                  <a:ea typeface="游ゴシック" panose="020B0400000000000000" pitchFamily="50" charset="-128"/>
                </a:rPr>
                <a:t>UI</a:t>
              </a:r>
              <a:r>
                <a:rPr lang="ja-JP" altLang="en-US" sz="2000" b="1" dirty="0">
                  <a:latin typeface="游ゴシック" panose="020B0400000000000000" pitchFamily="50" charset="-128"/>
                  <a:ea typeface="游ゴシック" panose="020B0400000000000000" pitchFamily="50" charset="-128"/>
                </a:rPr>
                <a:t>改善を成功させる</a:t>
              </a:r>
              <a:r>
                <a:rPr kumimoji="1" lang="en-US" altLang="ja-JP" sz="2800" b="1" dirty="0">
                  <a:latin typeface="游ゴシック" panose="020B0400000000000000" pitchFamily="50" charset="-128"/>
                  <a:ea typeface="游ゴシック" panose="020B0400000000000000" pitchFamily="50" charset="-128"/>
                </a:rPr>
                <a:t>3</a:t>
              </a:r>
              <a:r>
                <a:rPr kumimoji="1" lang="ja-JP" altLang="en-US" sz="2000" b="1" dirty="0">
                  <a:latin typeface="游ゴシック" panose="020B0400000000000000" pitchFamily="50" charset="-128"/>
                  <a:ea typeface="游ゴシック" panose="020B0400000000000000" pitchFamily="50" charset="-128"/>
                </a:rPr>
                <a:t>つのポイント</a:t>
              </a:r>
            </a:p>
          </p:txBody>
        </p:sp>
        <p:cxnSp>
          <p:nvCxnSpPr>
            <p:cNvPr id="8" name="直線コネクタ 7">
              <a:extLst>
                <a:ext uri="{FF2B5EF4-FFF2-40B4-BE49-F238E27FC236}">
                  <a16:creationId xmlns:a16="http://schemas.microsoft.com/office/drawing/2014/main" id="{EA390867-8FDA-4C7C-BB81-38086C79BD8C}"/>
                </a:ext>
              </a:extLst>
            </p:cNvPr>
            <p:cNvCxnSpPr>
              <a:cxnSpLocks/>
            </p:cNvCxnSpPr>
            <p:nvPr/>
          </p:nvCxnSpPr>
          <p:spPr>
            <a:xfrm>
              <a:off x="2451837" y="2438259"/>
              <a:ext cx="6830186"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69566E4-4BE9-4C22-BE64-01430EA9BDB0}"/>
                </a:ext>
              </a:extLst>
            </p:cNvPr>
            <p:cNvSpPr txBox="1"/>
            <p:nvPr/>
          </p:nvSpPr>
          <p:spPr>
            <a:xfrm>
              <a:off x="2460112" y="4481543"/>
              <a:ext cx="2239758" cy="523220"/>
            </a:xfrm>
            <a:prstGeom prst="rect">
              <a:avLst/>
            </a:prstGeom>
            <a:noFill/>
          </p:spPr>
          <p:txBody>
            <a:bodyPr wrap="square" rtlCol="0">
              <a:spAutoFit/>
            </a:bodyPr>
            <a:lstStyle/>
            <a:p>
              <a:pPr algn="ctr"/>
              <a:r>
                <a:rPr lang="ja-JP" altLang="en-US" sz="1200" b="1" dirty="0">
                  <a:latin typeface="游ゴシック" panose="020B0400000000000000" pitchFamily="50" charset="-128"/>
                  <a:ea typeface="游ゴシック" panose="020B0400000000000000" pitchFamily="50" charset="-128"/>
                </a:rPr>
                <a:t> </a:t>
              </a:r>
              <a:r>
                <a:rPr kumimoji="1" lang="ja-JP" altLang="en-US" sz="1100" dirty="0">
                  <a:latin typeface="游ゴシック" panose="020B0400000000000000" pitchFamily="50" charset="-128"/>
                  <a:ea typeface="游ゴシック" panose="020B0400000000000000" pitchFamily="50" charset="-128"/>
                </a:rPr>
                <a:t>ポイント①</a:t>
              </a:r>
              <a:endParaRPr kumimoji="1" lang="en-US" altLang="ja-JP" sz="1200"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ペルソナを設定する</a:t>
              </a:r>
            </a:p>
          </p:txBody>
        </p:sp>
        <p:sp>
          <p:nvSpPr>
            <p:cNvPr id="11" name="テキスト ボックス 10">
              <a:extLst>
                <a:ext uri="{FF2B5EF4-FFF2-40B4-BE49-F238E27FC236}">
                  <a16:creationId xmlns:a16="http://schemas.microsoft.com/office/drawing/2014/main" id="{2A79F387-F736-4086-893B-87D92C2A79F1}"/>
                </a:ext>
              </a:extLst>
            </p:cNvPr>
            <p:cNvSpPr txBox="1"/>
            <p:nvPr/>
          </p:nvSpPr>
          <p:spPr>
            <a:xfrm>
              <a:off x="4949005" y="4366127"/>
              <a:ext cx="1824741" cy="754053"/>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ポイント②</a:t>
              </a:r>
              <a:endParaRPr kumimoji="1" lang="en-US" altLang="ja-JP" sz="1100"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ユーザーニーズを深掘りする</a:t>
              </a:r>
              <a:endParaRPr kumimoji="1" lang="en-US" altLang="ja-JP" sz="16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696A5C65-5E88-4EFB-8600-AB7AB022BD39}"/>
                </a:ext>
              </a:extLst>
            </p:cNvPr>
            <p:cNvSpPr txBox="1"/>
            <p:nvPr/>
          </p:nvSpPr>
          <p:spPr>
            <a:xfrm>
              <a:off x="7349371" y="4366127"/>
              <a:ext cx="1958973" cy="754053"/>
            </a:xfrm>
            <a:prstGeom prst="rect">
              <a:avLst/>
            </a:prstGeom>
            <a:noFill/>
          </p:spPr>
          <p:txBody>
            <a:bodyPr wrap="square" rtlCol="0">
              <a:spAutoFit/>
            </a:bodyPr>
            <a:lstStyle/>
            <a:p>
              <a:pPr algn="ctr"/>
              <a:r>
                <a:rPr kumimoji="1" lang="ja-JP" altLang="en-US" sz="1100" dirty="0">
                  <a:latin typeface="游ゴシック" panose="020B0400000000000000" pitchFamily="50" charset="-128"/>
                  <a:ea typeface="游ゴシック" panose="020B0400000000000000" pitchFamily="50" charset="-128"/>
                </a:rPr>
                <a:t>ポイント③</a:t>
              </a:r>
              <a:endParaRPr kumimoji="1" lang="en-US" altLang="ja-JP" sz="1100"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情報に優先順位をつける</a:t>
              </a:r>
              <a:endParaRPr kumimoji="1" lang="ja-JP" altLang="en-US" sz="1600" b="1" dirty="0">
                <a:latin typeface="游ゴシック" panose="020B0400000000000000" pitchFamily="50" charset="-128"/>
                <a:ea typeface="游ゴシック" panose="020B0400000000000000" pitchFamily="50" charset="-128"/>
              </a:endParaRPr>
            </a:p>
          </p:txBody>
        </p:sp>
        <p:pic>
          <p:nvPicPr>
            <p:cNvPr id="19" name="図 18">
              <a:extLst>
                <a:ext uri="{FF2B5EF4-FFF2-40B4-BE49-F238E27FC236}">
                  <a16:creationId xmlns:a16="http://schemas.microsoft.com/office/drawing/2014/main" id="{54BF77F8-9E08-4E01-AB1F-54D56A428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21" y="2922502"/>
              <a:ext cx="2040602" cy="1372818"/>
            </a:xfrm>
            <a:prstGeom prst="rect">
              <a:avLst/>
            </a:prstGeom>
          </p:spPr>
        </p:pic>
        <p:pic>
          <p:nvPicPr>
            <p:cNvPr id="21" name="図 20">
              <a:extLst>
                <a:ext uri="{FF2B5EF4-FFF2-40B4-BE49-F238E27FC236}">
                  <a16:creationId xmlns:a16="http://schemas.microsoft.com/office/drawing/2014/main" id="{B067E6FB-447A-42BC-A79E-0225B7A0C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516" y="2824911"/>
              <a:ext cx="966949" cy="1449478"/>
            </a:xfrm>
            <a:prstGeom prst="rect">
              <a:avLst/>
            </a:prstGeom>
          </p:spPr>
        </p:pic>
        <p:pic>
          <p:nvPicPr>
            <p:cNvPr id="23" name="図 22">
              <a:extLst>
                <a:ext uri="{FF2B5EF4-FFF2-40B4-BE49-F238E27FC236}">
                  <a16:creationId xmlns:a16="http://schemas.microsoft.com/office/drawing/2014/main" id="{2BC19B65-E8DA-4E66-8424-38B9714C60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9923" y="2622853"/>
              <a:ext cx="1485358" cy="1689366"/>
            </a:xfrm>
            <a:prstGeom prst="rect">
              <a:avLst/>
            </a:prstGeom>
          </p:spPr>
        </p:pic>
      </p:grpSp>
    </p:spTree>
    <p:extLst>
      <p:ext uri="{BB962C8B-B14F-4D97-AF65-F5344CB8AC3E}">
        <p14:creationId xmlns:p14="http://schemas.microsoft.com/office/powerpoint/2010/main" val="412907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3D417D7-8249-5B05-8D53-0757BB2371AC}"/>
              </a:ext>
            </a:extLst>
          </p:cNvPr>
          <p:cNvPicPr>
            <a:picLocks noChangeAspect="1"/>
          </p:cNvPicPr>
          <p:nvPr/>
        </p:nvPicPr>
        <p:blipFill>
          <a:blip r:embed="rId2"/>
          <a:stretch>
            <a:fillRect/>
          </a:stretch>
        </p:blipFill>
        <p:spPr>
          <a:xfrm>
            <a:off x="1021491" y="1339850"/>
            <a:ext cx="9840098" cy="4178300"/>
          </a:xfrm>
          <a:prstGeom prst="rect">
            <a:avLst/>
          </a:prstGeom>
        </p:spPr>
      </p:pic>
      <p:sp>
        <p:nvSpPr>
          <p:cNvPr id="16" name="正方形/長方形 15">
            <a:extLst>
              <a:ext uri="{FF2B5EF4-FFF2-40B4-BE49-F238E27FC236}">
                <a16:creationId xmlns:a16="http://schemas.microsoft.com/office/drawing/2014/main" id="{35A5B3FE-D1EE-E7B6-9507-651E774D9758}"/>
              </a:ext>
            </a:extLst>
          </p:cNvPr>
          <p:cNvSpPr/>
          <p:nvPr/>
        </p:nvSpPr>
        <p:spPr>
          <a:xfrm>
            <a:off x="1250379" y="1547063"/>
            <a:ext cx="9362002" cy="3733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1C5483DC-82D5-1C59-88CB-4EEC5DE2516C}"/>
              </a:ext>
            </a:extLst>
          </p:cNvPr>
          <p:cNvCxnSpPr>
            <a:cxnSpLocks/>
            <a:endCxn id="22" idx="0"/>
          </p:cNvCxnSpPr>
          <p:nvPr/>
        </p:nvCxnSpPr>
        <p:spPr>
          <a:xfrm flipH="1">
            <a:off x="3776161" y="3261103"/>
            <a:ext cx="2089804" cy="535994"/>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4479A703-CC85-8535-8867-2D84B026A9AC}"/>
              </a:ext>
            </a:extLst>
          </p:cNvPr>
          <p:cNvSpPr/>
          <p:nvPr/>
        </p:nvSpPr>
        <p:spPr>
          <a:xfrm>
            <a:off x="2144211" y="3797097"/>
            <a:ext cx="3263900" cy="777352"/>
          </a:xfrm>
          <a:prstGeom prst="roundRect">
            <a:avLst>
              <a:gd name="adj" fmla="val 0"/>
            </a:avLst>
          </a:prstGeom>
          <a:solidFill>
            <a:schemeClr val="bg1"/>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2EBC3471-CADB-A8B9-08C0-77777D76CAF8}"/>
              </a:ext>
            </a:extLst>
          </p:cNvPr>
          <p:cNvCxnSpPr>
            <a:cxnSpLocks/>
            <a:endCxn id="21" idx="0"/>
          </p:cNvCxnSpPr>
          <p:nvPr/>
        </p:nvCxnSpPr>
        <p:spPr>
          <a:xfrm>
            <a:off x="5865964" y="3261103"/>
            <a:ext cx="2230542" cy="535994"/>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2927F7CD-3980-5BDE-77C5-D2F5DE73346B}"/>
              </a:ext>
            </a:extLst>
          </p:cNvPr>
          <p:cNvSpPr txBox="1"/>
          <p:nvPr/>
        </p:nvSpPr>
        <p:spPr>
          <a:xfrm>
            <a:off x="1521278" y="1688706"/>
            <a:ext cx="3100314" cy="400110"/>
          </a:xfrm>
          <a:prstGeom prst="rect">
            <a:avLst/>
          </a:prstGeom>
          <a:noFill/>
        </p:spPr>
        <p:txBody>
          <a:bodyPr wrap="square" rtlCol="0">
            <a:spAutoFit/>
          </a:bodyPr>
          <a:lstStyle/>
          <a:p>
            <a:r>
              <a:rPr kumimoji="1" lang="ja-JP" altLang="en-US" sz="2000" b="1" dirty="0"/>
              <a:t>適切な</a:t>
            </a:r>
            <a:r>
              <a:rPr kumimoji="1" lang="en-US" altLang="ja-JP" sz="2000" b="1" dirty="0"/>
              <a:t>KPI</a:t>
            </a:r>
            <a:r>
              <a:rPr kumimoji="1" lang="ja-JP" altLang="en-US" sz="2000" b="1" dirty="0"/>
              <a:t>と不適切な</a:t>
            </a:r>
            <a:r>
              <a:rPr kumimoji="1" lang="en-US" altLang="ja-JP" sz="2000" b="1" dirty="0"/>
              <a:t>KPI</a:t>
            </a:r>
            <a:endParaRPr kumimoji="1" lang="ja-JP" altLang="en-US" sz="2000" b="1" dirty="0"/>
          </a:p>
        </p:txBody>
      </p:sp>
      <p:cxnSp>
        <p:nvCxnSpPr>
          <p:cNvPr id="19" name="直線コネクタ 18">
            <a:extLst>
              <a:ext uri="{FF2B5EF4-FFF2-40B4-BE49-F238E27FC236}">
                <a16:creationId xmlns:a16="http://schemas.microsoft.com/office/drawing/2014/main" id="{932462B2-0E89-0DBA-582E-70383870ADC0}"/>
              </a:ext>
            </a:extLst>
          </p:cNvPr>
          <p:cNvCxnSpPr>
            <a:cxnSpLocks/>
          </p:cNvCxnSpPr>
          <p:nvPr/>
        </p:nvCxnSpPr>
        <p:spPr>
          <a:xfrm>
            <a:off x="1463900" y="2088816"/>
            <a:ext cx="890263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33D39EA1-AB8C-D1F8-5568-CDAFDC86EA74}"/>
              </a:ext>
            </a:extLst>
          </p:cNvPr>
          <p:cNvSpPr/>
          <p:nvPr/>
        </p:nvSpPr>
        <p:spPr>
          <a:xfrm>
            <a:off x="6464556" y="3797097"/>
            <a:ext cx="3263900" cy="777352"/>
          </a:xfrm>
          <a:prstGeom prst="roundRect">
            <a:avLst>
              <a:gd name="adj" fmla="val 0"/>
            </a:avLst>
          </a:prstGeom>
          <a:solidFill>
            <a:schemeClr val="bg1"/>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7B220A4-E10E-820D-1514-A8D98DD62A25}"/>
              </a:ext>
            </a:extLst>
          </p:cNvPr>
          <p:cNvSpPr txBox="1"/>
          <p:nvPr/>
        </p:nvSpPr>
        <p:spPr>
          <a:xfrm flipH="1">
            <a:off x="6519488" y="4665161"/>
            <a:ext cx="3441873" cy="615553"/>
          </a:xfrm>
          <a:prstGeom prst="rect">
            <a:avLst/>
          </a:prstGeom>
          <a:noFill/>
        </p:spPr>
        <p:txBody>
          <a:bodyPr wrap="square" rtlCol="0">
            <a:spAutoFit/>
          </a:bodyPr>
          <a:lstStyle/>
          <a:p>
            <a:pPr algn="ctr"/>
            <a:r>
              <a:rPr kumimoji="1" lang="en-US" altLang="ja-JP" sz="1600" b="1" dirty="0"/>
              <a:t>LP</a:t>
            </a:r>
            <a:r>
              <a:rPr kumimoji="1" lang="ja-JP" altLang="en-US" sz="1600" b="1" dirty="0"/>
              <a:t>の改修回数と売上には</a:t>
            </a:r>
            <a:endParaRPr kumimoji="1" lang="en-US" altLang="ja-JP" sz="1600" b="1" dirty="0"/>
          </a:p>
          <a:p>
            <a:pPr algn="ctr"/>
            <a:r>
              <a:rPr kumimoji="1" lang="ja-JP" altLang="en-US" b="1" dirty="0">
                <a:solidFill>
                  <a:srgbClr val="C00000"/>
                </a:solidFill>
              </a:rPr>
              <a:t>直接的な相関関係がない</a:t>
            </a:r>
          </a:p>
        </p:txBody>
      </p:sp>
      <p:sp>
        <p:nvSpPr>
          <p:cNvPr id="30" name="テキスト ボックス 29">
            <a:extLst>
              <a:ext uri="{FF2B5EF4-FFF2-40B4-BE49-F238E27FC236}">
                <a16:creationId xmlns:a16="http://schemas.microsoft.com/office/drawing/2014/main" id="{02225A71-A038-0AF2-9FCD-FA08B2F32ACA}"/>
              </a:ext>
            </a:extLst>
          </p:cNvPr>
          <p:cNvSpPr txBox="1"/>
          <p:nvPr/>
        </p:nvSpPr>
        <p:spPr>
          <a:xfrm flipH="1">
            <a:off x="2094012" y="4665162"/>
            <a:ext cx="3441873" cy="615553"/>
          </a:xfrm>
          <a:prstGeom prst="rect">
            <a:avLst/>
          </a:prstGeom>
          <a:noFill/>
        </p:spPr>
        <p:txBody>
          <a:bodyPr wrap="square" rtlCol="0">
            <a:spAutoFit/>
          </a:bodyPr>
          <a:lstStyle/>
          <a:p>
            <a:pPr algn="ctr"/>
            <a:r>
              <a:rPr kumimoji="1" lang="en-US" altLang="ja-JP" sz="1600" b="1" dirty="0"/>
              <a:t>CVR</a:t>
            </a:r>
            <a:r>
              <a:rPr kumimoji="1" lang="ja-JP" altLang="en-US" sz="1600" b="1" dirty="0"/>
              <a:t>と売上には</a:t>
            </a:r>
            <a:endParaRPr kumimoji="1" lang="en-US" altLang="ja-JP" sz="1600" b="1" dirty="0"/>
          </a:p>
          <a:p>
            <a:pPr algn="ctr"/>
            <a:r>
              <a:rPr kumimoji="1" lang="ja-JP" altLang="en-US" b="1" dirty="0">
                <a:solidFill>
                  <a:srgbClr val="537DC9"/>
                </a:solidFill>
              </a:rPr>
              <a:t>直接的な相関関係がある</a:t>
            </a:r>
          </a:p>
        </p:txBody>
      </p:sp>
      <p:sp>
        <p:nvSpPr>
          <p:cNvPr id="4" name="円: 塗りつぶしなし 3">
            <a:extLst>
              <a:ext uri="{FF2B5EF4-FFF2-40B4-BE49-F238E27FC236}">
                <a16:creationId xmlns:a16="http://schemas.microsoft.com/office/drawing/2014/main" id="{B209C94A-FC49-65B7-75B2-AC4FB0972FAF}"/>
              </a:ext>
            </a:extLst>
          </p:cNvPr>
          <p:cNvSpPr/>
          <p:nvPr/>
        </p:nvSpPr>
        <p:spPr>
          <a:xfrm>
            <a:off x="2231720" y="3639389"/>
            <a:ext cx="717878" cy="717878"/>
          </a:xfrm>
          <a:prstGeom prst="donut">
            <a:avLst>
              <a:gd name="adj" fmla="val 1192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1A3C9B2D-0A4F-4387-CE36-C4CF773747D7}"/>
              </a:ext>
            </a:extLst>
          </p:cNvPr>
          <p:cNvSpPr txBox="1"/>
          <p:nvPr/>
        </p:nvSpPr>
        <p:spPr>
          <a:xfrm>
            <a:off x="2382444" y="4068135"/>
            <a:ext cx="2880917" cy="369332"/>
          </a:xfrm>
          <a:prstGeom prst="rect">
            <a:avLst/>
          </a:prstGeom>
          <a:noFill/>
        </p:spPr>
        <p:txBody>
          <a:bodyPr wrap="none" rtlCol="0">
            <a:spAutoFit/>
          </a:bodyPr>
          <a:lstStyle/>
          <a:p>
            <a:r>
              <a:rPr kumimoji="1" lang="en-US" altLang="ja-JP" b="1" dirty="0"/>
              <a:t>CVR</a:t>
            </a:r>
            <a:r>
              <a:rPr kumimoji="1" lang="ja-JP" altLang="en-US" b="1" dirty="0"/>
              <a:t>を半年後に</a:t>
            </a:r>
            <a:r>
              <a:rPr kumimoji="1" lang="en-US" altLang="ja-JP" b="1" dirty="0"/>
              <a:t>3</a:t>
            </a:r>
            <a:r>
              <a:rPr kumimoji="1" lang="ja-JP" altLang="en-US" b="1" dirty="0"/>
              <a:t>倍にする</a:t>
            </a:r>
          </a:p>
        </p:txBody>
      </p:sp>
      <p:sp>
        <p:nvSpPr>
          <p:cNvPr id="31" name="十字形 30">
            <a:extLst>
              <a:ext uri="{FF2B5EF4-FFF2-40B4-BE49-F238E27FC236}">
                <a16:creationId xmlns:a16="http://schemas.microsoft.com/office/drawing/2014/main" id="{793C5ABF-7BE2-29F5-2F0D-D010A3A98425}"/>
              </a:ext>
            </a:extLst>
          </p:cNvPr>
          <p:cNvSpPr/>
          <p:nvPr/>
        </p:nvSpPr>
        <p:spPr>
          <a:xfrm rot="2700000">
            <a:off x="6545522" y="3604742"/>
            <a:ext cx="790238" cy="790238"/>
          </a:xfrm>
          <a:prstGeom prst="plus">
            <a:avLst>
              <a:gd name="adj" fmla="val 44159"/>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FDA12CE-1BC3-07A4-5DBB-402B1A3F84AD}"/>
              </a:ext>
            </a:extLst>
          </p:cNvPr>
          <p:cNvSpPr txBox="1"/>
          <p:nvPr/>
        </p:nvSpPr>
        <p:spPr>
          <a:xfrm>
            <a:off x="6901651" y="4068135"/>
            <a:ext cx="2449710" cy="369332"/>
          </a:xfrm>
          <a:prstGeom prst="rect">
            <a:avLst/>
          </a:prstGeom>
          <a:noFill/>
        </p:spPr>
        <p:txBody>
          <a:bodyPr wrap="none" rtlCol="0">
            <a:spAutoFit/>
          </a:bodyPr>
          <a:lstStyle/>
          <a:p>
            <a:r>
              <a:rPr kumimoji="1" lang="ja-JP" altLang="en-US" b="1" dirty="0"/>
              <a:t>毎月</a:t>
            </a:r>
            <a:r>
              <a:rPr kumimoji="1" lang="en-US" altLang="ja-JP" b="1" dirty="0"/>
              <a:t>2</a:t>
            </a:r>
            <a:r>
              <a:rPr kumimoji="1" lang="ja-JP" altLang="en-US" b="1" dirty="0"/>
              <a:t>回</a:t>
            </a:r>
            <a:r>
              <a:rPr kumimoji="1" lang="en-US" altLang="ja-JP" b="1" dirty="0"/>
              <a:t>LP</a:t>
            </a:r>
            <a:r>
              <a:rPr kumimoji="1" lang="ja-JP" altLang="en-US" b="1" dirty="0"/>
              <a:t>を改修する</a:t>
            </a:r>
          </a:p>
        </p:txBody>
      </p:sp>
      <p:sp>
        <p:nvSpPr>
          <p:cNvPr id="36" name="四角形: 角を丸くする 35">
            <a:extLst>
              <a:ext uri="{FF2B5EF4-FFF2-40B4-BE49-F238E27FC236}">
                <a16:creationId xmlns:a16="http://schemas.microsoft.com/office/drawing/2014/main" id="{9EF08729-4803-429D-AC53-6F5B94046586}"/>
              </a:ext>
            </a:extLst>
          </p:cNvPr>
          <p:cNvSpPr/>
          <p:nvPr/>
        </p:nvSpPr>
        <p:spPr>
          <a:xfrm>
            <a:off x="4280922" y="2540582"/>
            <a:ext cx="3263900" cy="675185"/>
          </a:xfrm>
          <a:prstGeom prst="roundRect">
            <a:avLst>
              <a:gd name="adj" fmla="val 0"/>
            </a:avLst>
          </a:prstGeom>
          <a:solidFill>
            <a:schemeClr val="bg1"/>
          </a:solidFill>
          <a:ln w="28575">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BB5C1FE-0A9E-4C84-9BF3-18F1B2C144CA}"/>
              </a:ext>
            </a:extLst>
          </p:cNvPr>
          <p:cNvSpPr txBox="1"/>
          <p:nvPr/>
        </p:nvSpPr>
        <p:spPr>
          <a:xfrm>
            <a:off x="4498572" y="2718574"/>
            <a:ext cx="2954655" cy="369332"/>
          </a:xfrm>
          <a:prstGeom prst="rect">
            <a:avLst/>
          </a:prstGeom>
          <a:noFill/>
        </p:spPr>
        <p:txBody>
          <a:bodyPr wrap="none" rtlCol="0">
            <a:spAutoFit/>
          </a:bodyPr>
          <a:lstStyle/>
          <a:p>
            <a:r>
              <a:rPr kumimoji="1" lang="ja-JP" altLang="en-US" b="1" dirty="0"/>
              <a:t>売上を半年後に</a:t>
            </a:r>
            <a:r>
              <a:rPr kumimoji="1" lang="en-US" altLang="ja-JP" b="1" dirty="0"/>
              <a:t>2</a:t>
            </a:r>
            <a:r>
              <a:rPr kumimoji="1" lang="ja-JP" altLang="en-US" b="1" dirty="0"/>
              <a:t>倍にする</a:t>
            </a:r>
          </a:p>
        </p:txBody>
      </p:sp>
      <p:sp>
        <p:nvSpPr>
          <p:cNvPr id="40" name="テキスト ボックス 39">
            <a:extLst>
              <a:ext uri="{FF2B5EF4-FFF2-40B4-BE49-F238E27FC236}">
                <a16:creationId xmlns:a16="http://schemas.microsoft.com/office/drawing/2014/main" id="{A3DBF097-D456-46B0-A978-A8901378F533}"/>
              </a:ext>
            </a:extLst>
          </p:cNvPr>
          <p:cNvSpPr txBox="1"/>
          <p:nvPr/>
        </p:nvSpPr>
        <p:spPr>
          <a:xfrm>
            <a:off x="5049989" y="2279663"/>
            <a:ext cx="1691758"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kumimoji="1" lang="en-US" altLang="ja-JP" sz="2000" b="1" dirty="0">
                <a:solidFill>
                  <a:schemeClr val="bg1"/>
                </a:solidFill>
              </a:rPr>
              <a:t>KGI</a:t>
            </a:r>
            <a:endParaRPr kumimoji="1" lang="ja-JP" altLang="en-US" sz="2000" b="1" dirty="0">
              <a:solidFill>
                <a:schemeClr val="bg1"/>
              </a:solidFill>
            </a:endParaRPr>
          </a:p>
        </p:txBody>
      </p:sp>
      <p:sp>
        <p:nvSpPr>
          <p:cNvPr id="41" name="テキスト ボックス 40">
            <a:extLst>
              <a:ext uri="{FF2B5EF4-FFF2-40B4-BE49-F238E27FC236}">
                <a16:creationId xmlns:a16="http://schemas.microsoft.com/office/drawing/2014/main" id="{98F52E24-A1C8-4F77-B2AF-C49D6210A3FD}"/>
              </a:ext>
            </a:extLst>
          </p:cNvPr>
          <p:cNvSpPr txBox="1"/>
          <p:nvPr/>
        </p:nvSpPr>
        <p:spPr>
          <a:xfrm>
            <a:off x="2948759" y="3613588"/>
            <a:ext cx="1691758"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ja-JP" altLang="en-US" sz="2000" b="1" dirty="0">
                <a:solidFill>
                  <a:schemeClr val="bg1"/>
                </a:solidFill>
              </a:rPr>
              <a:t>適切な</a:t>
            </a:r>
            <a:r>
              <a:rPr lang="en-US" altLang="ja-JP" sz="2000" b="1" dirty="0">
                <a:solidFill>
                  <a:schemeClr val="bg1"/>
                </a:solidFill>
              </a:rPr>
              <a:t>KPI</a:t>
            </a:r>
            <a:endParaRPr kumimoji="1" lang="ja-JP" altLang="en-US" sz="2000" b="1" dirty="0">
              <a:solidFill>
                <a:schemeClr val="bg1"/>
              </a:solidFill>
            </a:endParaRPr>
          </a:p>
        </p:txBody>
      </p:sp>
      <p:sp>
        <p:nvSpPr>
          <p:cNvPr id="42" name="テキスト ボックス 41">
            <a:extLst>
              <a:ext uri="{FF2B5EF4-FFF2-40B4-BE49-F238E27FC236}">
                <a16:creationId xmlns:a16="http://schemas.microsoft.com/office/drawing/2014/main" id="{E49BE05A-BEF2-4F28-B6A2-6B92CA03625A}"/>
              </a:ext>
            </a:extLst>
          </p:cNvPr>
          <p:cNvSpPr txBox="1"/>
          <p:nvPr/>
        </p:nvSpPr>
        <p:spPr>
          <a:xfrm>
            <a:off x="7307214" y="3657686"/>
            <a:ext cx="1691758" cy="40011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kumimoji="1" lang="ja-JP" altLang="en-US" sz="2000" b="1" dirty="0">
                <a:solidFill>
                  <a:schemeClr val="bg1"/>
                </a:solidFill>
              </a:rPr>
              <a:t>不適切な</a:t>
            </a:r>
            <a:r>
              <a:rPr kumimoji="1" lang="en-US" altLang="ja-JP" sz="2000" b="1" dirty="0">
                <a:solidFill>
                  <a:schemeClr val="bg1"/>
                </a:solidFill>
              </a:rPr>
              <a:t>KPI</a:t>
            </a:r>
            <a:endParaRPr kumimoji="1" lang="ja-JP" altLang="en-US" sz="2000" b="1" dirty="0">
              <a:solidFill>
                <a:schemeClr val="bg1"/>
              </a:solidFill>
            </a:endParaRPr>
          </a:p>
        </p:txBody>
      </p:sp>
    </p:spTree>
    <p:extLst>
      <p:ext uri="{BB962C8B-B14F-4D97-AF65-F5344CB8AC3E}">
        <p14:creationId xmlns:p14="http://schemas.microsoft.com/office/powerpoint/2010/main" val="3217602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D442261-2502-4077-878A-5C9A73E2F9EB}"/>
              </a:ext>
            </a:extLst>
          </p:cNvPr>
          <p:cNvSpPr/>
          <p:nvPr/>
        </p:nvSpPr>
        <p:spPr>
          <a:xfrm>
            <a:off x="105954" y="8699862"/>
            <a:ext cx="744582"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1AD2C98A-C3F6-42CF-9DD7-48F6F06CF7B8}"/>
              </a:ext>
            </a:extLst>
          </p:cNvPr>
          <p:cNvSpPr/>
          <p:nvPr/>
        </p:nvSpPr>
        <p:spPr>
          <a:xfrm>
            <a:off x="136416" y="261257"/>
            <a:ext cx="11598549" cy="571862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10F7383-203D-4D64-A1BF-23BEB51832CB}"/>
              </a:ext>
            </a:extLst>
          </p:cNvPr>
          <p:cNvSpPr/>
          <p:nvPr/>
        </p:nvSpPr>
        <p:spPr>
          <a:xfrm>
            <a:off x="457035" y="524289"/>
            <a:ext cx="11010610" cy="5164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29C8E77B-B5AC-421A-A344-AF5C15C7B974}"/>
              </a:ext>
            </a:extLst>
          </p:cNvPr>
          <p:cNvCxnSpPr>
            <a:cxnSpLocks/>
          </p:cNvCxnSpPr>
          <p:nvPr/>
        </p:nvCxnSpPr>
        <p:spPr>
          <a:xfrm>
            <a:off x="724356" y="1168868"/>
            <a:ext cx="10321015"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楕円 4">
            <a:extLst>
              <a:ext uri="{FF2B5EF4-FFF2-40B4-BE49-F238E27FC236}">
                <a16:creationId xmlns:a16="http://schemas.microsoft.com/office/drawing/2014/main" id="{DF294C8E-1BC9-4C70-8854-9AABE3F35B91}"/>
              </a:ext>
            </a:extLst>
          </p:cNvPr>
          <p:cNvSpPr/>
          <p:nvPr/>
        </p:nvSpPr>
        <p:spPr>
          <a:xfrm>
            <a:off x="1059270" y="1516735"/>
            <a:ext cx="3370217" cy="3311094"/>
          </a:xfrm>
          <a:prstGeom prst="ellipse">
            <a:avLst/>
          </a:prstGeom>
          <a:solidFill>
            <a:srgbClr val="9FBEF7"/>
          </a:solidFill>
          <a:ln>
            <a:solidFill>
              <a:srgbClr val="9FBE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AE333FA-DB4D-47FB-BA18-BDCB7F131A76}"/>
              </a:ext>
            </a:extLst>
          </p:cNvPr>
          <p:cNvSpPr/>
          <p:nvPr/>
        </p:nvSpPr>
        <p:spPr>
          <a:xfrm>
            <a:off x="1753818" y="2881463"/>
            <a:ext cx="1981120" cy="1946366"/>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E2133E3-66B8-403A-B28D-8746555CB6DE}"/>
              </a:ext>
            </a:extLst>
          </p:cNvPr>
          <p:cNvSpPr txBox="1"/>
          <p:nvPr/>
        </p:nvSpPr>
        <p:spPr>
          <a:xfrm>
            <a:off x="2300241" y="1819633"/>
            <a:ext cx="888274" cy="646331"/>
          </a:xfrm>
          <a:prstGeom prst="rect">
            <a:avLst/>
          </a:prstGeom>
          <a:noFill/>
        </p:spPr>
        <p:txBody>
          <a:bodyPr wrap="square" rtlCol="0">
            <a:spAutoFit/>
          </a:bodyPr>
          <a:lstStyle/>
          <a:p>
            <a:r>
              <a:rPr kumimoji="1" lang="en-US" altLang="ja-JP" sz="3600" b="1" dirty="0"/>
              <a:t>UX</a:t>
            </a:r>
            <a:endParaRPr kumimoji="1" lang="ja-JP" altLang="en-US" sz="3600" b="1" dirty="0"/>
          </a:p>
        </p:txBody>
      </p:sp>
      <p:sp>
        <p:nvSpPr>
          <p:cNvPr id="8" name="テキスト ボックス 7">
            <a:extLst>
              <a:ext uri="{FF2B5EF4-FFF2-40B4-BE49-F238E27FC236}">
                <a16:creationId xmlns:a16="http://schemas.microsoft.com/office/drawing/2014/main" id="{58FDA755-1250-4157-A7A0-10C5D8EF298C}"/>
              </a:ext>
            </a:extLst>
          </p:cNvPr>
          <p:cNvSpPr txBox="1"/>
          <p:nvPr/>
        </p:nvSpPr>
        <p:spPr>
          <a:xfrm>
            <a:off x="2300241" y="3531480"/>
            <a:ext cx="888274" cy="646331"/>
          </a:xfrm>
          <a:prstGeom prst="rect">
            <a:avLst/>
          </a:prstGeom>
          <a:noFill/>
        </p:spPr>
        <p:txBody>
          <a:bodyPr wrap="square" rtlCol="0">
            <a:spAutoFit/>
          </a:bodyPr>
          <a:lstStyle/>
          <a:p>
            <a:pPr algn="ctr"/>
            <a:r>
              <a:rPr kumimoji="1" lang="en-US" altLang="ja-JP" sz="3600" b="1" dirty="0"/>
              <a:t>UI</a:t>
            </a:r>
            <a:endParaRPr kumimoji="1" lang="ja-JP" altLang="en-US" sz="3600" b="1" dirty="0"/>
          </a:p>
        </p:txBody>
      </p:sp>
      <p:cxnSp>
        <p:nvCxnSpPr>
          <p:cNvPr id="10" name="直線コネクタ 9">
            <a:extLst>
              <a:ext uri="{FF2B5EF4-FFF2-40B4-BE49-F238E27FC236}">
                <a16:creationId xmlns:a16="http://schemas.microsoft.com/office/drawing/2014/main" id="{EA2986E8-1E35-4CFF-BFA7-C15E2FC2C471}"/>
              </a:ext>
            </a:extLst>
          </p:cNvPr>
          <p:cNvCxnSpPr/>
          <p:nvPr/>
        </p:nvCxnSpPr>
        <p:spPr>
          <a:xfrm>
            <a:off x="3384457" y="2086565"/>
            <a:ext cx="22990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08F5E5B-5EB9-40F3-B960-1F42C9B2F22C}"/>
              </a:ext>
            </a:extLst>
          </p:cNvPr>
          <p:cNvCxnSpPr/>
          <p:nvPr/>
        </p:nvCxnSpPr>
        <p:spPr>
          <a:xfrm>
            <a:off x="3384458" y="3821989"/>
            <a:ext cx="22990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72699CDF-4130-4878-BF53-50FBD6B91991}"/>
              </a:ext>
            </a:extLst>
          </p:cNvPr>
          <p:cNvSpPr txBox="1"/>
          <p:nvPr/>
        </p:nvSpPr>
        <p:spPr>
          <a:xfrm>
            <a:off x="5879463" y="1922667"/>
            <a:ext cx="5486400" cy="1477328"/>
          </a:xfrm>
          <a:prstGeom prst="rect">
            <a:avLst/>
          </a:prstGeom>
          <a:noFill/>
        </p:spPr>
        <p:txBody>
          <a:bodyPr wrap="square" rtlCol="0">
            <a:spAutoFit/>
          </a:bodyPr>
          <a:lstStyle/>
          <a:p>
            <a:r>
              <a:rPr kumimoji="1" lang="ja-JP" altLang="en-US" b="1" dirty="0"/>
              <a:t>ユーザーエクスペリエンス</a:t>
            </a:r>
            <a:endParaRPr kumimoji="1" lang="en-US" altLang="ja-JP" b="1" dirty="0"/>
          </a:p>
          <a:p>
            <a:r>
              <a:rPr kumimoji="1" lang="ja-JP" altLang="en-US" dirty="0"/>
              <a:t>ユーザーが製品・サービスを通して得られる経験</a:t>
            </a:r>
            <a:endParaRPr kumimoji="1" lang="en-US" altLang="ja-JP" dirty="0"/>
          </a:p>
          <a:p>
            <a:r>
              <a:rPr kumimoji="1" lang="ja-JP" altLang="en-US" dirty="0"/>
              <a:t>◆製品・サービスの認知</a:t>
            </a:r>
            <a:endParaRPr kumimoji="1" lang="en-US" altLang="ja-JP" dirty="0"/>
          </a:p>
          <a:p>
            <a:r>
              <a:rPr lang="ja-JP" altLang="en-US" dirty="0"/>
              <a:t>◆比較および検討</a:t>
            </a:r>
            <a:endParaRPr lang="en-US" altLang="ja-JP" dirty="0"/>
          </a:p>
          <a:p>
            <a:r>
              <a:rPr kumimoji="1" lang="ja-JP" altLang="en-US" dirty="0"/>
              <a:t>◆購入　　　                        </a:t>
            </a:r>
            <a:r>
              <a:rPr kumimoji="1" lang="en-US" altLang="ja-JP" dirty="0"/>
              <a:t>etc.</a:t>
            </a:r>
            <a:endParaRPr kumimoji="1" lang="ja-JP" altLang="en-US" dirty="0"/>
          </a:p>
        </p:txBody>
      </p:sp>
      <p:sp>
        <p:nvSpPr>
          <p:cNvPr id="13" name="テキスト ボックス 12">
            <a:extLst>
              <a:ext uri="{FF2B5EF4-FFF2-40B4-BE49-F238E27FC236}">
                <a16:creationId xmlns:a16="http://schemas.microsoft.com/office/drawing/2014/main" id="{D5C18E4E-54D9-4FC7-A58C-8BB7C7F50DE1}"/>
              </a:ext>
            </a:extLst>
          </p:cNvPr>
          <p:cNvSpPr txBox="1"/>
          <p:nvPr/>
        </p:nvSpPr>
        <p:spPr>
          <a:xfrm>
            <a:off x="5879463" y="3690748"/>
            <a:ext cx="4062549" cy="1477328"/>
          </a:xfrm>
          <a:prstGeom prst="rect">
            <a:avLst/>
          </a:prstGeom>
          <a:noFill/>
        </p:spPr>
        <p:txBody>
          <a:bodyPr wrap="square" rtlCol="0">
            <a:spAutoFit/>
          </a:bodyPr>
          <a:lstStyle/>
          <a:p>
            <a:r>
              <a:rPr kumimoji="1" lang="ja-JP" altLang="en-US" b="1" dirty="0"/>
              <a:t>ユーザーインターフェース</a:t>
            </a:r>
            <a:endParaRPr kumimoji="1" lang="en-US" altLang="ja-JP" b="1" dirty="0"/>
          </a:p>
          <a:p>
            <a:r>
              <a:rPr kumimoji="1" lang="ja-JP" altLang="en-US" dirty="0"/>
              <a:t>ユーザーと製品・サービスとの接点</a:t>
            </a:r>
            <a:endParaRPr lang="en-US" altLang="ja-JP" dirty="0"/>
          </a:p>
          <a:p>
            <a:r>
              <a:rPr lang="ja-JP" altLang="en-US" dirty="0"/>
              <a:t>◆</a:t>
            </a:r>
            <a:r>
              <a:rPr lang="en-US" altLang="ja-JP" dirty="0"/>
              <a:t>Web</a:t>
            </a:r>
            <a:r>
              <a:rPr lang="ja-JP" altLang="en-US" dirty="0"/>
              <a:t>サイトの見た目</a:t>
            </a:r>
            <a:endParaRPr lang="en-US" altLang="ja-JP" dirty="0"/>
          </a:p>
          <a:p>
            <a:r>
              <a:rPr kumimoji="1" lang="ja-JP" altLang="en-US" dirty="0"/>
              <a:t>◆フォントの種類やサイズ</a:t>
            </a:r>
            <a:endParaRPr kumimoji="1" lang="en-US" altLang="ja-JP" dirty="0"/>
          </a:p>
          <a:p>
            <a:r>
              <a:rPr lang="ja-JP" altLang="en-US" dirty="0"/>
              <a:t>◆問い合わせフォーム　　　</a:t>
            </a:r>
            <a:r>
              <a:rPr lang="en-US" altLang="ja-JP" dirty="0"/>
              <a:t>etc.</a:t>
            </a:r>
            <a:endParaRPr kumimoji="1" lang="en-US" altLang="ja-JP" dirty="0"/>
          </a:p>
        </p:txBody>
      </p:sp>
      <p:sp>
        <p:nvSpPr>
          <p:cNvPr id="17" name="テキスト ボックス 16">
            <a:extLst>
              <a:ext uri="{FF2B5EF4-FFF2-40B4-BE49-F238E27FC236}">
                <a16:creationId xmlns:a16="http://schemas.microsoft.com/office/drawing/2014/main" id="{36BD6B6B-E762-4080-8BC6-E6D9A0F2B790}"/>
              </a:ext>
            </a:extLst>
          </p:cNvPr>
          <p:cNvSpPr txBox="1"/>
          <p:nvPr/>
        </p:nvSpPr>
        <p:spPr>
          <a:xfrm>
            <a:off x="884459" y="672919"/>
            <a:ext cx="9019723" cy="461665"/>
          </a:xfrm>
          <a:prstGeom prst="rect">
            <a:avLst/>
          </a:prstGeom>
          <a:noFill/>
        </p:spPr>
        <p:txBody>
          <a:bodyPr wrap="square" rtlCol="0">
            <a:spAutoFit/>
          </a:bodyPr>
          <a:lstStyle/>
          <a:p>
            <a:r>
              <a:rPr lang="en-US" altLang="ja-JP" sz="2400" b="1" dirty="0"/>
              <a:t>UI</a:t>
            </a:r>
            <a:r>
              <a:rPr lang="ja-JP" altLang="en-US" sz="2400" b="1" dirty="0"/>
              <a:t>と</a:t>
            </a:r>
            <a:r>
              <a:rPr lang="en-US" altLang="ja-JP" sz="2400" b="1" dirty="0"/>
              <a:t>UX</a:t>
            </a:r>
            <a:r>
              <a:rPr lang="ja-JP" altLang="en-US" sz="2400" b="1" dirty="0"/>
              <a:t>の違い</a:t>
            </a:r>
            <a:endParaRPr kumimoji="1" lang="ja-JP" altLang="en-US" sz="2400" b="1" dirty="0"/>
          </a:p>
        </p:txBody>
      </p:sp>
    </p:spTree>
    <p:extLst>
      <p:ext uri="{BB962C8B-B14F-4D97-AF65-F5344CB8AC3E}">
        <p14:creationId xmlns:p14="http://schemas.microsoft.com/office/powerpoint/2010/main" val="3800573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84BE63-CC75-4D84-837B-CB2A9CBCB778}"/>
              </a:ext>
            </a:extLst>
          </p:cNvPr>
          <p:cNvSpPr/>
          <p:nvPr/>
        </p:nvSpPr>
        <p:spPr>
          <a:xfrm>
            <a:off x="211525" y="177850"/>
            <a:ext cx="11768949" cy="650235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CFFEAEB-A5B8-438B-B140-972E4314014A}"/>
              </a:ext>
            </a:extLst>
          </p:cNvPr>
          <p:cNvSpPr/>
          <p:nvPr/>
        </p:nvSpPr>
        <p:spPr>
          <a:xfrm>
            <a:off x="461726" y="442587"/>
            <a:ext cx="11234398" cy="599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989AC78E-D553-445F-8FFE-5BD15DBA6B86}"/>
              </a:ext>
            </a:extLst>
          </p:cNvPr>
          <p:cNvSpPr txBox="1"/>
          <p:nvPr/>
        </p:nvSpPr>
        <p:spPr>
          <a:xfrm>
            <a:off x="767556" y="529042"/>
            <a:ext cx="9170119" cy="400110"/>
          </a:xfrm>
          <a:prstGeom prst="rect">
            <a:avLst/>
          </a:prstGeom>
          <a:noFill/>
        </p:spPr>
        <p:txBody>
          <a:bodyPr wrap="square" rtlCol="0">
            <a:spAutoFit/>
          </a:bodyPr>
          <a:lstStyle/>
          <a:p>
            <a:r>
              <a:rPr lang="en-US" altLang="ja-JP" sz="2000" b="1" i="0" dirty="0">
                <a:solidFill>
                  <a:srgbClr val="000000"/>
                </a:solidFill>
                <a:effectLst/>
                <a:latin typeface="Arial" panose="020B0604020202020204" pitchFamily="34" charset="0"/>
              </a:rPr>
              <a:t>UI</a:t>
            </a:r>
            <a:r>
              <a:rPr lang="ja-JP" altLang="en-US" sz="2000" b="1" i="0" dirty="0">
                <a:solidFill>
                  <a:srgbClr val="000000"/>
                </a:solidFill>
                <a:effectLst/>
                <a:latin typeface="Arial" panose="020B0604020202020204" pitchFamily="34" charset="0"/>
              </a:rPr>
              <a:t>改善が</a:t>
            </a:r>
            <a:r>
              <a:rPr lang="en-US" altLang="ja-JP" sz="2000" b="1" i="0" dirty="0">
                <a:solidFill>
                  <a:srgbClr val="000000"/>
                </a:solidFill>
                <a:effectLst/>
                <a:latin typeface="Arial" panose="020B0604020202020204" pitchFamily="34" charset="0"/>
              </a:rPr>
              <a:t>CVR</a:t>
            </a:r>
            <a:r>
              <a:rPr lang="ja-JP" altLang="en-US" sz="2000" b="1" i="0" dirty="0">
                <a:solidFill>
                  <a:srgbClr val="000000"/>
                </a:solidFill>
                <a:effectLst/>
                <a:latin typeface="Arial" panose="020B0604020202020204" pitchFamily="34" charset="0"/>
              </a:rPr>
              <a:t>向上につながった事例</a:t>
            </a:r>
            <a:endParaRPr lang="ja-JP" altLang="en-US" sz="2000" b="1" dirty="0"/>
          </a:p>
        </p:txBody>
      </p:sp>
      <p:cxnSp>
        <p:nvCxnSpPr>
          <p:cNvPr id="7" name="直線コネクタ 6">
            <a:extLst>
              <a:ext uri="{FF2B5EF4-FFF2-40B4-BE49-F238E27FC236}">
                <a16:creationId xmlns:a16="http://schemas.microsoft.com/office/drawing/2014/main" id="{DE7C8BD8-E592-41EC-A1CD-48878709E4CA}"/>
              </a:ext>
            </a:extLst>
          </p:cNvPr>
          <p:cNvCxnSpPr>
            <a:cxnSpLocks/>
          </p:cNvCxnSpPr>
          <p:nvPr/>
        </p:nvCxnSpPr>
        <p:spPr>
          <a:xfrm>
            <a:off x="621581" y="970396"/>
            <a:ext cx="1093572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3E906175-8ACA-4877-A702-B6F39C65842D}"/>
              </a:ext>
            </a:extLst>
          </p:cNvPr>
          <p:cNvSpPr/>
          <p:nvPr/>
        </p:nvSpPr>
        <p:spPr>
          <a:xfrm>
            <a:off x="844550" y="2664324"/>
            <a:ext cx="4591050" cy="3683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443586F-9F83-420F-B8D9-84FF5861A0FF}"/>
              </a:ext>
            </a:extLst>
          </p:cNvPr>
          <p:cNvSpPr/>
          <p:nvPr/>
        </p:nvSpPr>
        <p:spPr>
          <a:xfrm>
            <a:off x="6738454" y="2613524"/>
            <a:ext cx="4591050" cy="3683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9F22B7E-7495-422B-989E-69C9FD13B6EE}"/>
              </a:ext>
            </a:extLst>
          </p:cNvPr>
          <p:cNvSpPr/>
          <p:nvPr/>
        </p:nvSpPr>
        <p:spPr>
          <a:xfrm>
            <a:off x="1003301" y="2787560"/>
            <a:ext cx="4254499" cy="341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9031745-65A2-4247-9BEE-25B9898C300D}"/>
              </a:ext>
            </a:extLst>
          </p:cNvPr>
          <p:cNvSpPr/>
          <p:nvPr/>
        </p:nvSpPr>
        <p:spPr>
          <a:xfrm>
            <a:off x="6925364" y="2594113"/>
            <a:ext cx="4217230" cy="353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a:extLst>
              <a:ext uri="{FF2B5EF4-FFF2-40B4-BE49-F238E27FC236}">
                <a16:creationId xmlns:a16="http://schemas.microsoft.com/office/drawing/2014/main" id="{A3594BB1-329B-42C4-AF99-216CE376BE82}"/>
              </a:ext>
            </a:extLst>
          </p:cNvPr>
          <p:cNvGraphicFramePr>
            <a:graphicFrameLocks noGrp="1"/>
          </p:cNvGraphicFramePr>
          <p:nvPr>
            <p:extLst>
              <p:ext uri="{D42A27DB-BD31-4B8C-83A1-F6EECF244321}">
                <p14:modId xmlns:p14="http://schemas.microsoft.com/office/powerpoint/2010/main" val="1151667265"/>
              </p:ext>
            </p:extLst>
          </p:nvPr>
        </p:nvGraphicFramePr>
        <p:xfrm>
          <a:off x="7183326" y="4649031"/>
          <a:ext cx="3701305" cy="1383115"/>
        </p:xfrm>
        <a:graphic>
          <a:graphicData uri="http://schemas.openxmlformats.org/drawingml/2006/table">
            <a:tbl>
              <a:tblPr firstRow="1" bandRow="1">
                <a:tableStyleId>{3B4B98B0-60AC-42C2-AFA5-B58CD77FA1E5}</a:tableStyleId>
              </a:tblPr>
              <a:tblGrid>
                <a:gridCol w="740261">
                  <a:extLst>
                    <a:ext uri="{9D8B030D-6E8A-4147-A177-3AD203B41FA5}">
                      <a16:colId xmlns:a16="http://schemas.microsoft.com/office/drawing/2014/main" val="4020749047"/>
                    </a:ext>
                  </a:extLst>
                </a:gridCol>
                <a:gridCol w="740261">
                  <a:extLst>
                    <a:ext uri="{9D8B030D-6E8A-4147-A177-3AD203B41FA5}">
                      <a16:colId xmlns:a16="http://schemas.microsoft.com/office/drawing/2014/main" val="3468553654"/>
                    </a:ext>
                  </a:extLst>
                </a:gridCol>
                <a:gridCol w="740261">
                  <a:extLst>
                    <a:ext uri="{9D8B030D-6E8A-4147-A177-3AD203B41FA5}">
                      <a16:colId xmlns:a16="http://schemas.microsoft.com/office/drawing/2014/main" val="101778970"/>
                    </a:ext>
                  </a:extLst>
                </a:gridCol>
                <a:gridCol w="740261">
                  <a:extLst>
                    <a:ext uri="{9D8B030D-6E8A-4147-A177-3AD203B41FA5}">
                      <a16:colId xmlns:a16="http://schemas.microsoft.com/office/drawing/2014/main" val="2042835888"/>
                    </a:ext>
                  </a:extLst>
                </a:gridCol>
                <a:gridCol w="740261">
                  <a:extLst>
                    <a:ext uri="{9D8B030D-6E8A-4147-A177-3AD203B41FA5}">
                      <a16:colId xmlns:a16="http://schemas.microsoft.com/office/drawing/2014/main" val="3586134801"/>
                    </a:ext>
                  </a:extLst>
                </a:gridCol>
              </a:tblGrid>
              <a:tr h="276623">
                <a:tc>
                  <a:txBody>
                    <a:bodyPr/>
                    <a:lstStyle/>
                    <a:p>
                      <a:pPr algn="ctr"/>
                      <a:endParaRPr kumimoji="1" lang="ja-JP" altLang="en-US" sz="900" b="1" dirty="0"/>
                    </a:p>
                  </a:txBody>
                  <a:tcPr anchor="ctr"/>
                </a:tc>
                <a:tc>
                  <a:txBody>
                    <a:bodyPr/>
                    <a:lstStyle/>
                    <a:p>
                      <a:pPr algn="ctr"/>
                      <a:r>
                        <a:rPr kumimoji="1" lang="ja-JP" altLang="en-US" sz="900" b="1" dirty="0">
                          <a:solidFill>
                            <a:srgbClr val="C00000"/>
                          </a:solidFill>
                        </a:rPr>
                        <a:t>当社</a:t>
                      </a:r>
                    </a:p>
                  </a:txBody>
                  <a:tcPr anchor="ctr"/>
                </a:tc>
                <a:tc>
                  <a:txBody>
                    <a:bodyPr/>
                    <a:lstStyle/>
                    <a:p>
                      <a:pPr algn="ctr"/>
                      <a:r>
                        <a:rPr kumimoji="1" lang="en-US" altLang="ja-JP" sz="900" b="1" dirty="0"/>
                        <a:t>A</a:t>
                      </a:r>
                      <a:r>
                        <a:rPr kumimoji="1" lang="ja-JP" altLang="en-US" sz="900" b="1" dirty="0"/>
                        <a:t>社</a:t>
                      </a:r>
                    </a:p>
                  </a:txBody>
                  <a:tcPr anchor="ctr"/>
                </a:tc>
                <a:tc>
                  <a:txBody>
                    <a:bodyPr/>
                    <a:lstStyle/>
                    <a:p>
                      <a:pPr algn="ctr"/>
                      <a:r>
                        <a:rPr kumimoji="1" lang="en-US" altLang="ja-JP" sz="900" b="1" dirty="0"/>
                        <a:t>B</a:t>
                      </a:r>
                      <a:r>
                        <a:rPr kumimoji="1" lang="ja-JP" altLang="en-US" sz="900" b="1" dirty="0"/>
                        <a:t>社</a:t>
                      </a:r>
                    </a:p>
                  </a:txBody>
                  <a:tcPr anchor="ctr"/>
                </a:tc>
                <a:tc>
                  <a:txBody>
                    <a:bodyPr/>
                    <a:lstStyle/>
                    <a:p>
                      <a:pPr algn="ctr"/>
                      <a:r>
                        <a:rPr kumimoji="1" lang="en-US" altLang="ja-JP" sz="900" b="1" dirty="0"/>
                        <a:t>C</a:t>
                      </a:r>
                      <a:r>
                        <a:rPr kumimoji="1" lang="ja-JP" altLang="en-US" sz="900" b="1" dirty="0"/>
                        <a:t>社</a:t>
                      </a:r>
                    </a:p>
                  </a:txBody>
                  <a:tcPr anchor="ctr"/>
                </a:tc>
                <a:extLst>
                  <a:ext uri="{0D108BD9-81ED-4DB2-BD59-A6C34878D82A}">
                    <a16:rowId xmlns:a16="http://schemas.microsoft.com/office/drawing/2014/main" val="122811798"/>
                  </a:ext>
                </a:extLst>
              </a:tr>
              <a:tr h="276623">
                <a:tc>
                  <a:txBody>
                    <a:bodyPr/>
                    <a:lstStyle/>
                    <a:p>
                      <a:pPr algn="ctr"/>
                      <a:r>
                        <a:rPr kumimoji="1" lang="ja-JP" altLang="en-US" sz="900" b="1" dirty="0"/>
                        <a:t>成分①</a:t>
                      </a:r>
                    </a:p>
                  </a:txBody>
                  <a:tcPr anchor="ctr"/>
                </a:tc>
                <a:tc>
                  <a:txBody>
                    <a:bodyPr/>
                    <a:lstStyle/>
                    <a:p>
                      <a:pPr algn="ctr"/>
                      <a:r>
                        <a:rPr kumimoji="1" lang="ja-JP" altLang="en-US" sz="900" b="1" dirty="0">
                          <a:solidFill>
                            <a:srgbClr val="C00000"/>
                          </a:solidFill>
                        </a:rPr>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extLst>
                  <a:ext uri="{0D108BD9-81ED-4DB2-BD59-A6C34878D82A}">
                    <a16:rowId xmlns:a16="http://schemas.microsoft.com/office/drawing/2014/main" val="3718355096"/>
                  </a:ext>
                </a:extLst>
              </a:tr>
              <a:tr h="276623">
                <a:tc>
                  <a:txBody>
                    <a:bodyPr/>
                    <a:lstStyle/>
                    <a:p>
                      <a:pPr algn="ctr"/>
                      <a:r>
                        <a:rPr kumimoji="1" lang="ja-JP" altLang="en-US" sz="900" b="1" dirty="0"/>
                        <a:t>成分②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algn="ctr"/>
                      <a:r>
                        <a:rPr kumimoji="1" lang="ja-JP" altLang="en-US" sz="900" b="1" dirty="0"/>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extLst>
                  <a:ext uri="{0D108BD9-81ED-4DB2-BD59-A6C34878D82A}">
                    <a16:rowId xmlns:a16="http://schemas.microsoft.com/office/drawing/2014/main" val="1632613660"/>
                  </a:ext>
                </a:extLst>
              </a:tr>
              <a:tr h="276623">
                <a:tc>
                  <a:txBody>
                    <a:bodyPr/>
                    <a:lstStyle/>
                    <a:p>
                      <a:pPr algn="ctr"/>
                      <a:r>
                        <a:rPr kumimoji="1" lang="ja-JP" altLang="en-US" sz="900" b="1" dirty="0"/>
                        <a:t>成分③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extLst>
                  <a:ext uri="{0D108BD9-81ED-4DB2-BD59-A6C34878D82A}">
                    <a16:rowId xmlns:a16="http://schemas.microsoft.com/office/drawing/2014/main" val="2340981765"/>
                  </a:ext>
                </a:extLst>
              </a:tr>
              <a:tr h="276623">
                <a:tc>
                  <a:txBody>
                    <a:bodyPr/>
                    <a:lstStyle/>
                    <a:p>
                      <a:pPr algn="ctr"/>
                      <a:r>
                        <a:rPr kumimoji="1" lang="ja-JP" altLang="en-US" sz="900" b="1" dirty="0"/>
                        <a:t>成分④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extLst>
                  <a:ext uri="{0D108BD9-81ED-4DB2-BD59-A6C34878D82A}">
                    <a16:rowId xmlns:a16="http://schemas.microsoft.com/office/drawing/2014/main" val="1848243293"/>
                  </a:ext>
                </a:extLst>
              </a:tr>
            </a:tbl>
          </a:graphicData>
        </a:graphic>
      </p:graphicFrame>
      <p:sp>
        <p:nvSpPr>
          <p:cNvPr id="13" name="正方形/長方形 12">
            <a:extLst>
              <a:ext uri="{FF2B5EF4-FFF2-40B4-BE49-F238E27FC236}">
                <a16:creationId xmlns:a16="http://schemas.microsoft.com/office/drawing/2014/main" id="{80ED39AD-21AE-4F8B-82F3-A1E53C594CAB}"/>
              </a:ext>
            </a:extLst>
          </p:cNvPr>
          <p:cNvSpPr/>
          <p:nvPr/>
        </p:nvSpPr>
        <p:spPr>
          <a:xfrm>
            <a:off x="851761" y="2567103"/>
            <a:ext cx="4591049"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6CEA1C2-A57E-4BEF-81EC-F3F30C2252BC}"/>
              </a:ext>
            </a:extLst>
          </p:cNvPr>
          <p:cNvSpPr/>
          <p:nvPr/>
        </p:nvSpPr>
        <p:spPr>
          <a:xfrm>
            <a:off x="6738454" y="2569793"/>
            <a:ext cx="4591050"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36AB7DE1-5C5F-403A-8729-CDA83DA57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290" y="3326900"/>
            <a:ext cx="811803" cy="811803"/>
          </a:xfrm>
          <a:prstGeom prst="rect">
            <a:avLst/>
          </a:prstGeom>
          <a:ln>
            <a:noFill/>
          </a:ln>
        </p:spPr>
      </p:pic>
      <p:pic>
        <p:nvPicPr>
          <p:cNvPr id="16" name="図 15">
            <a:extLst>
              <a:ext uri="{FF2B5EF4-FFF2-40B4-BE49-F238E27FC236}">
                <a16:creationId xmlns:a16="http://schemas.microsoft.com/office/drawing/2014/main" id="{5203F5A6-A7BD-45D3-BA1F-6D3544245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658" y="3319005"/>
            <a:ext cx="759793" cy="759793"/>
          </a:xfrm>
          <a:prstGeom prst="rect">
            <a:avLst/>
          </a:prstGeom>
        </p:spPr>
      </p:pic>
      <p:sp>
        <p:nvSpPr>
          <p:cNvPr id="17" name="テキスト ボックス 16">
            <a:extLst>
              <a:ext uri="{FF2B5EF4-FFF2-40B4-BE49-F238E27FC236}">
                <a16:creationId xmlns:a16="http://schemas.microsoft.com/office/drawing/2014/main" id="{8C805BC7-9C9E-43DF-8474-F75BF3B086C6}"/>
              </a:ext>
            </a:extLst>
          </p:cNvPr>
          <p:cNvSpPr txBox="1"/>
          <p:nvPr/>
        </p:nvSpPr>
        <p:spPr>
          <a:xfrm flipH="1">
            <a:off x="959742" y="2602236"/>
            <a:ext cx="2189784" cy="338554"/>
          </a:xfrm>
          <a:prstGeom prst="rect">
            <a:avLst/>
          </a:prstGeom>
          <a:noFill/>
        </p:spPr>
        <p:txBody>
          <a:bodyPr wrap="square" rtlCol="0">
            <a:spAutoFit/>
          </a:bodyPr>
          <a:lstStyle/>
          <a:p>
            <a:r>
              <a:rPr lang="ja-JP" altLang="en-US" sz="1600" b="1" dirty="0">
                <a:solidFill>
                  <a:schemeClr val="bg1"/>
                </a:solidFill>
              </a:rPr>
              <a:t>〇✕健康食品</a:t>
            </a:r>
            <a:endParaRPr kumimoji="1" lang="ja-JP" altLang="en-US" sz="1600" b="1" dirty="0">
              <a:solidFill>
                <a:schemeClr val="bg1"/>
              </a:solidFill>
            </a:endParaRPr>
          </a:p>
        </p:txBody>
      </p:sp>
      <p:pic>
        <p:nvPicPr>
          <p:cNvPr id="18" name="図 17">
            <a:extLst>
              <a:ext uri="{FF2B5EF4-FFF2-40B4-BE49-F238E27FC236}">
                <a16:creationId xmlns:a16="http://schemas.microsoft.com/office/drawing/2014/main" id="{F03AD64D-964D-4184-9D2D-A6992BF93E9A}"/>
              </a:ext>
            </a:extLst>
          </p:cNvPr>
          <p:cNvPicPr>
            <a:picLocks noChangeAspect="1"/>
          </p:cNvPicPr>
          <p:nvPr/>
        </p:nvPicPr>
        <p:blipFill>
          <a:blip r:embed="rId3"/>
          <a:stretch>
            <a:fillRect/>
          </a:stretch>
        </p:blipFill>
        <p:spPr>
          <a:xfrm>
            <a:off x="10870361" y="2699618"/>
            <a:ext cx="243792" cy="174567"/>
          </a:xfrm>
          <a:prstGeom prst="rect">
            <a:avLst/>
          </a:prstGeom>
        </p:spPr>
      </p:pic>
      <p:pic>
        <p:nvPicPr>
          <p:cNvPr id="19" name="図 18">
            <a:extLst>
              <a:ext uri="{FF2B5EF4-FFF2-40B4-BE49-F238E27FC236}">
                <a16:creationId xmlns:a16="http://schemas.microsoft.com/office/drawing/2014/main" id="{02F04A2E-EC68-4093-9082-1465A1492A5A}"/>
              </a:ext>
            </a:extLst>
          </p:cNvPr>
          <p:cNvPicPr>
            <a:picLocks noChangeAspect="1"/>
          </p:cNvPicPr>
          <p:nvPr/>
        </p:nvPicPr>
        <p:blipFill>
          <a:blip r:embed="rId3"/>
          <a:stretch>
            <a:fillRect/>
          </a:stretch>
        </p:blipFill>
        <p:spPr>
          <a:xfrm>
            <a:off x="4910859" y="2676973"/>
            <a:ext cx="286950" cy="205470"/>
          </a:xfrm>
          <a:prstGeom prst="rect">
            <a:avLst/>
          </a:prstGeom>
        </p:spPr>
      </p:pic>
      <p:sp>
        <p:nvSpPr>
          <p:cNvPr id="20" name="テキスト ボックス 19">
            <a:extLst>
              <a:ext uri="{FF2B5EF4-FFF2-40B4-BE49-F238E27FC236}">
                <a16:creationId xmlns:a16="http://schemas.microsoft.com/office/drawing/2014/main" id="{B7093473-470E-4F82-BC48-73DFA29117F5}"/>
              </a:ext>
            </a:extLst>
          </p:cNvPr>
          <p:cNvSpPr txBox="1"/>
          <p:nvPr/>
        </p:nvSpPr>
        <p:spPr>
          <a:xfrm flipH="1">
            <a:off x="6823669" y="2602236"/>
            <a:ext cx="2189784" cy="338554"/>
          </a:xfrm>
          <a:prstGeom prst="rect">
            <a:avLst/>
          </a:prstGeom>
          <a:noFill/>
        </p:spPr>
        <p:txBody>
          <a:bodyPr wrap="square" rtlCol="0">
            <a:spAutoFit/>
          </a:bodyPr>
          <a:lstStyle/>
          <a:p>
            <a:r>
              <a:rPr lang="ja-JP" altLang="en-US" sz="1600" b="1" dirty="0">
                <a:solidFill>
                  <a:schemeClr val="bg1"/>
                </a:solidFill>
              </a:rPr>
              <a:t>〇✕健康食品</a:t>
            </a:r>
            <a:endParaRPr kumimoji="1" lang="ja-JP" altLang="en-US" sz="1600" b="1" dirty="0">
              <a:solidFill>
                <a:schemeClr val="bg1"/>
              </a:solidFill>
            </a:endParaRPr>
          </a:p>
        </p:txBody>
      </p:sp>
      <p:sp>
        <p:nvSpPr>
          <p:cNvPr id="21" name="テキスト ボックス 20">
            <a:extLst>
              <a:ext uri="{FF2B5EF4-FFF2-40B4-BE49-F238E27FC236}">
                <a16:creationId xmlns:a16="http://schemas.microsoft.com/office/drawing/2014/main" id="{48DE7BCF-2843-446F-BDA4-1C0AC423AFF5}"/>
              </a:ext>
            </a:extLst>
          </p:cNvPr>
          <p:cNvSpPr txBox="1"/>
          <p:nvPr/>
        </p:nvSpPr>
        <p:spPr>
          <a:xfrm>
            <a:off x="1571866" y="3185112"/>
            <a:ext cx="1569660" cy="369332"/>
          </a:xfrm>
          <a:prstGeom prst="rect">
            <a:avLst/>
          </a:prstGeom>
          <a:noFill/>
          <a:ln>
            <a:noFill/>
          </a:ln>
        </p:spPr>
        <p:txBody>
          <a:bodyPr wrap="none" rtlCol="0">
            <a:spAutoFit/>
          </a:bodyPr>
          <a:lstStyle/>
          <a:p>
            <a:r>
              <a:rPr kumimoji="1" lang="ja-JP" altLang="en-US" b="1" dirty="0">
                <a:solidFill>
                  <a:schemeClr val="tx1">
                    <a:lumMod val="50000"/>
                    <a:lumOff val="50000"/>
                  </a:schemeClr>
                </a:solidFill>
              </a:rPr>
              <a:t>サプリメント</a:t>
            </a:r>
          </a:p>
        </p:txBody>
      </p:sp>
      <p:sp>
        <p:nvSpPr>
          <p:cNvPr id="22" name="テキスト ボックス 21">
            <a:extLst>
              <a:ext uri="{FF2B5EF4-FFF2-40B4-BE49-F238E27FC236}">
                <a16:creationId xmlns:a16="http://schemas.microsoft.com/office/drawing/2014/main" id="{A5E1B258-D5F6-474E-8D35-CA3BE605AFB9}"/>
              </a:ext>
            </a:extLst>
          </p:cNvPr>
          <p:cNvSpPr txBox="1"/>
          <p:nvPr/>
        </p:nvSpPr>
        <p:spPr>
          <a:xfrm>
            <a:off x="7681774" y="3148101"/>
            <a:ext cx="1569660" cy="369332"/>
          </a:xfrm>
          <a:prstGeom prst="rect">
            <a:avLst/>
          </a:prstGeom>
          <a:noFill/>
          <a:ln>
            <a:noFill/>
          </a:ln>
        </p:spPr>
        <p:txBody>
          <a:bodyPr wrap="none" rtlCol="0">
            <a:spAutoFit/>
          </a:bodyPr>
          <a:lstStyle/>
          <a:p>
            <a:r>
              <a:rPr kumimoji="1" lang="ja-JP" altLang="en-US" b="1" dirty="0">
                <a:solidFill>
                  <a:schemeClr val="tx1">
                    <a:lumMod val="50000"/>
                    <a:lumOff val="50000"/>
                  </a:schemeClr>
                </a:solidFill>
              </a:rPr>
              <a:t>サプリメント</a:t>
            </a:r>
          </a:p>
        </p:txBody>
      </p:sp>
      <p:sp>
        <p:nvSpPr>
          <p:cNvPr id="23" name="テキスト ボックス 22">
            <a:extLst>
              <a:ext uri="{FF2B5EF4-FFF2-40B4-BE49-F238E27FC236}">
                <a16:creationId xmlns:a16="http://schemas.microsoft.com/office/drawing/2014/main" id="{F6B4A295-6F3F-487D-BF03-17BD15B8AD8C}"/>
              </a:ext>
            </a:extLst>
          </p:cNvPr>
          <p:cNvSpPr txBox="1"/>
          <p:nvPr/>
        </p:nvSpPr>
        <p:spPr>
          <a:xfrm>
            <a:off x="1123805" y="1743230"/>
            <a:ext cx="4228811" cy="614219"/>
          </a:xfrm>
          <a:prstGeom prst="rect">
            <a:avLst/>
          </a:prstGeom>
          <a:noFill/>
          <a:ln w="19050">
            <a:solidFill>
              <a:schemeClr val="tx1"/>
            </a:solidFill>
          </a:ln>
        </p:spPr>
        <p:txBody>
          <a:bodyPr wrap="square" rtlCol="0" anchor="ctr" anchorCtr="0">
            <a:noAutofit/>
          </a:bodyPr>
          <a:lstStyle/>
          <a:p>
            <a:pPr algn="ctr"/>
            <a:r>
              <a:rPr lang="ja-JP" altLang="en-US" sz="1600" b="1" dirty="0">
                <a:solidFill>
                  <a:srgbClr val="C00000"/>
                </a:solidFill>
              </a:rPr>
              <a:t>自社製品のアピールポイントのみ</a:t>
            </a:r>
            <a:r>
              <a:rPr lang="ja-JP" altLang="en-US" sz="1400" dirty="0"/>
              <a:t>を</a:t>
            </a:r>
            <a:endParaRPr lang="en-US" altLang="ja-JP" sz="1400" dirty="0"/>
          </a:p>
          <a:p>
            <a:pPr algn="ctr"/>
            <a:r>
              <a:rPr lang="ja-JP" altLang="en-US" sz="1400" dirty="0"/>
              <a:t>前面に押し出している</a:t>
            </a:r>
            <a:endParaRPr kumimoji="1" lang="ja-JP" altLang="en-US" sz="1400" dirty="0"/>
          </a:p>
        </p:txBody>
      </p:sp>
      <p:sp>
        <p:nvSpPr>
          <p:cNvPr id="24" name="テキスト ボックス 23">
            <a:extLst>
              <a:ext uri="{FF2B5EF4-FFF2-40B4-BE49-F238E27FC236}">
                <a16:creationId xmlns:a16="http://schemas.microsoft.com/office/drawing/2014/main" id="{513BADFB-7292-4B13-A8B7-8097B4F7D44D}"/>
              </a:ext>
            </a:extLst>
          </p:cNvPr>
          <p:cNvSpPr txBox="1"/>
          <p:nvPr/>
        </p:nvSpPr>
        <p:spPr>
          <a:xfrm>
            <a:off x="6992071" y="1743230"/>
            <a:ext cx="4228812" cy="616271"/>
          </a:xfrm>
          <a:prstGeom prst="rect">
            <a:avLst/>
          </a:prstGeom>
          <a:noFill/>
          <a:ln w="19050">
            <a:solidFill>
              <a:schemeClr val="tx1"/>
            </a:solidFill>
          </a:ln>
        </p:spPr>
        <p:txBody>
          <a:bodyPr wrap="square" rtlCol="0" anchor="ctr" anchorCtr="0">
            <a:noAutofit/>
          </a:bodyPr>
          <a:lstStyle/>
          <a:p>
            <a:pPr algn="ctr"/>
            <a:r>
              <a:rPr lang="ja-JP" altLang="en-US" sz="1600" b="1" dirty="0">
                <a:solidFill>
                  <a:schemeClr val="accent1"/>
                </a:solidFill>
              </a:rPr>
              <a:t>他者との比較表</a:t>
            </a:r>
            <a:r>
              <a:rPr lang="ja-JP" altLang="en-US" sz="1400" dirty="0"/>
              <a:t>を作ることで</a:t>
            </a:r>
            <a:endParaRPr lang="en-US" altLang="ja-JP" sz="1400" dirty="0"/>
          </a:p>
          <a:p>
            <a:pPr algn="ctr"/>
            <a:r>
              <a:rPr lang="ja-JP" altLang="en-US" sz="1400" dirty="0"/>
              <a:t>自社製品の強みが一目でわかる</a:t>
            </a:r>
            <a:endParaRPr kumimoji="1" lang="ja-JP" altLang="en-US" sz="1400" dirty="0"/>
          </a:p>
        </p:txBody>
      </p:sp>
      <p:cxnSp>
        <p:nvCxnSpPr>
          <p:cNvPr id="25" name="直線コネクタ 24">
            <a:extLst>
              <a:ext uri="{FF2B5EF4-FFF2-40B4-BE49-F238E27FC236}">
                <a16:creationId xmlns:a16="http://schemas.microsoft.com/office/drawing/2014/main" id="{68CCDBF0-DF62-43AF-8F84-97C5E23A9440}"/>
              </a:ext>
            </a:extLst>
          </p:cNvPr>
          <p:cNvCxnSpPr>
            <a:cxnSpLocks/>
          </p:cNvCxnSpPr>
          <p:nvPr/>
        </p:nvCxnSpPr>
        <p:spPr>
          <a:xfrm>
            <a:off x="1294191" y="3719840"/>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6A1EACE-A91D-4894-A303-F6EA9F212A5A}"/>
              </a:ext>
            </a:extLst>
          </p:cNvPr>
          <p:cNvCxnSpPr>
            <a:cxnSpLocks/>
          </p:cNvCxnSpPr>
          <p:nvPr/>
        </p:nvCxnSpPr>
        <p:spPr>
          <a:xfrm>
            <a:off x="1294191" y="3872240"/>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2AB81B5-5F5C-417C-9B26-04A5DDA0F205}"/>
              </a:ext>
            </a:extLst>
          </p:cNvPr>
          <p:cNvCxnSpPr>
            <a:cxnSpLocks/>
          </p:cNvCxnSpPr>
          <p:nvPr/>
        </p:nvCxnSpPr>
        <p:spPr>
          <a:xfrm>
            <a:off x="1294191" y="4024640"/>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070D72F-C43F-4216-80A7-2C92074B1EFF}"/>
              </a:ext>
            </a:extLst>
          </p:cNvPr>
          <p:cNvCxnSpPr>
            <a:cxnSpLocks/>
          </p:cNvCxnSpPr>
          <p:nvPr/>
        </p:nvCxnSpPr>
        <p:spPr>
          <a:xfrm>
            <a:off x="7386633" y="3653559"/>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E37C196-53D9-4413-8E08-A239DAC8AB19}"/>
              </a:ext>
            </a:extLst>
          </p:cNvPr>
          <p:cNvCxnSpPr>
            <a:cxnSpLocks/>
          </p:cNvCxnSpPr>
          <p:nvPr/>
        </p:nvCxnSpPr>
        <p:spPr>
          <a:xfrm>
            <a:off x="7386633" y="3805959"/>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BA4D410-14DD-45E9-B850-D7ABE3A4D6E3}"/>
              </a:ext>
            </a:extLst>
          </p:cNvPr>
          <p:cNvCxnSpPr>
            <a:cxnSpLocks/>
          </p:cNvCxnSpPr>
          <p:nvPr/>
        </p:nvCxnSpPr>
        <p:spPr>
          <a:xfrm>
            <a:off x="7386633" y="3958359"/>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9FE18AA-7BD1-41DF-BFEF-4789C6EFA7F9}"/>
              </a:ext>
            </a:extLst>
          </p:cNvPr>
          <p:cNvSpPr txBox="1"/>
          <p:nvPr/>
        </p:nvSpPr>
        <p:spPr>
          <a:xfrm>
            <a:off x="7794873" y="4276595"/>
            <a:ext cx="2518638" cy="307777"/>
          </a:xfrm>
          <a:prstGeom prst="rect">
            <a:avLst/>
          </a:prstGeom>
          <a:noFill/>
        </p:spPr>
        <p:txBody>
          <a:bodyPr wrap="none" rtlCol="0">
            <a:spAutoFit/>
          </a:bodyPr>
          <a:lstStyle/>
          <a:p>
            <a:r>
              <a:rPr lang="ja-JP" altLang="en-US" sz="1400" b="1" dirty="0">
                <a:solidFill>
                  <a:schemeClr val="accent1"/>
                </a:solidFill>
              </a:rPr>
              <a:t>＜他製品との含有成分比較＞</a:t>
            </a:r>
            <a:endParaRPr kumimoji="1" lang="ja-JP" altLang="en-US" sz="1400" b="1" dirty="0">
              <a:solidFill>
                <a:schemeClr val="accent1"/>
              </a:solidFill>
            </a:endParaRPr>
          </a:p>
        </p:txBody>
      </p:sp>
      <p:sp>
        <p:nvSpPr>
          <p:cNvPr id="32" name="テキスト ボックス 31">
            <a:extLst>
              <a:ext uri="{FF2B5EF4-FFF2-40B4-BE49-F238E27FC236}">
                <a16:creationId xmlns:a16="http://schemas.microsoft.com/office/drawing/2014/main" id="{22DB6A6E-A89B-4EBA-B54A-B7679E400751}"/>
              </a:ext>
            </a:extLst>
          </p:cNvPr>
          <p:cNvSpPr txBox="1"/>
          <p:nvPr/>
        </p:nvSpPr>
        <p:spPr>
          <a:xfrm>
            <a:off x="1178878" y="4449560"/>
            <a:ext cx="3941297" cy="307777"/>
          </a:xfrm>
          <a:prstGeom prst="rect">
            <a:avLst/>
          </a:prstGeom>
          <a:noFill/>
        </p:spPr>
        <p:txBody>
          <a:bodyPr wrap="square" rtlCol="0">
            <a:spAutoFit/>
          </a:bodyPr>
          <a:lstStyle/>
          <a:p>
            <a:pPr algn="ctr"/>
            <a:r>
              <a:rPr kumimoji="1" lang="ja-JP" altLang="en-US" sz="1400" b="1" dirty="0">
                <a:solidFill>
                  <a:srgbClr val="C00000"/>
                </a:solidFill>
              </a:rPr>
              <a:t>＜自社製品のここがすごい！＞</a:t>
            </a:r>
          </a:p>
        </p:txBody>
      </p:sp>
      <p:sp>
        <p:nvSpPr>
          <p:cNvPr id="33" name="楕円 32">
            <a:extLst>
              <a:ext uri="{FF2B5EF4-FFF2-40B4-BE49-F238E27FC236}">
                <a16:creationId xmlns:a16="http://schemas.microsoft.com/office/drawing/2014/main" id="{D7A112EE-C72E-4B33-BCDE-1F630F2BDB46}"/>
              </a:ext>
            </a:extLst>
          </p:cNvPr>
          <p:cNvSpPr/>
          <p:nvPr/>
        </p:nvSpPr>
        <p:spPr>
          <a:xfrm>
            <a:off x="7047959" y="4143374"/>
            <a:ext cx="3972038" cy="2116188"/>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81FB7A74-C0C6-4901-9383-B7A649BEC029}"/>
              </a:ext>
            </a:extLst>
          </p:cNvPr>
          <p:cNvSpPr/>
          <p:nvPr/>
        </p:nvSpPr>
        <p:spPr>
          <a:xfrm>
            <a:off x="1199232"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35" name="正方形/長方形 34">
            <a:extLst>
              <a:ext uri="{FF2B5EF4-FFF2-40B4-BE49-F238E27FC236}">
                <a16:creationId xmlns:a16="http://schemas.microsoft.com/office/drawing/2014/main" id="{71245093-D6AF-4404-BE89-A4C872730B09}"/>
              </a:ext>
            </a:extLst>
          </p:cNvPr>
          <p:cNvSpPr/>
          <p:nvPr/>
        </p:nvSpPr>
        <p:spPr>
          <a:xfrm>
            <a:off x="2532468"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36" name="正方形/長方形 35">
            <a:extLst>
              <a:ext uri="{FF2B5EF4-FFF2-40B4-BE49-F238E27FC236}">
                <a16:creationId xmlns:a16="http://schemas.microsoft.com/office/drawing/2014/main" id="{2C7E7D6F-A99F-45A3-B5E0-5B01762614D2}"/>
              </a:ext>
            </a:extLst>
          </p:cNvPr>
          <p:cNvSpPr/>
          <p:nvPr/>
        </p:nvSpPr>
        <p:spPr>
          <a:xfrm>
            <a:off x="3830063"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37" name="テキスト ボックス 36">
            <a:extLst>
              <a:ext uri="{FF2B5EF4-FFF2-40B4-BE49-F238E27FC236}">
                <a16:creationId xmlns:a16="http://schemas.microsoft.com/office/drawing/2014/main" id="{C153F353-6C34-4E6F-928C-DBA7F5BDA71B}"/>
              </a:ext>
            </a:extLst>
          </p:cNvPr>
          <p:cNvSpPr txBox="1"/>
          <p:nvPr/>
        </p:nvSpPr>
        <p:spPr>
          <a:xfrm>
            <a:off x="1196912" y="4904203"/>
            <a:ext cx="1107996" cy="276999"/>
          </a:xfrm>
          <a:prstGeom prst="rect">
            <a:avLst/>
          </a:prstGeom>
          <a:noFill/>
          <a:ln>
            <a:noFill/>
          </a:ln>
        </p:spPr>
        <p:txBody>
          <a:bodyPr wrap="none" rtlCol="0">
            <a:spAutoFit/>
          </a:bodyPr>
          <a:lstStyle/>
          <a:p>
            <a:r>
              <a:rPr kumimoji="1" lang="ja-JP" altLang="en-US" sz="1200" b="1" dirty="0">
                <a:solidFill>
                  <a:schemeClr val="tx1">
                    <a:lumMod val="50000"/>
                    <a:lumOff val="50000"/>
                  </a:schemeClr>
                </a:solidFill>
              </a:rPr>
              <a:t>①ーーーーー</a:t>
            </a:r>
          </a:p>
        </p:txBody>
      </p:sp>
      <p:sp>
        <p:nvSpPr>
          <p:cNvPr id="38" name="テキスト ボックス 37">
            <a:extLst>
              <a:ext uri="{FF2B5EF4-FFF2-40B4-BE49-F238E27FC236}">
                <a16:creationId xmlns:a16="http://schemas.microsoft.com/office/drawing/2014/main" id="{34E602D5-3315-41E0-B4D0-7172E90DB5A8}"/>
              </a:ext>
            </a:extLst>
          </p:cNvPr>
          <p:cNvSpPr txBox="1"/>
          <p:nvPr/>
        </p:nvSpPr>
        <p:spPr>
          <a:xfrm>
            <a:off x="3840138" y="4904202"/>
            <a:ext cx="1107996" cy="276999"/>
          </a:xfrm>
          <a:prstGeom prst="rect">
            <a:avLst/>
          </a:prstGeom>
          <a:noFill/>
          <a:ln>
            <a:noFill/>
          </a:ln>
        </p:spPr>
        <p:txBody>
          <a:bodyPr wrap="none" rtlCol="0">
            <a:spAutoFit/>
          </a:bodyPr>
          <a:lstStyle/>
          <a:p>
            <a:r>
              <a:rPr lang="ja-JP" altLang="en-US" sz="1200" b="1" dirty="0">
                <a:solidFill>
                  <a:schemeClr val="tx1">
                    <a:lumMod val="50000"/>
                    <a:lumOff val="50000"/>
                  </a:schemeClr>
                </a:solidFill>
              </a:rPr>
              <a:t>③</a:t>
            </a:r>
            <a:r>
              <a:rPr kumimoji="1" lang="ja-JP" altLang="en-US" sz="1200" b="1" dirty="0">
                <a:solidFill>
                  <a:schemeClr val="tx1">
                    <a:lumMod val="50000"/>
                    <a:lumOff val="50000"/>
                  </a:schemeClr>
                </a:solidFill>
              </a:rPr>
              <a:t>ーーーーー</a:t>
            </a:r>
          </a:p>
        </p:txBody>
      </p:sp>
      <p:sp>
        <p:nvSpPr>
          <p:cNvPr id="39" name="テキスト ボックス 38">
            <a:extLst>
              <a:ext uri="{FF2B5EF4-FFF2-40B4-BE49-F238E27FC236}">
                <a16:creationId xmlns:a16="http://schemas.microsoft.com/office/drawing/2014/main" id="{0319A037-78E6-4FBD-B98E-27C6D144DCE3}"/>
              </a:ext>
            </a:extLst>
          </p:cNvPr>
          <p:cNvSpPr txBox="1"/>
          <p:nvPr/>
        </p:nvSpPr>
        <p:spPr>
          <a:xfrm>
            <a:off x="2518525" y="4892872"/>
            <a:ext cx="1107996" cy="276999"/>
          </a:xfrm>
          <a:prstGeom prst="rect">
            <a:avLst/>
          </a:prstGeom>
          <a:noFill/>
          <a:ln>
            <a:noFill/>
          </a:ln>
        </p:spPr>
        <p:txBody>
          <a:bodyPr wrap="none" rtlCol="0">
            <a:spAutoFit/>
          </a:bodyPr>
          <a:lstStyle/>
          <a:p>
            <a:r>
              <a:rPr lang="ja-JP" altLang="en-US" sz="1200" b="1" dirty="0">
                <a:solidFill>
                  <a:schemeClr val="tx1">
                    <a:lumMod val="50000"/>
                    <a:lumOff val="50000"/>
                  </a:schemeClr>
                </a:solidFill>
              </a:rPr>
              <a:t>②</a:t>
            </a:r>
            <a:r>
              <a:rPr kumimoji="1" lang="ja-JP" altLang="en-US" sz="1200" b="1" dirty="0">
                <a:solidFill>
                  <a:schemeClr val="tx1">
                    <a:lumMod val="50000"/>
                    <a:lumOff val="50000"/>
                  </a:schemeClr>
                </a:solidFill>
              </a:rPr>
              <a:t>ーーーーー</a:t>
            </a:r>
          </a:p>
        </p:txBody>
      </p:sp>
      <p:cxnSp>
        <p:nvCxnSpPr>
          <p:cNvPr id="40" name="直線コネクタ 39">
            <a:extLst>
              <a:ext uri="{FF2B5EF4-FFF2-40B4-BE49-F238E27FC236}">
                <a16:creationId xmlns:a16="http://schemas.microsoft.com/office/drawing/2014/main" id="{313C4FD6-FBB2-44EC-BAF0-FEB768404BEB}"/>
              </a:ext>
            </a:extLst>
          </p:cNvPr>
          <p:cNvCxnSpPr>
            <a:cxnSpLocks/>
          </p:cNvCxnSpPr>
          <p:nvPr/>
        </p:nvCxnSpPr>
        <p:spPr>
          <a:xfrm>
            <a:off x="1292264"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A43194A8-FF20-4862-ABF8-4A5B66568789}"/>
              </a:ext>
            </a:extLst>
          </p:cNvPr>
          <p:cNvCxnSpPr>
            <a:cxnSpLocks/>
          </p:cNvCxnSpPr>
          <p:nvPr/>
        </p:nvCxnSpPr>
        <p:spPr>
          <a:xfrm>
            <a:off x="1292264"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DA36E59C-516C-4A11-9CB4-7DA270990A6A}"/>
              </a:ext>
            </a:extLst>
          </p:cNvPr>
          <p:cNvCxnSpPr>
            <a:cxnSpLocks/>
          </p:cNvCxnSpPr>
          <p:nvPr/>
        </p:nvCxnSpPr>
        <p:spPr>
          <a:xfrm>
            <a:off x="1292264"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4115C01B-A588-44D8-BE09-2EA4840F1DE6}"/>
              </a:ext>
            </a:extLst>
          </p:cNvPr>
          <p:cNvCxnSpPr>
            <a:cxnSpLocks/>
          </p:cNvCxnSpPr>
          <p:nvPr/>
        </p:nvCxnSpPr>
        <p:spPr>
          <a:xfrm>
            <a:off x="1292264"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8E961296-3157-4E42-B3CE-43BB71D2F6E5}"/>
              </a:ext>
            </a:extLst>
          </p:cNvPr>
          <p:cNvCxnSpPr>
            <a:cxnSpLocks/>
          </p:cNvCxnSpPr>
          <p:nvPr/>
        </p:nvCxnSpPr>
        <p:spPr>
          <a:xfrm>
            <a:off x="1292264"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2FF0CB7D-1958-4F98-ADBE-62BADBA92ECC}"/>
              </a:ext>
            </a:extLst>
          </p:cNvPr>
          <p:cNvCxnSpPr>
            <a:cxnSpLocks/>
          </p:cNvCxnSpPr>
          <p:nvPr/>
        </p:nvCxnSpPr>
        <p:spPr>
          <a:xfrm>
            <a:off x="2617555"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D4615243-CB90-4BC3-AC40-92BF8C174AB1}"/>
              </a:ext>
            </a:extLst>
          </p:cNvPr>
          <p:cNvCxnSpPr>
            <a:cxnSpLocks/>
          </p:cNvCxnSpPr>
          <p:nvPr/>
        </p:nvCxnSpPr>
        <p:spPr>
          <a:xfrm>
            <a:off x="2617555"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0079DE98-3EEE-4AC6-8E3D-2821B45DC02E}"/>
              </a:ext>
            </a:extLst>
          </p:cNvPr>
          <p:cNvCxnSpPr>
            <a:cxnSpLocks/>
          </p:cNvCxnSpPr>
          <p:nvPr/>
        </p:nvCxnSpPr>
        <p:spPr>
          <a:xfrm>
            <a:off x="2617555"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45C290EC-542D-4172-8810-FCFA666504B5}"/>
              </a:ext>
            </a:extLst>
          </p:cNvPr>
          <p:cNvCxnSpPr>
            <a:cxnSpLocks/>
          </p:cNvCxnSpPr>
          <p:nvPr/>
        </p:nvCxnSpPr>
        <p:spPr>
          <a:xfrm>
            <a:off x="2617555"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FD3D7000-FE7C-4C17-87D9-4D85024CC66D}"/>
              </a:ext>
            </a:extLst>
          </p:cNvPr>
          <p:cNvCxnSpPr>
            <a:cxnSpLocks/>
          </p:cNvCxnSpPr>
          <p:nvPr/>
        </p:nvCxnSpPr>
        <p:spPr>
          <a:xfrm>
            <a:off x="2617555"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64F8F7A2-1AA3-45DB-9EE9-B12C3BA68133}"/>
              </a:ext>
            </a:extLst>
          </p:cNvPr>
          <p:cNvCxnSpPr>
            <a:cxnSpLocks/>
          </p:cNvCxnSpPr>
          <p:nvPr/>
        </p:nvCxnSpPr>
        <p:spPr>
          <a:xfrm>
            <a:off x="3931856"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B35B150B-515D-4CBA-ABEF-9B9C19054B05}"/>
              </a:ext>
            </a:extLst>
          </p:cNvPr>
          <p:cNvCxnSpPr>
            <a:cxnSpLocks/>
          </p:cNvCxnSpPr>
          <p:nvPr/>
        </p:nvCxnSpPr>
        <p:spPr>
          <a:xfrm>
            <a:off x="3931856"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3E464EE-0999-441D-96DB-E16D98B3FCD3}"/>
              </a:ext>
            </a:extLst>
          </p:cNvPr>
          <p:cNvCxnSpPr>
            <a:cxnSpLocks/>
          </p:cNvCxnSpPr>
          <p:nvPr/>
        </p:nvCxnSpPr>
        <p:spPr>
          <a:xfrm>
            <a:off x="3931856"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B83ED47E-FA32-4E3E-BF3A-D0C0EF8D4E35}"/>
              </a:ext>
            </a:extLst>
          </p:cNvPr>
          <p:cNvCxnSpPr>
            <a:cxnSpLocks/>
          </p:cNvCxnSpPr>
          <p:nvPr/>
        </p:nvCxnSpPr>
        <p:spPr>
          <a:xfrm>
            <a:off x="3931856"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86F2D4F2-4B4C-4AED-B564-3A3AD04CCEEB}"/>
              </a:ext>
            </a:extLst>
          </p:cNvPr>
          <p:cNvCxnSpPr>
            <a:cxnSpLocks/>
          </p:cNvCxnSpPr>
          <p:nvPr/>
        </p:nvCxnSpPr>
        <p:spPr>
          <a:xfrm>
            <a:off x="3931856"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55" name="図 54">
            <a:extLst>
              <a:ext uri="{FF2B5EF4-FFF2-40B4-BE49-F238E27FC236}">
                <a16:creationId xmlns:a16="http://schemas.microsoft.com/office/drawing/2014/main" id="{6B3B9E7C-1516-4B79-8FCA-3C06229EC040}"/>
              </a:ext>
            </a:extLst>
          </p:cNvPr>
          <p:cNvPicPr>
            <a:picLocks noChangeAspect="1"/>
          </p:cNvPicPr>
          <p:nvPr/>
        </p:nvPicPr>
        <p:blipFill>
          <a:blip r:embed="rId4"/>
          <a:stretch>
            <a:fillRect/>
          </a:stretch>
        </p:blipFill>
        <p:spPr>
          <a:xfrm>
            <a:off x="10201517" y="5036471"/>
            <a:ext cx="1447166" cy="1440000"/>
          </a:xfrm>
          <a:prstGeom prst="rect">
            <a:avLst/>
          </a:prstGeom>
          <a:effectLst>
            <a:outerShdw blurRad="50800" dist="38100" dir="2700000" algn="tl" rotWithShape="0">
              <a:prstClr val="black">
                <a:alpha val="40000"/>
              </a:prstClr>
            </a:outerShdw>
          </a:effectLst>
        </p:spPr>
      </p:pic>
      <p:cxnSp>
        <p:nvCxnSpPr>
          <p:cNvPr id="56" name="直線コネクタ 55">
            <a:extLst>
              <a:ext uri="{FF2B5EF4-FFF2-40B4-BE49-F238E27FC236}">
                <a16:creationId xmlns:a16="http://schemas.microsoft.com/office/drawing/2014/main" id="{89F76540-A7C5-453D-97ED-64512A913DAC}"/>
              </a:ext>
            </a:extLst>
          </p:cNvPr>
          <p:cNvCxnSpPr>
            <a:cxnSpLocks/>
          </p:cNvCxnSpPr>
          <p:nvPr/>
        </p:nvCxnSpPr>
        <p:spPr>
          <a:xfrm>
            <a:off x="6141734" y="1123611"/>
            <a:ext cx="0" cy="517362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矢印: 右 56">
            <a:extLst>
              <a:ext uri="{FF2B5EF4-FFF2-40B4-BE49-F238E27FC236}">
                <a16:creationId xmlns:a16="http://schemas.microsoft.com/office/drawing/2014/main" id="{1CD6CBB7-762D-4799-9C17-2B4B733DBB56}"/>
              </a:ext>
            </a:extLst>
          </p:cNvPr>
          <p:cNvSpPr/>
          <p:nvPr/>
        </p:nvSpPr>
        <p:spPr>
          <a:xfrm>
            <a:off x="5970036" y="3352124"/>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AAD8183-8EF0-4004-95F3-70AAF445159B}"/>
              </a:ext>
            </a:extLst>
          </p:cNvPr>
          <p:cNvSpPr txBox="1"/>
          <p:nvPr/>
        </p:nvSpPr>
        <p:spPr>
          <a:xfrm>
            <a:off x="749300" y="1221898"/>
            <a:ext cx="4927600" cy="328575"/>
          </a:xfrm>
          <a:prstGeom prst="rect">
            <a:avLst/>
          </a:prstGeom>
          <a:solidFill>
            <a:srgbClr val="CC3300"/>
          </a:solidFill>
        </p:spPr>
        <p:txBody>
          <a:bodyPr wrap="none" rtlCol="0" anchor="ctr" anchorCtr="0">
            <a:noAutofit/>
          </a:bodyPr>
          <a:lstStyle/>
          <a:p>
            <a:pPr algn="ctr"/>
            <a:r>
              <a:rPr kumimoji="1" lang="ja-JP" altLang="en-US" b="1" dirty="0">
                <a:solidFill>
                  <a:schemeClr val="bg1"/>
                </a:solidFill>
              </a:rPr>
              <a:t>改修前の</a:t>
            </a:r>
            <a:r>
              <a:rPr kumimoji="1" lang="en-US" altLang="ja-JP" b="1" dirty="0">
                <a:solidFill>
                  <a:schemeClr val="bg1"/>
                </a:solidFill>
              </a:rPr>
              <a:t>LP</a:t>
            </a:r>
            <a:endParaRPr kumimoji="1" lang="ja-JP" altLang="en-US" b="1" dirty="0">
              <a:solidFill>
                <a:schemeClr val="bg1"/>
              </a:solidFill>
            </a:endParaRPr>
          </a:p>
        </p:txBody>
      </p:sp>
      <p:sp>
        <p:nvSpPr>
          <p:cNvPr id="59" name="テキスト ボックス 58">
            <a:extLst>
              <a:ext uri="{FF2B5EF4-FFF2-40B4-BE49-F238E27FC236}">
                <a16:creationId xmlns:a16="http://schemas.microsoft.com/office/drawing/2014/main" id="{B3C229C8-3313-4FDA-90F6-6F5526C02861}"/>
              </a:ext>
            </a:extLst>
          </p:cNvPr>
          <p:cNvSpPr txBox="1"/>
          <p:nvPr/>
        </p:nvSpPr>
        <p:spPr>
          <a:xfrm>
            <a:off x="6541747" y="1209195"/>
            <a:ext cx="4901651" cy="328575"/>
          </a:xfrm>
          <a:prstGeom prst="rect">
            <a:avLst/>
          </a:prstGeom>
          <a:solidFill>
            <a:schemeClr val="accent1"/>
          </a:solidFill>
        </p:spPr>
        <p:txBody>
          <a:bodyPr wrap="none" rtlCol="0" anchor="ctr" anchorCtr="0">
            <a:noAutofit/>
          </a:bodyPr>
          <a:lstStyle/>
          <a:p>
            <a:pPr algn="ctr"/>
            <a:r>
              <a:rPr kumimoji="1" lang="ja-JP" altLang="en-US" b="1" dirty="0">
                <a:solidFill>
                  <a:schemeClr val="bg1"/>
                </a:solidFill>
              </a:rPr>
              <a:t>行動観察調査後の</a:t>
            </a:r>
            <a:r>
              <a:rPr kumimoji="1" lang="en-US" altLang="ja-JP" b="1" dirty="0">
                <a:solidFill>
                  <a:schemeClr val="bg1"/>
                </a:solidFill>
              </a:rPr>
              <a:t>LP</a:t>
            </a:r>
          </a:p>
        </p:txBody>
      </p:sp>
      <p:pic>
        <p:nvPicPr>
          <p:cNvPr id="60" name="図 38">
            <a:extLst>
              <a:ext uri="{FF2B5EF4-FFF2-40B4-BE49-F238E27FC236}">
                <a16:creationId xmlns:a16="http://schemas.microsoft.com/office/drawing/2014/main" id="{16AA5BF1-50FD-4766-A67B-37F967989E40}"/>
              </a:ext>
            </a:extLst>
          </p:cNvPr>
          <p:cNvPicPr>
            <a:picLocks noChangeAspect="1" noChangeArrowheads="1"/>
          </p:cNvPicPr>
          <p:nvPr/>
        </p:nvPicPr>
        <p:blipFill>
          <a:blip r:embed="rId5">
            <a:duotone>
              <a:prstClr val="black"/>
              <a:srgbClr val="C00000">
                <a:tint val="45000"/>
                <a:satMod val="400000"/>
              </a:srgbClr>
            </a:duotone>
          </a:blip>
          <a:srcRect/>
          <a:stretch>
            <a:fillRect/>
          </a:stretch>
        </p:blipFill>
        <p:spPr bwMode="auto">
          <a:xfrm>
            <a:off x="739241" y="1649424"/>
            <a:ext cx="541687" cy="604999"/>
          </a:xfrm>
          <a:prstGeom prst="rect">
            <a:avLst/>
          </a:prstGeom>
          <a:noFill/>
          <a:ln>
            <a:noFill/>
          </a:ln>
        </p:spPr>
      </p:pic>
      <p:sp>
        <p:nvSpPr>
          <p:cNvPr id="61" name="フリーフォーム: 図形 60">
            <a:extLst>
              <a:ext uri="{FF2B5EF4-FFF2-40B4-BE49-F238E27FC236}">
                <a16:creationId xmlns:a16="http://schemas.microsoft.com/office/drawing/2014/main" id="{2015DEF9-E5EC-41F5-988B-69797E84D4AC}"/>
              </a:ext>
            </a:extLst>
          </p:cNvPr>
          <p:cNvSpPr/>
          <p:nvPr/>
        </p:nvSpPr>
        <p:spPr>
          <a:xfrm>
            <a:off x="6433481" y="1551257"/>
            <a:ext cx="904179" cy="803121"/>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011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84BE63-CC75-4D84-837B-CB2A9CBCB778}"/>
              </a:ext>
            </a:extLst>
          </p:cNvPr>
          <p:cNvSpPr/>
          <p:nvPr/>
        </p:nvSpPr>
        <p:spPr>
          <a:xfrm>
            <a:off x="211525" y="177850"/>
            <a:ext cx="11768949" cy="650235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CFFEAEB-A5B8-438B-B140-972E4314014A}"/>
              </a:ext>
            </a:extLst>
          </p:cNvPr>
          <p:cNvSpPr/>
          <p:nvPr/>
        </p:nvSpPr>
        <p:spPr>
          <a:xfrm>
            <a:off x="461726" y="442587"/>
            <a:ext cx="11234398" cy="599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989AC78E-D553-445F-8FFE-5BD15DBA6B86}"/>
              </a:ext>
            </a:extLst>
          </p:cNvPr>
          <p:cNvSpPr txBox="1"/>
          <p:nvPr/>
        </p:nvSpPr>
        <p:spPr>
          <a:xfrm>
            <a:off x="767556" y="529042"/>
            <a:ext cx="9170119" cy="400110"/>
          </a:xfrm>
          <a:prstGeom prst="rect">
            <a:avLst/>
          </a:prstGeom>
          <a:noFill/>
        </p:spPr>
        <p:txBody>
          <a:bodyPr wrap="square" rtlCol="0">
            <a:spAutoFit/>
          </a:bodyPr>
          <a:lstStyle/>
          <a:p>
            <a:r>
              <a:rPr lang="en-US" altLang="ja-JP" sz="2000" b="1" i="0" dirty="0">
                <a:solidFill>
                  <a:srgbClr val="000000"/>
                </a:solidFill>
                <a:effectLst/>
                <a:latin typeface="Arial" panose="020B0604020202020204" pitchFamily="34" charset="0"/>
              </a:rPr>
              <a:t>UI</a:t>
            </a:r>
            <a:r>
              <a:rPr lang="ja-JP" altLang="en-US" sz="2000" b="1" i="0" dirty="0">
                <a:solidFill>
                  <a:srgbClr val="000000"/>
                </a:solidFill>
                <a:effectLst/>
                <a:latin typeface="Arial" panose="020B0604020202020204" pitchFamily="34" charset="0"/>
              </a:rPr>
              <a:t>改善が</a:t>
            </a:r>
            <a:r>
              <a:rPr lang="en-US" altLang="ja-JP" sz="2000" b="1" i="0" dirty="0">
                <a:solidFill>
                  <a:srgbClr val="000000"/>
                </a:solidFill>
                <a:effectLst/>
                <a:latin typeface="Arial" panose="020B0604020202020204" pitchFamily="34" charset="0"/>
              </a:rPr>
              <a:t>CVR</a:t>
            </a:r>
            <a:r>
              <a:rPr lang="ja-JP" altLang="en-US" sz="2000" b="1" i="0" dirty="0">
                <a:solidFill>
                  <a:srgbClr val="000000"/>
                </a:solidFill>
                <a:effectLst/>
                <a:latin typeface="Arial" panose="020B0604020202020204" pitchFamily="34" charset="0"/>
              </a:rPr>
              <a:t>向上につながった事例</a:t>
            </a:r>
            <a:endParaRPr lang="ja-JP" altLang="en-US" sz="2000" b="1" dirty="0"/>
          </a:p>
        </p:txBody>
      </p:sp>
      <p:cxnSp>
        <p:nvCxnSpPr>
          <p:cNvPr id="7" name="直線コネクタ 6">
            <a:extLst>
              <a:ext uri="{FF2B5EF4-FFF2-40B4-BE49-F238E27FC236}">
                <a16:creationId xmlns:a16="http://schemas.microsoft.com/office/drawing/2014/main" id="{DE7C8BD8-E592-41EC-A1CD-48878709E4CA}"/>
              </a:ext>
            </a:extLst>
          </p:cNvPr>
          <p:cNvCxnSpPr>
            <a:cxnSpLocks/>
          </p:cNvCxnSpPr>
          <p:nvPr/>
        </p:nvCxnSpPr>
        <p:spPr>
          <a:xfrm>
            <a:off x="621581" y="970396"/>
            <a:ext cx="1093572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3E906175-8ACA-4877-A702-B6F39C65842D}"/>
              </a:ext>
            </a:extLst>
          </p:cNvPr>
          <p:cNvSpPr/>
          <p:nvPr/>
        </p:nvSpPr>
        <p:spPr>
          <a:xfrm>
            <a:off x="844550" y="2664324"/>
            <a:ext cx="4591050" cy="3683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443586F-9F83-420F-B8D9-84FF5861A0FF}"/>
              </a:ext>
            </a:extLst>
          </p:cNvPr>
          <p:cNvSpPr/>
          <p:nvPr/>
        </p:nvSpPr>
        <p:spPr>
          <a:xfrm>
            <a:off x="6738454" y="2613524"/>
            <a:ext cx="4591050" cy="36837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9F22B7E-7495-422B-989E-69C9FD13B6EE}"/>
              </a:ext>
            </a:extLst>
          </p:cNvPr>
          <p:cNvSpPr/>
          <p:nvPr/>
        </p:nvSpPr>
        <p:spPr>
          <a:xfrm>
            <a:off x="1003301" y="2787560"/>
            <a:ext cx="4254499" cy="341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9031745-65A2-4247-9BEE-25B9898C300D}"/>
              </a:ext>
            </a:extLst>
          </p:cNvPr>
          <p:cNvSpPr/>
          <p:nvPr/>
        </p:nvSpPr>
        <p:spPr>
          <a:xfrm>
            <a:off x="6925364" y="2594113"/>
            <a:ext cx="4217230" cy="3539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a:extLst>
              <a:ext uri="{FF2B5EF4-FFF2-40B4-BE49-F238E27FC236}">
                <a16:creationId xmlns:a16="http://schemas.microsoft.com/office/drawing/2014/main" id="{A3594BB1-329B-42C4-AF99-216CE376BE82}"/>
              </a:ext>
            </a:extLst>
          </p:cNvPr>
          <p:cNvGraphicFramePr>
            <a:graphicFrameLocks noGrp="1"/>
          </p:cNvGraphicFramePr>
          <p:nvPr>
            <p:extLst>
              <p:ext uri="{D42A27DB-BD31-4B8C-83A1-F6EECF244321}">
                <p14:modId xmlns:p14="http://schemas.microsoft.com/office/powerpoint/2010/main" val="3139770864"/>
              </p:ext>
            </p:extLst>
          </p:nvPr>
        </p:nvGraphicFramePr>
        <p:xfrm>
          <a:off x="7183327" y="4463214"/>
          <a:ext cx="3685040" cy="1568930"/>
        </p:xfrm>
        <a:graphic>
          <a:graphicData uri="http://schemas.openxmlformats.org/drawingml/2006/table">
            <a:tbl>
              <a:tblPr firstRow="1" bandRow="1">
                <a:tableStyleId>{3B4B98B0-60AC-42C2-AFA5-B58CD77FA1E5}</a:tableStyleId>
              </a:tblPr>
              <a:tblGrid>
                <a:gridCol w="737008">
                  <a:extLst>
                    <a:ext uri="{9D8B030D-6E8A-4147-A177-3AD203B41FA5}">
                      <a16:colId xmlns:a16="http://schemas.microsoft.com/office/drawing/2014/main" val="4020749047"/>
                    </a:ext>
                  </a:extLst>
                </a:gridCol>
                <a:gridCol w="737008">
                  <a:extLst>
                    <a:ext uri="{9D8B030D-6E8A-4147-A177-3AD203B41FA5}">
                      <a16:colId xmlns:a16="http://schemas.microsoft.com/office/drawing/2014/main" val="3468553654"/>
                    </a:ext>
                  </a:extLst>
                </a:gridCol>
                <a:gridCol w="737008">
                  <a:extLst>
                    <a:ext uri="{9D8B030D-6E8A-4147-A177-3AD203B41FA5}">
                      <a16:colId xmlns:a16="http://schemas.microsoft.com/office/drawing/2014/main" val="101778970"/>
                    </a:ext>
                  </a:extLst>
                </a:gridCol>
                <a:gridCol w="737008">
                  <a:extLst>
                    <a:ext uri="{9D8B030D-6E8A-4147-A177-3AD203B41FA5}">
                      <a16:colId xmlns:a16="http://schemas.microsoft.com/office/drawing/2014/main" val="2042835888"/>
                    </a:ext>
                  </a:extLst>
                </a:gridCol>
                <a:gridCol w="737008">
                  <a:extLst>
                    <a:ext uri="{9D8B030D-6E8A-4147-A177-3AD203B41FA5}">
                      <a16:colId xmlns:a16="http://schemas.microsoft.com/office/drawing/2014/main" val="3586134801"/>
                    </a:ext>
                  </a:extLst>
                </a:gridCol>
              </a:tblGrid>
              <a:tr h="313786">
                <a:tc>
                  <a:txBody>
                    <a:bodyPr/>
                    <a:lstStyle/>
                    <a:p>
                      <a:pPr algn="ctr"/>
                      <a:endParaRPr kumimoji="1" lang="ja-JP" altLang="en-US" sz="900" b="1" dirty="0"/>
                    </a:p>
                  </a:txBody>
                  <a:tcPr anchor="ctr"/>
                </a:tc>
                <a:tc>
                  <a:txBody>
                    <a:bodyPr/>
                    <a:lstStyle/>
                    <a:p>
                      <a:pPr algn="ctr"/>
                      <a:r>
                        <a:rPr kumimoji="1" lang="ja-JP" altLang="en-US" sz="900" b="1" dirty="0">
                          <a:solidFill>
                            <a:srgbClr val="C00000"/>
                          </a:solidFill>
                        </a:rPr>
                        <a:t>当社</a:t>
                      </a:r>
                    </a:p>
                  </a:txBody>
                  <a:tcPr anchor="ctr"/>
                </a:tc>
                <a:tc>
                  <a:txBody>
                    <a:bodyPr/>
                    <a:lstStyle/>
                    <a:p>
                      <a:pPr algn="ctr"/>
                      <a:r>
                        <a:rPr kumimoji="1" lang="en-US" altLang="ja-JP" sz="900" b="1" dirty="0"/>
                        <a:t>A</a:t>
                      </a:r>
                      <a:r>
                        <a:rPr kumimoji="1" lang="ja-JP" altLang="en-US" sz="900" b="1" dirty="0"/>
                        <a:t>社</a:t>
                      </a:r>
                    </a:p>
                  </a:txBody>
                  <a:tcPr anchor="ctr"/>
                </a:tc>
                <a:tc>
                  <a:txBody>
                    <a:bodyPr/>
                    <a:lstStyle/>
                    <a:p>
                      <a:pPr algn="ctr"/>
                      <a:r>
                        <a:rPr kumimoji="1" lang="en-US" altLang="ja-JP" sz="900" b="1" dirty="0"/>
                        <a:t>B</a:t>
                      </a:r>
                      <a:r>
                        <a:rPr kumimoji="1" lang="ja-JP" altLang="en-US" sz="900" b="1" dirty="0"/>
                        <a:t>社</a:t>
                      </a:r>
                    </a:p>
                  </a:txBody>
                  <a:tcPr anchor="ctr"/>
                </a:tc>
                <a:tc>
                  <a:txBody>
                    <a:bodyPr/>
                    <a:lstStyle/>
                    <a:p>
                      <a:pPr algn="ctr"/>
                      <a:r>
                        <a:rPr kumimoji="1" lang="en-US" altLang="ja-JP" sz="900" b="1" dirty="0"/>
                        <a:t>C</a:t>
                      </a:r>
                      <a:r>
                        <a:rPr kumimoji="1" lang="ja-JP" altLang="en-US" sz="900" b="1" dirty="0"/>
                        <a:t>社</a:t>
                      </a:r>
                    </a:p>
                  </a:txBody>
                  <a:tcPr anchor="ctr"/>
                </a:tc>
                <a:extLst>
                  <a:ext uri="{0D108BD9-81ED-4DB2-BD59-A6C34878D82A}">
                    <a16:rowId xmlns:a16="http://schemas.microsoft.com/office/drawing/2014/main" val="122811798"/>
                  </a:ext>
                </a:extLst>
              </a:tr>
              <a:tr h="313786">
                <a:tc>
                  <a:txBody>
                    <a:bodyPr/>
                    <a:lstStyle/>
                    <a:p>
                      <a:pPr algn="ctr"/>
                      <a:r>
                        <a:rPr kumimoji="1" lang="ja-JP" altLang="en-US" sz="900" b="1" dirty="0"/>
                        <a:t>成分①</a:t>
                      </a:r>
                    </a:p>
                  </a:txBody>
                  <a:tcPr anchor="ctr"/>
                </a:tc>
                <a:tc>
                  <a:txBody>
                    <a:bodyPr/>
                    <a:lstStyle/>
                    <a:p>
                      <a:pPr algn="ctr"/>
                      <a:r>
                        <a:rPr kumimoji="1" lang="ja-JP" altLang="en-US" sz="900" b="1" dirty="0">
                          <a:solidFill>
                            <a:srgbClr val="C00000"/>
                          </a:solidFill>
                        </a:rPr>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extLst>
                  <a:ext uri="{0D108BD9-81ED-4DB2-BD59-A6C34878D82A}">
                    <a16:rowId xmlns:a16="http://schemas.microsoft.com/office/drawing/2014/main" val="3718355096"/>
                  </a:ext>
                </a:extLst>
              </a:tr>
              <a:tr h="313786">
                <a:tc>
                  <a:txBody>
                    <a:bodyPr/>
                    <a:lstStyle/>
                    <a:p>
                      <a:pPr algn="ctr"/>
                      <a:r>
                        <a:rPr kumimoji="1" lang="ja-JP" altLang="en-US" sz="900" b="1" dirty="0"/>
                        <a:t>成分②</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algn="ctr"/>
                      <a:r>
                        <a:rPr kumimoji="1" lang="ja-JP" altLang="en-US" sz="900" b="1" dirty="0"/>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extLst>
                  <a:ext uri="{0D108BD9-81ED-4DB2-BD59-A6C34878D82A}">
                    <a16:rowId xmlns:a16="http://schemas.microsoft.com/office/drawing/2014/main" val="1632613660"/>
                  </a:ext>
                </a:extLst>
              </a:tr>
              <a:tr h="313786">
                <a:tc>
                  <a:txBody>
                    <a:bodyPr/>
                    <a:lstStyle/>
                    <a:p>
                      <a:pPr algn="ctr"/>
                      <a:r>
                        <a:rPr kumimoji="1" lang="ja-JP" altLang="en-US" sz="900" b="1" dirty="0"/>
                        <a:t>成分③</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extLst>
                  <a:ext uri="{0D108BD9-81ED-4DB2-BD59-A6C34878D82A}">
                    <a16:rowId xmlns:a16="http://schemas.microsoft.com/office/drawing/2014/main" val="2340981765"/>
                  </a:ext>
                </a:extLst>
              </a:tr>
              <a:tr h="313786">
                <a:tc>
                  <a:txBody>
                    <a:bodyPr/>
                    <a:lstStyle/>
                    <a:p>
                      <a:pPr algn="ctr"/>
                      <a:r>
                        <a:rPr kumimoji="1" lang="ja-JP" altLang="en-US" sz="900" b="1" dirty="0"/>
                        <a:t>成分④</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rgbClr val="C00000"/>
                          </a:solidFill>
                        </a:rPr>
                        <a:t>〇</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tc>
                  <a:txBody>
                    <a:bodyPr/>
                    <a:lstStyle/>
                    <a:p>
                      <a:pPr algn="ctr"/>
                      <a:r>
                        <a:rPr kumimoji="1" lang="ja-JP" altLang="en-US" sz="900" b="1"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a:t>〇</a:t>
                      </a:r>
                    </a:p>
                  </a:txBody>
                  <a:tcPr anchor="ctr"/>
                </a:tc>
                <a:extLst>
                  <a:ext uri="{0D108BD9-81ED-4DB2-BD59-A6C34878D82A}">
                    <a16:rowId xmlns:a16="http://schemas.microsoft.com/office/drawing/2014/main" val="1848243293"/>
                  </a:ext>
                </a:extLst>
              </a:tr>
            </a:tbl>
          </a:graphicData>
        </a:graphic>
      </p:graphicFrame>
      <p:sp>
        <p:nvSpPr>
          <p:cNvPr id="13" name="正方形/長方形 12">
            <a:extLst>
              <a:ext uri="{FF2B5EF4-FFF2-40B4-BE49-F238E27FC236}">
                <a16:creationId xmlns:a16="http://schemas.microsoft.com/office/drawing/2014/main" id="{80ED39AD-21AE-4F8B-82F3-A1E53C594CAB}"/>
              </a:ext>
            </a:extLst>
          </p:cNvPr>
          <p:cNvSpPr/>
          <p:nvPr/>
        </p:nvSpPr>
        <p:spPr>
          <a:xfrm>
            <a:off x="851761" y="2567103"/>
            <a:ext cx="4591049"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26CEA1C2-A57E-4BEF-81EC-F3F30C2252BC}"/>
              </a:ext>
            </a:extLst>
          </p:cNvPr>
          <p:cNvSpPr/>
          <p:nvPr/>
        </p:nvSpPr>
        <p:spPr>
          <a:xfrm>
            <a:off x="6738454" y="2569793"/>
            <a:ext cx="4591050" cy="40639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36AB7DE1-5C5F-403A-8729-CDA83DA57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241" y="3151220"/>
            <a:ext cx="620973" cy="620973"/>
          </a:xfrm>
          <a:prstGeom prst="rect">
            <a:avLst/>
          </a:prstGeom>
          <a:ln>
            <a:noFill/>
          </a:ln>
        </p:spPr>
      </p:pic>
      <p:pic>
        <p:nvPicPr>
          <p:cNvPr id="16" name="図 15">
            <a:extLst>
              <a:ext uri="{FF2B5EF4-FFF2-40B4-BE49-F238E27FC236}">
                <a16:creationId xmlns:a16="http://schemas.microsoft.com/office/drawing/2014/main" id="{5203F5A6-A7BD-45D3-BA1F-6D3544245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7882" y="-1262774"/>
            <a:ext cx="759793" cy="759793"/>
          </a:xfrm>
          <a:prstGeom prst="rect">
            <a:avLst/>
          </a:prstGeom>
        </p:spPr>
      </p:pic>
      <p:sp>
        <p:nvSpPr>
          <p:cNvPr id="17" name="テキスト ボックス 16">
            <a:extLst>
              <a:ext uri="{FF2B5EF4-FFF2-40B4-BE49-F238E27FC236}">
                <a16:creationId xmlns:a16="http://schemas.microsoft.com/office/drawing/2014/main" id="{8C805BC7-9C9E-43DF-8474-F75BF3B086C6}"/>
              </a:ext>
            </a:extLst>
          </p:cNvPr>
          <p:cNvSpPr txBox="1"/>
          <p:nvPr/>
        </p:nvSpPr>
        <p:spPr>
          <a:xfrm flipH="1">
            <a:off x="959742" y="2602236"/>
            <a:ext cx="2189784" cy="338554"/>
          </a:xfrm>
          <a:prstGeom prst="rect">
            <a:avLst/>
          </a:prstGeom>
          <a:noFill/>
        </p:spPr>
        <p:txBody>
          <a:bodyPr wrap="square" rtlCol="0">
            <a:spAutoFit/>
          </a:bodyPr>
          <a:lstStyle/>
          <a:p>
            <a:r>
              <a:rPr lang="ja-JP" altLang="en-US" sz="1600" b="1" dirty="0">
                <a:solidFill>
                  <a:schemeClr val="bg1"/>
                </a:solidFill>
              </a:rPr>
              <a:t>〇✕健康食品</a:t>
            </a:r>
            <a:endParaRPr kumimoji="1" lang="ja-JP" altLang="en-US" sz="1600" b="1" dirty="0">
              <a:solidFill>
                <a:schemeClr val="bg1"/>
              </a:solidFill>
            </a:endParaRPr>
          </a:p>
        </p:txBody>
      </p:sp>
      <p:pic>
        <p:nvPicPr>
          <p:cNvPr id="18" name="図 17">
            <a:extLst>
              <a:ext uri="{FF2B5EF4-FFF2-40B4-BE49-F238E27FC236}">
                <a16:creationId xmlns:a16="http://schemas.microsoft.com/office/drawing/2014/main" id="{F03AD64D-964D-4184-9D2D-A6992BF93E9A}"/>
              </a:ext>
            </a:extLst>
          </p:cNvPr>
          <p:cNvPicPr>
            <a:picLocks noChangeAspect="1"/>
          </p:cNvPicPr>
          <p:nvPr/>
        </p:nvPicPr>
        <p:blipFill>
          <a:blip r:embed="rId3"/>
          <a:stretch>
            <a:fillRect/>
          </a:stretch>
        </p:blipFill>
        <p:spPr>
          <a:xfrm>
            <a:off x="10870361" y="2699618"/>
            <a:ext cx="243792" cy="174567"/>
          </a:xfrm>
          <a:prstGeom prst="rect">
            <a:avLst/>
          </a:prstGeom>
        </p:spPr>
      </p:pic>
      <p:pic>
        <p:nvPicPr>
          <p:cNvPr id="19" name="図 18">
            <a:extLst>
              <a:ext uri="{FF2B5EF4-FFF2-40B4-BE49-F238E27FC236}">
                <a16:creationId xmlns:a16="http://schemas.microsoft.com/office/drawing/2014/main" id="{02F04A2E-EC68-4093-9082-1465A1492A5A}"/>
              </a:ext>
            </a:extLst>
          </p:cNvPr>
          <p:cNvPicPr>
            <a:picLocks noChangeAspect="1"/>
          </p:cNvPicPr>
          <p:nvPr/>
        </p:nvPicPr>
        <p:blipFill>
          <a:blip r:embed="rId3"/>
          <a:stretch>
            <a:fillRect/>
          </a:stretch>
        </p:blipFill>
        <p:spPr>
          <a:xfrm>
            <a:off x="4910859" y="2676973"/>
            <a:ext cx="286950" cy="205470"/>
          </a:xfrm>
          <a:prstGeom prst="rect">
            <a:avLst/>
          </a:prstGeom>
        </p:spPr>
      </p:pic>
      <p:sp>
        <p:nvSpPr>
          <p:cNvPr id="20" name="テキスト ボックス 19">
            <a:extLst>
              <a:ext uri="{FF2B5EF4-FFF2-40B4-BE49-F238E27FC236}">
                <a16:creationId xmlns:a16="http://schemas.microsoft.com/office/drawing/2014/main" id="{B7093473-470E-4F82-BC48-73DFA29117F5}"/>
              </a:ext>
            </a:extLst>
          </p:cNvPr>
          <p:cNvSpPr txBox="1"/>
          <p:nvPr/>
        </p:nvSpPr>
        <p:spPr>
          <a:xfrm flipH="1">
            <a:off x="6823669" y="2602236"/>
            <a:ext cx="2189784" cy="338554"/>
          </a:xfrm>
          <a:prstGeom prst="rect">
            <a:avLst/>
          </a:prstGeom>
          <a:noFill/>
        </p:spPr>
        <p:txBody>
          <a:bodyPr wrap="square" rtlCol="0">
            <a:spAutoFit/>
          </a:bodyPr>
          <a:lstStyle/>
          <a:p>
            <a:r>
              <a:rPr lang="ja-JP" altLang="en-US" sz="1600" b="1" dirty="0">
                <a:solidFill>
                  <a:schemeClr val="bg1"/>
                </a:solidFill>
              </a:rPr>
              <a:t>〇✕健康食品</a:t>
            </a:r>
            <a:endParaRPr kumimoji="1" lang="ja-JP" altLang="en-US" sz="1600" b="1" dirty="0">
              <a:solidFill>
                <a:schemeClr val="bg1"/>
              </a:solidFill>
            </a:endParaRPr>
          </a:p>
        </p:txBody>
      </p:sp>
      <p:sp>
        <p:nvSpPr>
          <p:cNvPr id="21" name="テキスト ボックス 20">
            <a:extLst>
              <a:ext uri="{FF2B5EF4-FFF2-40B4-BE49-F238E27FC236}">
                <a16:creationId xmlns:a16="http://schemas.microsoft.com/office/drawing/2014/main" id="{48DE7BCF-2843-446F-BDA4-1C0AC423AFF5}"/>
              </a:ext>
            </a:extLst>
          </p:cNvPr>
          <p:cNvSpPr txBox="1"/>
          <p:nvPr/>
        </p:nvSpPr>
        <p:spPr>
          <a:xfrm>
            <a:off x="1344837" y="3077981"/>
            <a:ext cx="1577660" cy="276999"/>
          </a:xfrm>
          <a:prstGeom prst="rect">
            <a:avLst/>
          </a:prstGeom>
          <a:noFill/>
          <a:ln>
            <a:noFill/>
          </a:ln>
        </p:spPr>
        <p:txBody>
          <a:bodyPr wrap="square" rtlCol="0">
            <a:spAutoFit/>
          </a:bodyPr>
          <a:lstStyle/>
          <a:p>
            <a:r>
              <a:rPr kumimoji="1" lang="ja-JP" altLang="en-US" sz="1200" b="1" dirty="0">
                <a:solidFill>
                  <a:schemeClr val="tx1">
                    <a:lumMod val="50000"/>
                    <a:lumOff val="50000"/>
                  </a:schemeClr>
                </a:solidFill>
              </a:rPr>
              <a:t>サプリメント</a:t>
            </a:r>
          </a:p>
        </p:txBody>
      </p:sp>
      <p:sp>
        <p:nvSpPr>
          <p:cNvPr id="22" name="テキスト ボックス 21">
            <a:extLst>
              <a:ext uri="{FF2B5EF4-FFF2-40B4-BE49-F238E27FC236}">
                <a16:creationId xmlns:a16="http://schemas.microsoft.com/office/drawing/2014/main" id="{A5E1B258-D5F6-474E-8D35-CA3BE605AFB9}"/>
              </a:ext>
            </a:extLst>
          </p:cNvPr>
          <p:cNvSpPr txBox="1"/>
          <p:nvPr/>
        </p:nvSpPr>
        <p:spPr>
          <a:xfrm>
            <a:off x="7256935" y="3079128"/>
            <a:ext cx="1107996" cy="276999"/>
          </a:xfrm>
          <a:prstGeom prst="rect">
            <a:avLst/>
          </a:prstGeom>
          <a:noFill/>
          <a:ln>
            <a:noFill/>
          </a:ln>
        </p:spPr>
        <p:txBody>
          <a:bodyPr wrap="none" rtlCol="0">
            <a:spAutoFit/>
          </a:bodyPr>
          <a:lstStyle/>
          <a:p>
            <a:r>
              <a:rPr kumimoji="1" lang="ja-JP" altLang="en-US" sz="1200" b="1" dirty="0">
                <a:solidFill>
                  <a:schemeClr val="tx1">
                    <a:lumMod val="50000"/>
                    <a:lumOff val="50000"/>
                  </a:schemeClr>
                </a:solidFill>
              </a:rPr>
              <a:t>サプリメント</a:t>
            </a:r>
          </a:p>
        </p:txBody>
      </p:sp>
      <p:sp>
        <p:nvSpPr>
          <p:cNvPr id="23" name="テキスト ボックス 22">
            <a:extLst>
              <a:ext uri="{FF2B5EF4-FFF2-40B4-BE49-F238E27FC236}">
                <a16:creationId xmlns:a16="http://schemas.microsoft.com/office/drawing/2014/main" id="{F6B4A295-6F3F-487D-BF03-17BD15B8AD8C}"/>
              </a:ext>
            </a:extLst>
          </p:cNvPr>
          <p:cNvSpPr txBox="1"/>
          <p:nvPr/>
        </p:nvSpPr>
        <p:spPr>
          <a:xfrm>
            <a:off x="1123805" y="1743230"/>
            <a:ext cx="4228811" cy="614219"/>
          </a:xfrm>
          <a:prstGeom prst="rect">
            <a:avLst/>
          </a:prstGeom>
          <a:noFill/>
          <a:ln w="19050">
            <a:solidFill>
              <a:schemeClr val="tx1"/>
            </a:solidFill>
          </a:ln>
        </p:spPr>
        <p:txBody>
          <a:bodyPr wrap="square" rtlCol="0" anchor="ctr" anchorCtr="0">
            <a:noAutofit/>
          </a:bodyPr>
          <a:lstStyle/>
          <a:p>
            <a:pPr algn="ctr"/>
            <a:r>
              <a:rPr lang="ja-JP" altLang="en-US" sz="1600" b="1" dirty="0">
                <a:solidFill>
                  <a:srgbClr val="C00000"/>
                </a:solidFill>
              </a:rPr>
              <a:t>自社製品のアピールポイントのみ</a:t>
            </a:r>
            <a:r>
              <a:rPr lang="ja-JP" altLang="en-US" sz="1400" dirty="0"/>
              <a:t>を</a:t>
            </a:r>
            <a:endParaRPr lang="en-US" altLang="ja-JP" sz="1400" dirty="0"/>
          </a:p>
          <a:p>
            <a:pPr algn="ctr"/>
            <a:r>
              <a:rPr lang="ja-JP" altLang="en-US" sz="1400" dirty="0"/>
              <a:t>前面に押し出している</a:t>
            </a:r>
            <a:endParaRPr kumimoji="1" lang="ja-JP" altLang="en-US" sz="1400" dirty="0"/>
          </a:p>
        </p:txBody>
      </p:sp>
      <p:sp>
        <p:nvSpPr>
          <p:cNvPr id="24" name="テキスト ボックス 23">
            <a:extLst>
              <a:ext uri="{FF2B5EF4-FFF2-40B4-BE49-F238E27FC236}">
                <a16:creationId xmlns:a16="http://schemas.microsoft.com/office/drawing/2014/main" id="{513BADFB-7292-4B13-A8B7-8097B4F7D44D}"/>
              </a:ext>
            </a:extLst>
          </p:cNvPr>
          <p:cNvSpPr txBox="1"/>
          <p:nvPr/>
        </p:nvSpPr>
        <p:spPr>
          <a:xfrm>
            <a:off x="6992071" y="1743230"/>
            <a:ext cx="4228812" cy="616271"/>
          </a:xfrm>
          <a:prstGeom prst="rect">
            <a:avLst/>
          </a:prstGeom>
          <a:noFill/>
          <a:ln w="19050">
            <a:solidFill>
              <a:schemeClr val="tx1"/>
            </a:solidFill>
          </a:ln>
        </p:spPr>
        <p:txBody>
          <a:bodyPr wrap="square" rtlCol="0" anchor="ctr" anchorCtr="0">
            <a:noAutofit/>
          </a:bodyPr>
          <a:lstStyle/>
          <a:p>
            <a:pPr algn="ctr"/>
            <a:r>
              <a:rPr lang="ja-JP" altLang="en-US" sz="1600" b="1" dirty="0">
                <a:solidFill>
                  <a:schemeClr val="accent1"/>
                </a:solidFill>
              </a:rPr>
              <a:t>他者との比較表</a:t>
            </a:r>
            <a:r>
              <a:rPr lang="ja-JP" altLang="en-US" sz="1400" dirty="0"/>
              <a:t>を作ることで</a:t>
            </a:r>
            <a:endParaRPr lang="en-US" altLang="ja-JP" sz="1400" dirty="0"/>
          </a:p>
          <a:p>
            <a:pPr algn="ctr"/>
            <a:r>
              <a:rPr lang="ja-JP" altLang="en-US" sz="1400" dirty="0"/>
              <a:t>自社製品の強みが一目でわかる</a:t>
            </a:r>
            <a:endParaRPr kumimoji="1" lang="ja-JP" altLang="en-US" sz="1400" dirty="0"/>
          </a:p>
        </p:txBody>
      </p:sp>
      <p:cxnSp>
        <p:nvCxnSpPr>
          <p:cNvPr id="25" name="直線コネクタ 24">
            <a:extLst>
              <a:ext uri="{FF2B5EF4-FFF2-40B4-BE49-F238E27FC236}">
                <a16:creationId xmlns:a16="http://schemas.microsoft.com/office/drawing/2014/main" id="{68CCDBF0-DF62-43AF-8F84-97C5E23A9440}"/>
              </a:ext>
            </a:extLst>
          </p:cNvPr>
          <p:cNvCxnSpPr>
            <a:cxnSpLocks/>
          </p:cNvCxnSpPr>
          <p:nvPr/>
        </p:nvCxnSpPr>
        <p:spPr>
          <a:xfrm>
            <a:off x="1442034" y="3401871"/>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6A1EACE-A91D-4894-A303-F6EA9F212A5A}"/>
              </a:ext>
            </a:extLst>
          </p:cNvPr>
          <p:cNvCxnSpPr>
            <a:cxnSpLocks/>
          </p:cNvCxnSpPr>
          <p:nvPr/>
        </p:nvCxnSpPr>
        <p:spPr>
          <a:xfrm>
            <a:off x="1442034" y="3554271"/>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2AB81B5-5F5C-417C-9B26-04A5DDA0F205}"/>
              </a:ext>
            </a:extLst>
          </p:cNvPr>
          <p:cNvCxnSpPr>
            <a:cxnSpLocks/>
          </p:cNvCxnSpPr>
          <p:nvPr/>
        </p:nvCxnSpPr>
        <p:spPr>
          <a:xfrm>
            <a:off x="1442034" y="3706671"/>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070D72F-C43F-4216-80A7-2C92074B1EFF}"/>
              </a:ext>
            </a:extLst>
          </p:cNvPr>
          <p:cNvCxnSpPr>
            <a:cxnSpLocks/>
          </p:cNvCxnSpPr>
          <p:nvPr/>
        </p:nvCxnSpPr>
        <p:spPr>
          <a:xfrm>
            <a:off x="7337660" y="3401871"/>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E37C196-53D9-4413-8E08-A239DAC8AB19}"/>
              </a:ext>
            </a:extLst>
          </p:cNvPr>
          <p:cNvCxnSpPr>
            <a:cxnSpLocks/>
          </p:cNvCxnSpPr>
          <p:nvPr/>
        </p:nvCxnSpPr>
        <p:spPr>
          <a:xfrm>
            <a:off x="7337660" y="3554271"/>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BA4D410-14DD-45E9-B850-D7ABE3A4D6E3}"/>
              </a:ext>
            </a:extLst>
          </p:cNvPr>
          <p:cNvCxnSpPr>
            <a:cxnSpLocks/>
          </p:cNvCxnSpPr>
          <p:nvPr/>
        </p:nvCxnSpPr>
        <p:spPr>
          <a:xfrm>
            <a:off x="7337660" y="3706671"/>
            <a:ext cx="2146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C9FE18AA-7BD1-41DF-BFEF-4789C6EFA7F9}"/>
              </a:ext>
            </a:extLst>
          </p:cNvPr>
          <p:cNvSpPr txBox="1"/>
          <p:nvPr/>
        </p:nvSpPr>
        <p:spPr>
          <a:xfrm>
            <a:off x="7621351" y="4113485"/>
            <a:ext cx="2825256" cy="348819"/>
          </a:xfrm>
          <a:prstGeom prst="rect">
            <a:avLst/>
          </a:prstGeom>
          <a:noFill/>
        </p:spPr>
        <p:txBody>
          <a:bodyPr wrap="square" rtlCol="0">
            <a:spAutoFit/>
          </a:bodyPr>
          <a:lstStyle/>
          <a:p>
            <a:r>
              <a:rPr lang="ja-JP" altLang="en-US" sz="1600" b="1" dirty="0">
                <a:solidFill>
                  <a:schemeClr val="accent1"/>
                </a:solidFill>
              </a:rPr>
              <a:t>＜他製品との含有成分比較＞</a:t>
            </a:r>
            <a:endParaRPr kumimoji="1" lang="ja-JP" altLang="en-US" sz="1600" b="1" dirty="0">
              <a:solidFill>
                <a:schemeClr val="accent1"/>
              </a:solidFill>
            </a:endParaRPr>
          </a:p>
        </p:txBody>
      </p:sp>
      <p:sp>
        <p:nvSpPr>
          <p:cNvPr id="33" name="楕円 32">
            <a:extLst>
              <a:ext uri="{FF2B5EF4-FFF2-40B4-BE49-F238E27FC236}">
                <a16:creationId xmlns:a16="http://schemas.microsoft.com/office/drawing/2014/main" id="{D7A112EE-C72E-4B33-BCDE-1F630F2BDB46}"/>
              </a:ext>
            </a:extLst>
          </p:cNvPr>
          <p:cNvSpPr/>
          <p:nvPr/>
        </p:nvSpPr>
        <p:spPr>
          <a:xfrm>
            <a:off x="7047959" y="3859071"/>
            <a:ext cx="3954582" cy="2400491"/>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07C5C21-C332-4935-AE70-FE7AEBB13939}"/>
              </a:ext>
            </a:extLst>
          </p:cNvPr>
          <p:cNvGrpSpPr/>
          <p:nvPr/>
        </p:nvGrpSpPr>
        <p:grpSpPr>
          <a:xfrm>
            <a:off x="1075429" y="4025493"/>
            <a:ext cx="3960614" cy="2057453"/>
            <a:chOff x="1075415" y="4530501"/>
            <a:chExt cx="3961092" cy="1552445"/>
          </a:xfrm>
        </p:grpSpPr>
        <p:sp>
          <p:nvSpPr>
            <p:cNvPr id="32" name="テキスト ボックス 31">
              <a:extLst>
                <a:ext uri="{FF2B5EF4-FFF2-40B4-BE49-F238E27FC236}">
                  <a16:creationId xmlns:a16="http://schemas.microsoft.com/office/drawing/2014/main" id="{22DB6A6E-A89B-4EBA-B54A-B7679E400751}"/>
                </a:ext>
              </a:extLst>
            </p:cNvPr>
            <p:cNvSpPr txBox="1"/>
            <p:nvPr/>
          </p:nvSpPr>
          <p:spPr>
            <a:xfrm>
              <a:off x="1075415" y="4530501"/>
              <a:ext cx="3941297" cy="264197"/>
            </a:xfrm>
            <a:prstGeom prst="rect">
              <a:avLst/>
            </a:prstGeom>
            <a:noFill/>
          </p:spPr>
          <p:txBody>
            <a:bodyPr wrap="square" rtlCol="0">
              <a:spAutoFit/>
            </a:bodyPr>
            <a:lstStyle/>
            <a:p>
              <a:pPr algn="ctr"/>
              <a:r>
                <a:rPr kumimoji="1" lang="ja-JP" altLang="en-US" sz="1600" b="1" dirty="0">
                  <a:solidFill>
                    <a:srgbClr val="C00000"/>
                  </a:solidFill>
                </a:rPr>
                <a:t>＜自社製品のここがすごい！＞</a:t>
              </a:r>
            </a:p>
          </p:txBody>
        </p:sp>
        <p:sp>
          <p:nvSpPr>
            <p:cNvPr id="34" name="正方形/長方形 33">
              <a:extLst>
                <a:ext uri="{FF2B5EF4-FFF2-40B4-BE49-F238E27FC236}">
                  <a16:creationId xmlns:a16="http://schemas.microsoft.com/office/drawing/2014/main" id="{81FB7A74-C0C6-4901-9383-B7A649BEC029}"/>
                </a:ext>
              </a:extLst>
            </p:cNvPr>
            <p:cNvSpPr/>
            <p:nvPr/>
          </p:nvSpPr>
          <p:spPr>
            <a:xfrm>
              <a:off x="1199232"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35" name="正方形/長方形 34">
              <a:extLst>
                <a:ext uri="{FF2B5EF4-FFF2-40B4-BE49-F238E27FC236}">
                  <a16:creationId xmlns:a16="http://schemas.microsoft.com/office/drawing/2014/main" id="{71245093-D6AF-4404-BE89-A4C872730B09}"/>
                </a:ext>
              </a:extLst>
            </p:cNvPr>
            <p:cNvSpPr/>
            <p:nvPr/>
          </p:nvSpPr>
          <p:spPr>
            <a:xfrm>
              <a:off x="2532468"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36" name="正方形/長方形 35">
              <a:extLst>
                <a:ext uri="{FF2B5EF4-FFF2-40B4-BE49-F238E27FC236}">
                  <a16:creationId xmlns:a16="http://schemas.microsoft.com/office/drawing/2014/main" id="{2C7E7D6F-A99F-45A3-B5E0-5B01762614D2}"/>
                </a:ext>
              </a:extLst>
            </p:cNvPr>
            <p:cNvSpPr/>
            <p:nvPr/>
          </p:nvSpPr>
          <p:spPr>
            <a:xfrm>
              <a:off x="3830063" y="4832496"/>
              <a:ext cx="1206444" cy="1250450"/>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37" name="テキスト ボックス 36">
              <a:extLst>
                <a:ext uri="{FF2B5EF4-FFF2-40B4-BE49-F238E27FC236}">
                  <a16:creationId xmlns:a16="http://schemas.microsoft.com/office/drawing/2014/main" id="{C153F353-6C34-4E6F-928C-DBA7F5BDA71B}"/>
                </a:ext>
              </a:extLst>
            </p:cNvPr>
            <p:cNvSpPr txBox="1"/>
            <p:nvPr/>
          </p:nvSpPr>
          <p:spPr>
            <a:xfrm>
              <a:off x="1196912" y="4904203"/>
              <a:ext cx="1107996" cy="276999"/>
            </a:xfrm>
            <a:prstGeom prst="rect">
              <a:avLst/>
            </a:prstGeom>
            <a:noFill/>
            <a:ln>
              <a:noFill/>
            </a:ln>
          </p:spPr>
          <p:txBody>
            <a:bodyPr wrap="none" rtlCol="0">
              <a:spAutoFit/>
            </a:bodyPr>
            <a:lstStyle/>
            <a:p>
              <a:r>
                <a:rPr kumimoji="1" lang="ja-JP" altLang="en-US" sz="1200" b="1" dirty="0">
                  <a:solidFill>
                    <a:schemeClr val="tx1">
                      <a:lumMod val="50000"/>
                      <a:lumOff val="50000"/>
                    </a:schemeClr>
                  </a:solidFill>
                </a:rPr>
                <a:t>①ーーーーー</a:t>
              </a:r>
            </a:p>
          </p:txBody>
        </p:sp>
        <p:sp>
          <p:nvSpPr>
            <p:cNvPr id="38" name="テキスト ボックス 37">
              <a:extLst>
                <a:ext uri="{FF2B5EF4-FFF2-40B4-BE49-F238E27FC236}">
                  <a16:creationId xmlns:a16="http://schemas.microsoft.com/office/drawing/2014/main" id="{34E602D5-3315-41E0-B4D0-7172E90DB5A8}"/>
                </a:ext>
              </a:extLst>
            </p:cNvPr>
            <p:cNvSpPr txBox="1"/>
            <p:nvPr/>
          </p:nvSpPr>
          <p:spPr>
            <a:xfrm>
              <a:off x="3840138" y="4904202"/>
              <a:ext cx="1107996" cy="276999"/>
            </a:xfrm>
            <a:prstGeom prst="rect">
              <a:avLst/>
            </a:prstGeom>
            <a:noFill/>
            <a:ln>
              <a:noFill/>
            </a:ln>
          </p:spPr>
          <p:txBody>
            <a:bodyPr wrap="none" rtlCol="0">
              <a:spAutoFit/>
            </a:bodyPr>
            <a:lstStyle/>
            <a:p>
              <a:r>
                <a:rPr lang="ja-JP" altLang="en-US" sz="1200" b="1" dirty="0">
                  <a:solidFill>
                    <a:schemeClr val="tx1">
                      <a:lumMod val="50000"/>
                      <a:lumOff val="50000"/>
                    </a:schemeClr>
                  </a:solidFill>
                </a:rPr>
                <a:t>③</a:t>
              </a:r>
              <a:r>
                <a:rPr kumimoji="1" lang="ja-JP" altLang="en-US" sz="1200" b="1" dirty="0">
                  <a:solidFill>
                    <a:schemeClr val="tx1">
                      <a:lumMod val="50000"/>
                      <a:lumOff val="50000"/>
                    </a:schemeClr>
                  </a:solidFill>
                </a:rPr>
                <a:t>ーーーーー</a:t>
              </a:r>
            </a:p>
          </p:txBody>
        </p:sp>
        <p:sp>
          <p:nvSpPr>
            <p:cNvPr id="39" name="テキスト ボックス 38">
              <a:extLst>
                <a:ext uri="{FF2B5EF4-FFF2-40B4-BE49-F238E27FC236}">
                  <a16:creationId xmlns:a16="http://schemas.microsoft.com/office/drawing/2014/main" id="{0319A037-78E6-4FBD-B98E-27C6D144DCE3}"/>
                </a:ext>
              </a:extLst>
            </p:cNvPr>
            <p:cNvSpPr txBox="1"/>
            <p:nvPr/>
          </p:nvSpPr>
          <p:spPr>
            <a:xfrm>
              <a:off x="2518525" y="4892872"/>
              <a:ext cx="1107996" cy="276999"/>
            </a:xfrm>
            <a:prstGeom prst="rect">
              <a:avLst/>
            </a:prstGeom>
            <a:noFill/>
            <a:ln>
              <a:noFill/>
            </a:ln>
          </p:spPr>
          <p:txBody>
            <a:bodyPr wrap="none" rtlCol="0">
              <a:spAutoFit/>
            </a:bodyPr>
            <a:lstStyle/>
            <a:p>
              <a:r>
                <a:rPr lang="ja-JP" altLang="en-US" sz="1200" b="1" dirty="0">
                  <a:solidFill>
                    <a:schemeClr val="tx1">
                      <a:lumMod val="50000"/>
                      <a:lumOff val="50000"/>
                    </a:schemeClr>
                  </a:solidFill>
                </a:rPr>
                <a:t>②</a:t>
              </a:r>
              <a:r>
                <a:rPr kumimoji="1" lang="ja-JP" altLang="en-US" sz="1200" b="1" dirty="0">
                  <a:solidFill>
                    <a:schemeClr val="tx1">
                      <a:lumMod val="50000"/>
                      <a:lumOff val="50000"/>
                    </a:schemeClr>
                  </a:solidFill>
                </a:rPr>
                <a:t>ーーーーー</a:t>
              </a:r>
            </a:p>
          </p:txBody>
        </p:sp>
        <p:cxnSp>
          <p:nvCxnSpPr>
            <p:cNvPr id="40" name="直線コネクタ 39">
              <a:extLst>
                <a:ext uri="{FF2B5EF4-FFF2-40B4-BE49-F238E27FC236}">
                  <a16:creationId xmlns:a16="http://schemas.microsoft.com/office/drawing/2014/main" id="{313C4FD6-FBB2-44EC-BAF0-FEB768404BEB}"/>
                </a:ext>
              </a:extLst>
            </p:cNvPr>
            <p:cNvCxnSpPr>
              <a:cxnSpLocks/>
            </p:cNvCxnSpPr>
            <p:nvPr/>
          </p:nvCxnSpPr>
          <p:spPr>
            <a:xfrm>
              <a:off x="1292264"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A43194A8-FF20-4862-ABF8-4A5B66568789}"/>
                </a:ext>
              </a:extLst>
            </p:cNvPr>
            <p:cNvCxnSpPr>
              <a:cxnSpLocks/>
            </p:cNvCxnSpPr>
            <p:nvPr/>
          </p:nvCxnSpPr>
          <p:spPr>
            <a:xfrm>
              <a:off x="1292264"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DA36E59C-516C-4A11-9CB4-7DA270990A6A}"/>
                </a:ext>
              </a:extLst>
            </p:cNvPr>
            <p:cNvCxnSpPr>
              <a:cxnSpLocks/>
            </p:cNvCxnSpPr>
            <p:nvPr/>
          </p:nvCxnSpPr>
          <p:spPr>
            <a:xfrm>
              <a:off x="1292264"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4115C01B-A588-44D8-BE09-2EA4840F1DE6}"/>
                </a:ext>
              </a:extLst>
            </p:cNvPr>
            <p:cNvCxnSpPr>
              <a:cxnSpLocks/>
            </p:cNvCxnSpPr>
            <p:nvPr/>
          </p:nvCxnSpPr>
          <p:spPr>
            <a:xfrm>
              <a:off x="1292264"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8E961296-3157-4E42-B3CE-43BB71D2F6E5}"/>
                </a:ext>
              </a:extLst>
            </p:cNvPr>
            <p:cNvCxnSpPr>
              <a:cxnSpLocks/>
            </p:cNvCxnSpPr>
            <p:nvPr/>
          </p:nvCxnSpPr>
          <p:spPr>
            <a:xfrm>
              <a:off x="1292264"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2FF0CB7D-1958-4F98-ADBE-62BADBA92ECC}"/>
                </a:ext>
              </a:extLst>
            </p:cNvPr>
            <p:cNvCxnSpPr>
              <a:cxnSpLocks/>
            </p:cNvCxnSpPr>
            <p:nvPr/>
          </p:nvCxnSpPr>
          <p:spPr>
            <a:xfrm>
              <a:off x="2617555"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D4615243-CB90-4BC3-AC40-92BF8C174AB1}"/>
                </a:ext>
              </a:extLst>
            </p:cNvPr>
            <p:cNvCxnSpPr>
              <a:cxnSpLocks/>
            </p:cNvCxnSpPr>
            <p:nvPr/>
          </p:nvCxnSpPr>
          <p:spPr>
            <a:xfrm>
              <a:off x="2617555"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0079DE98-3EEE-4AC6-8E3D-2821B45DC02E}"/>
                </a:ext>
              </a:extLst>
            </p:cNvPr>
            <p:cNvCxnSpPr>
              <a:cxnSpLocks/>
            </p:cNvCxnSpPr>
            <p:nvPr/>
          </p:nvCxnSpPr>
          <p:spPr>
            <a:xfrm>
              <a:off x="2617555"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45C290EC-542D-4172-8810-FCFA666504B5}"/>
                </a:ext>
              </a:extLst>
            </p:cNvPr>
            <p:cNvCxnSpPr>
              <a:cxnSpLocks/>
            </p:cNvCxnSpPr>
            <p:nvPr/>
          </p:nvCxnSpPr>
          <p:spPr>
            <a:xfrm>
              <a:off x="2617555"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FD3D7000-FE7C-4C17-87D9-4D85024CC66D}"/>
                </a:ext>
              </a:extLst>
            </p:cNvPr>
            <p:cNvCxnSpPr>
              <a:cxnSpLocks/>
            </p:cNvCxnSpPr>
            <p:nvPr/>
          </p:nvCxnSpPr>
          <p:spPr>
            <a:xfrm>
              <a:off x="2617555"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64F8F7A2-1AA3-45DB-9EE9-B12C3BA68133}"/>
                </a:ext>
              </a:extLst>
            </p:cNvPr>
            <p:cNvCxnSpPr>
              <a:cxnSpLocks/>
            </p:cNvCxnSpPr>
            <p:nvPr/>
          </p:nvCxnSpPr>
          <p:spPr>
            <a:xfrm>
              <a:off x="3931856" y="52880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B35B150B-515D-4CBA-ABEF-9B9C19054B05}"/>
                </a:ext>
              </a:extLst>
            </p:cNvPr>
            <p:cNvCxnSpPr>
              <a:cxnSpLocks/>
            </p:cNvCxnSpPr>
            <p:nvPr/>
          </p:nvCxnSpPr>
          <p:spPr>
            <a:xfrm>
              <a:off x="3931856" y="54404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23E464EE-0999-441D-96DB-E16D98B3FCD3}"/>
                </a:ext>
              </a:extLst>
            </p:cNvPr>
            <p:cNvCxnSpPr>
              <a:cxnSpLocks/>
            </p:cNvCxnSpPr>
            <p:nvPr/>
          </p:nvCxnSpPr>
          <p:spPr>
            <a:xfrm>
              <a:off x="3931856" y="55928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B83ED47E-FA32-4E3E-BF3A-D0C0EF8D4E35}"/>
                </a:ext>
              </a:extLst>
            </p:cNvPr>
            <p:cNvCxnSpPr>
              <a:cxnSpLocks/>
            </p:cNvCxnSpPr>
            <p:nvPr/>
          </p:nvCxnSpPr>
          <p:spPr>
            <a:xfrm>
              <a:off x="3931856" y="57452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86F2D4F2-4B4C-4AED-B564-3A3AD04CCEEB}"/>
                </a:ext>
              </a:extLst>
            </p:cNvPr>
            <p:cNvCxnSpPr>
              <a:cxnSpLocks/>
            </p:cNvCxnSpPr>
            <p:nvPr/>
          </p:nvCxnSpPr>
          <p:spPr>
            <a:xfrm>
              <a:off x="3931856" y="5897655"/>
              <a:ext cx="977457"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pic>
        <p:nvPicPr>
          <p:cNvPr id="55" name="図 54">
            <a:extLst>
              <a:ext uri="{FF2B5EF4-FFF2-40B4-BE49-F238E27FC236}">
                <a16:creationId xmlns:a16="http://schemas.microsoft.com/office/drawing/2014/main" id="{6B3B9E7C-1516-4B79-8FCA-3C06229EC040}"/>
              </a:ext>
            </a:extLst>
          </p:cNvPr>
          <p:cNvPicPr>
            <a:picLocks noChangeAspect="1"/>
          </p:cNvPicPr>
          <p:nvPr/>
        </p:nvPicPr>
        <p:blipFill>
          <a:blip r:embed="rId4"/>
          <a:stretch>
            <a:fillRect/>
          </a:stretch>
        </p:blipFill>
        <p:spPr>
          <a:xfrm>
            <a:off x="10456396" y="5169897"/>
            <a:ext cx="1447166" cy="1440000"/>
          </a:xfrm>
          <a:prstGeom prst="rect">
            <a:avLst/>
          </a:prstGeom>
          <a:effectLst>
            <a:outerShdw blurRad="50800" dist="38100" dir="2700000" algn="tl" rotWithShape="0">
              <a:prstClr val="black">
                <a:alpha val="40000"/>
              </a:prstClr>
            </a:outerShdw>
          </a:effectLst>
        </p:spPr>
      </p:pic>
      <p:cxnSp>
        <p:nvCxnSpPr>
          <p:cNvPr id="56" name="直線コネクタ 55">
            <a:extLst>
              <a:ext uri="{FF2B5EF4-FFF2-40B4-BE49-F238E27FC236}">
                <a16:creationId xmlns:a16="http://schemas.microsoft.com/office/drawing/2014/main" id="{89F76540-A7C5-453D-97ED-64512A913DAC}"/>
              </a:ext>
            </a:extLst>
          </p:cNvPr>
          <p:cNvCxnSpPr>
            <a:cxnSpLocks/>
          </p:cNvCxnSpPr>
          <p:nvPr/>
        </p:nvCxnSpPr>
        <p:spPr>
          <a:xfrm>
            <a:off x="6141734" y="1123611"/>
            <a:ext cx="0" cy="517362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矢印: 右 56">
            <a:extLst>
              <a:ext uri="{FF2B5EF4-FFF2-40B4-BE49-F238E27FC236}">
                <a16:creationId xmlns:a16="http://schemas.microsoft.com/office/drawing/2014/main" id="{1CD6CBB7-762D-4799-9C17-2B4B733DBB56}"/>
              </a:ext>
            </a:extLst>
          </p:cNvPr>
          <p:cNvSpPr/>
          <p:nvPr/>
        </p:nvSpPr>
        <p:spPr>
          <a:xfrm>
            <a:off x="5970036" y="3352124"/>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AAD8183-8EF0-4004-95F3-70AAF445159B}"/>
              </a:ext>
            </a:extLst>
          </p:cNvPr>
          <p:cNvSpPr txBox="1"/>
          <p:nvPr/>
        </p:nvSpPr>
        <p:spPr>
          <a:xfrm>
            <a:off x="749300" y="1221898"/>
            <a:ext cx="4927600" cy="328575"/>
          </a:xfrm>
          <a:prstGeom prst="rect">
            <a:avLst/>
          </a:prstGeom>
          <a:solidFill>
            <a:srgbClr val="CC3300"/>
          </a:solidFill>
        </p:spPr>
        <p:txBody>
          <a:bodyPr wrap="none" rtlCol="0" anchor="ctr" anchorCtr="0">
            <a:noAutofit/>
          </a:bodyPr>
          <a:lstStyle/>
          <a:p>
            <a:pPr algn="ctr"/>
            <a:r>
              <a:rPr kumimoji="1" lang="en-US" altLang="ja-JP" b="1" dirty="0">
                <a:solidFill>
                  <a:schemeClr val="bg1"/>
                </a:solidFill>
              </a:rPr>
              <a:t>UI</a:t>
            </a:r>
            <a:r>
              <a:rPr kumimoji="1" lang="ja-JP" altLang="en-US" b="1" dirty="0">
                <a:solidFill>
                  <a:schemeClr val="bg1"/>
                </a:solidFill>
              </a:rPr>
              <a:t>改善前の</a:t>
            </a:r>
            <a:r>
              <a:rPr kumimoji="1" lang="en-US" altLang="ja-JP" b="1" dirty="0">
                <a:solidFill>
                  <a:schemeClr val="bg1"/>
                </a:solidFill>
              </a:rPr>
              <a:t>LP</a:t>
            </a:r>
            <a:endParaRPr kumimoji="1" lang="ja-JP" altLang="en-US" b="1" dirty="0">
              <a:solidFill>
                <a:schemeClr val="bg1"/>
              </a:solidFill>
            </a:endParaRPr>
          </a:p>
        </p:txBody>
      </p:sp>
      <p:sp>
        <p:nvSpPr>
          <p:cNvPr id="59" name="テキスト ボックス 58">
            <a:extLst>
              <a:ext uri="{FF2B5EF4-FFF2-40B4-BE49-F238E27FC236}">
                <a16:creationId xmlns:a16="http://schemas.microsoft.com/office/drawing/2014/main" id="{B3C229C8-3313-4FDA-90F6-6F5526C02861}"/>
              </a:ext>
            </a:extLst>
          </p:cNvPr>
          <p:cNvSpPr txBox="1"/>
          <p:nvPr/>
        </p:nvSpPr>
        <p:spPr>
          <a:xfrm>
            <a:off x="6541747" y="1209195"/>
            <a:ext cx="4901651" cy="328575"/>
          </a:xfrm>
          <a:prstGeom prst="rect">
            <a:avLst/>
          </a:prstGeom>
          <a:solidFill>
            <a:schemeClr val="accent1"/>
          </a:solidFill>
        </p:spPr>
        <p:txBody>
          <a:bodyPr wrap="none" rtlCol="0" anchor="ctr" anchorCtr="0">
            <a:noAutofit/>
          </a:bodyPr>
          <a:lstStyle/>
          <a:p>
            <a:pPr algn="ctr"/>
            <a:r>
              <a:rPr lang="en-US" altLang="ja-JP" b="1" dirty="0">
                <a:solidFill>
                  <a:schemeClr val="bg1"/>
                </a:solidFill>
              </a:rPr>
              <a:t>UI</a:t>
            </a:r>
            <a:r>
              <a:rPr lang="ja-JP" altLang="en-US" b="1" dirty="0">
                <a:solidFill>
                  <a:schemeClr val="bg1"/>
                </a:solidFill>
              </a:rPr>
              <a:t>改善</a:t>
            </a:r>
            <a:r>
              <a:rPr kumimoji="1" lang="ja-JP" altLang="en-US" b="1" dirty="0">
                <a:solidFill>
                  <a:schemeClr val="bg1"/>
                </a:solidFill>
              </a:rPr>
              <a:t>後の</a:t>
            </a:r>
            <a:r>
              <a:rPr kumimoji="1" lang="en-US" altLang="ja-JP" b="1" dirty="0">
                <a:solidFill>
                  <a:schemeClr val="bg1"/>
                </a:solidFill>
              </a:rPr>
              <a:t>LP</a:t>
            </a:r>
          </a:p>
        </p:txBody>
      </p:sp>
      <p:pic>
        <p:nvPicPr>
          <p:cNvPr id="60" name="図 38">
            <a:extLst>
              <a:ext uri="{FF2B5EF4-FFF2-40B4-BE49-F238E27FC236}">
                <a16:creationId xmlns:a16="http://schemas.microsoft.com/office/drawing/2014/main" id="{16AA5BF1-50FD-4766-A67B-37F967989E40}"/>
              </a:ext>
            </a:extLst>
          </p:cNvPr>
          <p:cNvPicPr>
            <a:picLocks noChangeAspect="1" noChangeArrowheads="1"/>
          </p:cNvPicPr>
          <p:nvPr/>
        </p:nvPicPr>
        <p:blipFill>
          <a:blip r:embed="rId5">
            <a:duotone>
              <a:prstClr val="black"/>
              <a:srgbClr val="C00000">
                <a:tint val="45000"/>
                <a:satMod val="400000"/>
              </a:srgbClr>
            </a:duotone>
          </a:blip>
          <a:srcRect/>
          <a:stretch>
            <a:fillRect/>
          </a:stretch>
        </p:blipFill>
        <p:spPr bwMode="auto">
          <a:xfrm>
            <a:off x="739241" y="1649424"/>
            <a:ext cx="541687" cy="604999"/>
          </a:xfrm>
          <a:prstGeom prst="rect">
            <a:avLst/>
          </a:prstGeom>
          <a:noFill/>
          <a:ln>
            <a:noFill/>
          </a:ln>
        </p:spPr>
      </p:pic>
      <p:sp>
        <p:nvSpPr>
          <p:cNvPr id="61" name="フリーフォーム: 図形 60">
            <a:extLst>
              <a:ext uri="{FF2B5EF4-FFF2-40B4-BE49-F238E27FC236}">
                <a16:creationId xmlns:a16="http://schemas.microsoft.com/office/drawing/2014/main" id="{2015DEF9-E5EC-41F5-988B-69797E84D4AC}"/>
              </a:ext>
            </a:extLst>
          </p:cNvPr>
          <p:cNvSpPr/>
          <p:nvPr/>
        </p:nvSpPr>
        <p:spPr>
          <a:xfrm>
            <a:off x="6433481" y="1551257"/>
            <a:ext cx="904179" cy="803121"/>
          </a:xfrm>
          <a:custGeom>
            <a:avLst/>
            <a:gdLst>
              <a:gd name="connsiteX0" fmla="*/ 1121693 w 1915731"/>
              <a:gd name="connsiteY0" fmla="*/ 1618999 h 2004687"/>
              <a:gd name="connsiteX1" fmla="*/ 1169071 w 1915731"/>
              <a:gd name="connsiteY1" fmla="*/ 1680590 h 2004687"/>
              <a:gd name="connsiteX2" fmla="*/ 970083 w 1915731"/>
              <a:gd name="connsiteY2" fmla="*/ 1765871 h 2004687"/>
              <a:gd name="connsiteX3" fmla="*/ 700027 w 1915731"/>
              <a:gd name="connsiteY3" fmla="*/ 1817987 h 2004687"/>
              <a:gd name="connsiteX4" fmla="*/ 373117 w 1915731"/>
              <a:gd name="connsiteY4" fmla="*/ 1718493 h 2004687"/>
              <a:gd name="connsiteX5" fmla="*/ 136226 w 1915731"/>
              <a:gd name="connsiteY5" fmla="*/ 1510029 h 2004687"/>
              <a:gd name="connsiteX6" fmla="*/ 17780 w 1915731"/>
              <a:gd name="connsiteY6" fmla="*/ 1192594 h 2004687"/>
              <a:gd name="connsiteX7" fmla="*/ 31994 w 1915731"/>
              <a:gd name="connsiteY7" fmla="*/ 841995 h 2004687"/>
              <a:gd name="connsiteX8" fmla="*/ 311525 w 1915731"/>
              <a:gd name="connsiteY8" fmla="*/ 425067 h 2004687"/>
              <a:gd name="connsiteX9" fmla="*/ 799521 w 1915731"/>
              <a:gd name="connsiteY9" fmla="*/ 60254 h 2004687"/>
              <a:gd name="connsiteX10" fmla="*/ 1311206 w 1915731"/>
              <a:gd name="connsiteY10" fmla="*/ 12876 h 2004687"/>
              <a:gd name="connsiteX11" fmla="*/ 1699708 w 1915731"/>
              <a:gd name="connsiteY11" fmla="*/ 192914 h 2004687"/>
              <a:gd name="connsiteX12" fmla="*/ 1879745 w 1915731"/>
              <a:gd name="connsiteY12" fmla="*/ 534037 h 2004687"/>
              <a:gd name="connsiteX13" fmla="*/ 1903434 w 1915731"/>
              <a:gd name="connsiteY13" fmla="*/ 936752 h 2004687"/>
              <a:gd name="connsiteX14" fmla="*/ 1732872 w 1915731"/>
              <a:gd name="connsiteY14" fmla="*/ 1358418 h 2004687"/>
              <a:gd name="connsiteX15" fmla="*/ 1296993 w 1915731"/>
              <a:gd name="connsiteY15" fmla="*/ 1855890 h 2004687"/>
              <a:gd name="connsiteX16" fmla="*/ 1041150 w 1915731"/>
              <a:gd name="connsiteY16" fmla="*/ 1998024 h 2004687"/>
              <a:gd name="connsiteX17" fmla="*/ 1012723 w 1915731"/>
              <a:gd name="connsiteY17" fmla="*/ 1969597 h 2004687"/>
              <a:gd name="connsiteX18" fmla="*/ 1173809 w 1915731"/>
              <a:gd name="connsiteY18" fmla="*/ 1865365 h 2004687"/>
              <a:gd name="connsiteX19" fmla="*/ 1467554 w 1915731"/>
              <a:gd name="connsiteY19" fmla="*/ 1557407 h 2004687"/>
              <a:gd name="connsiteX20" fmla="*/ 1647592 w 1915731"/>
              <a:gd name="connsiteY20" fmla="*/ 1206808 h 2004687"/>
              <a:gd name="connsiteX21" fmla="*/ 1723397 w 1915731"/>
              <a:gd name="connsiteY21" fmla="*/ 647745 h 2004687"/>
              <a:gd name="connsiteX22" fmla="*/ 1519670 w 1915731"/>
              <a:gd name="connsiteY22" fmla="*/ 240292 h 2004687"/>
              <a:gd name="connsiteX23" fmla="*/ 1131169 w 1915731"/>
              <a:gd name="connsiteY23" fmla="*/ 107633 h 2004687"/>
              <a:gd name="connsiteX24" fmla="*/ 676338 w 1915731"/>
              <a:gd name="connsiteY24" fmla="*/ 207127 h 2004687"/>
              <a:gd name="connsiteX25" fmla="*/ 259409 w 1915731"/>
              <a:gd name="connsiteY25" fmla="*/ 666696 h 2004687"/>
              <a:gd name="connsiteX26" fmla="*/ 159915 w 1915731"/>
              <a:gd name="connsiteY26" fmla="*/ 1230497 h 2004687"/>
              <a:gd name="connsiteX27" fmla="*/ 401544 w 1915731"/>
              <a:gd name="connsiteY27" fmla="*/ 1547931 h 2004687"/>
              <a:gd name="connsiteX28" fmla="*/ 761618 w 1915731"/>
              <a:gd name="connsiteY28" fmla="*/ 1694804 h 2004687"/>
              <a:gd name="connsiteX29" fmla="*/ 989034 w 1915731"/>
              <a:gd name="connsiteY29" fmla="*/ 1661639 h 2004687"/>
              <a:gd name="connsiteX30" fmla="*/ 1121693 w 1915731"/>
              <a:gd name="connsiteY30" fmla="*/ 1618999 h 20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15731" h="2004687">
                <a:moveTo>
                  <a:pt x="1121693" y="1618999"/>
                </a:moveTo>
                <a:cubicBezTo>
                  <a:pt x="1151699" y="1622157"/>
                  <a:pt x="1194339" y="1656111"/>
                  <a:pt x="1169071" y="1680590"/>
                </a:cubicBezTo>
                <a:cubicBezTo>
                  <a:pt x="1143803" y="1705069"/>
                  <a:pt x="1048257" y="1742971"/>
                  <a:pt x="970083" y="1765871"/>
                </a:cubicBezTo>
                <a:cubicBezTo>
                  <a:pt x="891909" y="1788771"/>
                  <a:pt x="799521" y="1825883"/>
                  <a:pt x="700027" y="1817987"/>
                </a:cubicBezTo>
                <a:cubicBezTo>
                  <a:pt x="600533" y="1810091"/>
                  <a:pt x="467084" y="1769819"/>
                  <a:pt x="373117" y="1718493"/>
                </a:cubicBezTo>
                <a:cubicBezTo>
                  <a:pt x="279150" y="1667167"/>
                  <a:pt x="195449" y="1597679"/>
                  <a:pt x="136226" y="1510029"/>
                </a:cubicBezTo>
                <a:cubicBezTo>
                  <a:pt x="77003" y="1422379"/>
                  <a:pt x="35152" y="1303933"/>
                  <a:pt x="17780" y="1192594"/>
                </a:cubicBezTo>
                <a:cubicBezTo>
                  <a:pt x="408" y="1081255"/>
                  <a:pt x="-16964" y="969916"/>
                  <a:pt x="31994" y="841995"/>
                </a:cubicBezTo>
                <a:cubicBezTo>
                  <a:pt x="80952" y="714074"/>
                  <a:pt x="183604" y="555357"/>
                  <a:pt x="311525" y="425067"/>
                </a:cubicBezTo>
                <a:cubicBezTo>
                  <a:pt x="439446" y="294777"/>
                  <a:pt x="632908" y="128952"/>
                  <a:pt x="799521" y="60254"/>
                </a:cubicBezTo>
                <a:cubicBezTo>
                  <a:pt x="966134" y="-8444"/>
                  <a:pt x="1161175" y="-9234"/>
                  <a:pt x="1311206" y="12876"/>
                </a:cubicBezTo>
                <a:cubicBezTo>
                  <a:pt x="1461237" y="34986"/>
                  <a:pt x="1604952" y="106054"/>
                  <a:pt x="1699708" y="192914"/>
                </a:cubicBezTo>
                <a:cubicBezTo>
                  <a:pt x="1794464" y="279774"/>
                  <a:pt x="1845791" y="410064"/>
                  <a:pt x="1879745" y="534037"/>
                </a:cubicBezTo>
                <a:cubicBezTo>
                  <a:pt x="1913699" y="658010"/>
                  <a:pt x="1927913" y="799355"/>
                  <a:pt x="1903434" y="936752"/>
                </a:cubicBezTo>
                <a:cubicBezTo>
                  <a:pt x="1878955" y="1074149"/>
                  <a:pt x="1833945" y="1205228"/>
                  <a:pt x="1732872" y="1358418"/>
                </a:cubicBezTo>
                <a:cubicBezTo>
                  <a:pt x="1631799" y="1511608"/>
                  <a:pt x="1412280" y="1749289"/>
                  <a:pt x="1296993" y="1855890"/>
                </a:cubicBezTo>
                <a:cubicBezTo>
                  <a:pt x="1181706" y="1962491"/>
                  <a:pt x="1088528" y="1979073"/>
                  <a:pt x="1041150" y="1998024"/>
                </a:cubicBezTo>
                <a:cubicBezTo>
                  <a:pt x="993772" y="2016975"/>
                  <a:pt x="990613" y="1991707"/>
                  <a:pt x="1012723" y="1969597"/>
                </a:cubicBezTo>
                <a:cubicBezTo>
                  <a:pt x="1034833" y="1947487"/>
                  <a:pt x="1098004" y="1934063"/>
                  <a:pt x="1173809" y="1865365"/>
                </a:cubicBezTo>
                <a:cubicBezTo>
                  <a:pt x="1249614" y="1796667"/>
                  <a:pt x="1388590" y="1667166"/>
                  <a:pt x="1467554" y="1557407"/>
                </a:cubicBezTo>
                <a:cubicBezTo>
                  <a:pt x="1546518" y="1447648"/>
                  <a:pt x="1604952" y="1358418"/>
                  <a:pt x="1647592" y="1206808"/>
                </a:cubicBezTo>
                <a:cubicBezTo>
                  <a:pt x="1690232" y="1055198"/>
                  <a:pt x="1744717" y="808831"/>
                  <a:pt x="1723397" y="647745"/>
                </a:cubicBezTo>
                <a:cubicBezTo>
                  <a:pt x="1702077" y="486659"/>
                  <a:pt x="1618375" y="330311"/>
                  <a:pt x="1519670" y="240292"/>
                </a:cubicBezTo>
                <a:cubicBezTo>
                  <a:pt x="1420965" y="150273"/>
                  <a:pt x="1271724" y="113160"/>
                  <a:pt x="1131169" y="107633"/>
                </a:cubicBezTo>
                <a:cubicBezTo>
                  <a:pt x="990614" y="102106"/>
                  <a:pt x="821631" y="113950"/>
                  <a:pt x="676338" y="207127"/>
                </a:cubicBezTo>
                <a:cubicBezTo>
                  <a:pt x="531045" y="300304"/>
                  <a:pt x="345479" y="496134"/>
                  <a:pt x="259409" y="666696"/>
                </a:cubicBezTo>
                <a:cubicBezTo>
                  <a:pt x="173339" y="837258"/>
                  <a:pt x="136226" y="1083624"/>
                  <a:pt x="159915" y="1230497"/>
                </a:cubicBezTo>
                <a:cubicBezTo>
                  <a:pt x="183604" y="1377369"/>
                  <a:pt x="301260" y="1470547"/>
                  <a:pt x="401544" y="1547931"/>
                </a:cubicBezTo>
                <a:cubicBezTo>
                  <a:pt x="501828" y="1625315"/>
                  <a:pt x="663703" y="1675853"/>
                  <a:pt x="761618" y="1694804"/>
                </a:cubicBezTo>
                <a:cubicBezTo>
                  <a:pt x="859533" y="1713755"/>
                  <a:pt x="925863" y="1674273"/>
                  <a:pt x="989034" y="1661639"/>
                </a:cubicBezTo>
                <a:cubicBezTo>
                  <a:pt x="1052205" y="1649005"/>
                  <a:pt x="1091687" y="1615841"/>
                  <a:pt x="1121693" y="1618999"/>
                </a:cubicBezTo>
                <a:close/>
              </a:path>
            </a:pathLst>
          </a:custGeom>
          <a:solidFill>
            <a:srgbClr val="00206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図 61">
            <a:extLst>
              <a:ext uri="{FF2B5EF4-FFF2-40B4-BE49-F238E27FC236}">
                <a16:creationId xmlns:a16="http://schemas.microsoft.com/office/drawing/2014/main" id="{9A7F4C49-D01A-4018-A9FD-B5DE704F1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087" y="3142466"/>
            <a:ext cx="620973" cy="620973"/>
          </a:xfrm>
          <a:prstGeom prst="rect">
            <a:avLst/>
          </a:prstGeom>
          <a:ln>
            <a:noFill/>
          </a:ln>
        </p:spPr>
      </p:pic>
    </p:spTree>
    <p:extLst>
      <p:ext uri="{BB962C8B-B14F-4D97-AF65-F5344CB8AC3E}">
        <p14:creationId xmlns:p14="http://schemas.microsoft.com/office/powerpoint/2010/main" val="296371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EA5F98C-56CF-4AFD-ADAD-3AD1EDEABF14}"/>
              </a:ext>
            </a:extLst>
          </p:cNvPr>
          <p:cNvGrpSpPr/>
          <p:nvPr/>
        </p:nvGrpSpPr>
        <p:grpSpPr>
          <a:xfrm>
            <a:off x="0" y="174"/>
            <a:ext cx="12192000" cy="6857651"/>
            <a:chOff x="0" y="174"/>
            <a:chExt cx="12192000" cy="6857651"/>
          </a:xfrm>
        </p:grpSpPr>
        <p:pic>
          <p:nvPicPr>
            <p:cNvPr id="5" name="図 4">
              <a:extLst>
                <a:ext uri="{FF2B5EF4-FFF2-40B4-BE49-F238E27FC236}">
                  <a16:creationId xmlns:a16="http://schemas.microsoft.com/office/drawing/2014/main" id="{47F83484-DD0E-49FB-A2A2-79DDD3150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
              <a:ext cx="12192000" cy="6857651"/>
            </a:xfrm>
            <a:prstGeom prst="rect">
              <a:avLst/>
            </a:prstGeom>
          </p:spPr>
        </p:pic>
        <p:sp>
          <p:nvSpPr>
            <p:cNvPr id="3" name="テキスト ボックス 2">
              <a:extLst>
                <a:ext uri="{FF2B5EF4-FFF2-40B4-BE49-F238E27FC236}">
                  <a16:creationId xmlns:a16="http://schemas.microsoft.com/office/drawing/2014/main" id="{E7BDE335-57FB-45D0-A552-2488973F997C}"/>
                </a:ext>
              </a:extLst>
            </p:cNvPr>
            <p:cNvSpPr txBox="1"/>
            <p:nvPr/>
          </p:nvSpPr>
          <p:spPr>
            <a:xfrm>
              <a:off x="736541" y="479629"/>
              <a:ext cx="9019723" cy="523220"/>
            </a:xfrm>
            <a:prstGeom prst="rect">
              <a:avLst/>
            </a:prstGeom>
            <a:solidFill>
              <a:srgbClr val="FFFFFF"/>
            </a:solidFill>
          </p:spPr>
          <p:txBody>
            <a:bodyPr wrap="square" rtlCol="0">
              <a:spAutoFit/>
            </a:bodyPr>
            <a:lstStyle/>
            <a:p>
              <a:r>
                <a:rPr kumimoji="1" lang="ja-JP" altLang="en-US" sz="2800" b="1" dirty="0"/>
                <a:t>ペルソナ設定と仮説立案の事例</a:t>
              </a:r>
            </a:p>
          </p:txBody>
        </p:sp>
      </p:grpSp>
      <p:sp>
        <p:nvSpPr>
          <p:cNvPr id="4" name="正方形/長方形 3">
            <a:extLst>
              <a:ext uri="{FF2B5EF4-FFF2-40B4-BE49-F238E27FC236}">
                <a16:creationId xmlns:a16="http://schemas.microsoft.com/office/drawing/2014/main" id="{645C5E00-AB05-427A-89AC-A008179D1BEA}"/>
              </a:ext>
            </a:extLst>
          </p:cNvPr>
          <p:cNvSpPr/>
          <p:nvPr/>
        </p:nvSpPr>
        <p:spPr>
          <a:xfrm>
            <a:off x="484094" y="900953"/>
            <a:ext cx="11255188" cy="2286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781209C-71C9-43B1-849A-EA1863679E0D}"/>
              </a:ext>
            </a:extLst>
          </p:cNvPr>
          <p:cNvCxnSpPr>
            <a:cxnSpLocks/>
            <a:stCxn id="4" idx="1"/>
            <a:endCxn id="4" idx="3"/>
          </p:cNvCxnSpPr>
          <p:nvPr/>
        </p:nvCxnSpPr>
        <p:spPr>
          <a:xfrm>
            <a:off x="484094" y="1015253"/>
            <a:ext cx="11255188"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193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A5C9B82-769E-4381-81AC-6F582AF61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8" y="1728068"/>
            <a:ext cx="10705504" cy="3401863"/>
          </a:xfrm>
          <a:prstGeom prst="rect">
            <a:avLst/>
          </a:prstGeom>
        </p:spPr>
      </p:pic>
    </p:spTree>
    <p:extLst>
      <p:ext uri="{BB962C8B-B14F-4D97-AF65-F5344CB8AC3E}">
        <p14:creationId xmlns:p14="http://schemas.microsoft.com/office/powerpoint/2010/main" val="268745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7E6F40A-73E0-4311-9470-0377CBDF0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90" y="1139876"/>
            <a:ext cx="10899420" cy="4578248"/>
          </a:xfrm>
          <a:prstGeom prst="rect">
            <a:avLst/>
          </a:prstGeom>
        </p:spPr>
      </p:pic>
    </p:spTree>
    <p:extLst>
      <p:ext uri="{BB962C8B-B14F-4D97-AF65-F5344CB8AC3E}">
        <p14:creationId xmlns:p14="http://schemas.microsoft.com/office/powerpoint/2010/main" val="3939831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09D1E63-486D-45CA-8D02-7145EF971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484" y="0"/>
            <a:ext cx="11427031" cy="6858000"/>
          </a:xfrm>
          <a:prstGeom prst="rect">
            <a:avLst/>
          </a:prstGeom>
        </p:spPr>
      </p:pic>
    </p:spTree>
    <p:extLst>
      <p:ext uri="{BB962C8B-B14F-4D97-AF65-F5344CB8AC3E}">
        <p14:creationId xmlns:p14="http://schemas.microsoft.com/office/powerpoint/2010/main" val="2764554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7F83484-DD0E-49FB-A2A2-79DDD3150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
            <a:ext cx="12192000" cy="6857651"/>
          </a:xfrm>
          <a:prstGeom prst="rect">
            <a:avLst/>
          </a:prstGeom>
        </p:spPr>
      </p:pic>
    </p:spTree>
    <p:extLst>
      <p:ext uri="{BB962C8B-B14F-4D97-AF65-F5344CB8AC3E}">
        <p14:creationId xmlns:p14="http://schemas.microsoft.com/office/powerpoint/2010/main" val="2835952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E3CB328-6FE5-4953-A253-0C0850242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604"/>
            <a:ext cx="12192000" cy="5958791"/>
          </a:xfrm>
          <a:prstGeom prst="rect">
            <a:avLst/>
          </a:prstGeom>
        </p:spPr>
      </p:pic>
    </p:spTree>
    <p:extLst>
      <p:ext uri="{BB962C8B-B14F-4D97-AF65-F5344CB8AC3E}">
        <p14:creationId xmlns:p14="http://schemas.microsoft.com/office/powerpoint/2010/main" val="666180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23AB247-4B07-476D-9D74-025B8C636A79}"/>
              </a:ext>
            </a:extLst>
          </p:cNvPr>
          <p:cNvSpPr/>
          <p:nvPr/>
        </p:nvSpPr>
        <p:spPr>
          <a:xfrm>
            <a:off x="1308339" y="551544"/>
            <a:ext cx="9575321" cy="571862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E80DBB1-7C0E-4C56-AFB5-C84599BCC940}"/>
              </a:ext>
            </a:extLst>
          </p:cNvPr>
          <p:cNvSpPr/>
          <p:nvPr/>
        </p:nvSpPr>
        <p:spPr>
          <a:xfrm>
            <a:off x="1555299" y="748325"/>
            <a:ext cx="9081401" cy="5318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a:extLst>
              <a:ext uri="{FF2B5EF4-FFF2-40B4-BE49-F238E27FC236}">
                <a16:creationId xmlns:a16="http://schemas.microsoft.com/office/drawing/2014/main" id="{E42C1A5E-AE9A-1FDC-5E26-573880CB62E3}"/>
              </a:ext>
            </a:extLst>
          </p:cNvPr>
          <p:cNvGraphicFramePr>
            <a:graphicFrameLocks noGrp="1"/>
          </p:cNvGraphicFramePr>
          <p:nvPr>
            <p:extLst>
              <p:ext uri="{D42A27DB-BD31-4B8C-83A1-F6EECF244321}">
                <p14:modId xmlns:p14="http://schemas.microsoft.com/office/powerpoint/2010/main" val="2927567648"/>
              </p:ext>
            </p:extLst>
          </p:nvPr>
        </p:nvGraphicFramePr>
        <p:xfrm>
          <a:off x="1776550" y="1490354"/>
          <a:ext cx="8534396" cy="3305837"/>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288364">
                  <a:extLst>
                    <a:ext uri="{9D8B030D-6E8A-4147-A177-3AD203B41FA5}">
                      <a16:colId xmlns:a16="http://schemas.microsoft.com/office/drawing/2014/main" val="1993548452"/>
                    </a:ext>
                  </a:extLst>
                </a:gridCol>
                <a:gridCol w="1207672">
                  <a:extLst>
                    <a:ext uri="{9D8B030D-6E8A-4147-A177-3AD203B41FA5}">
                      <a16:colId xmlns:a16="http://schemas.microsoft.com/office/drawing/2014/main" val="375689736"/>
                    </a:ext>
                  </a:extLst>
                </a:gridCol>
                <a:gridCol w="1207672">
                  <a:extLst>
                    <a:ext uri="{9D8B030D-6E8A-4147-A177-3AD203B41FA5}">
                      <a16:colId xmlns:a16="http://schemas.microsoft.com/office/drawing/2014/main" val="3542789275"/>
                    </a:ext>
                  </a:extLst>
                </a:gridCol>
                <a:gridCol w="1207672">
                  <a:extLst>
                    <a:ext uri="{9D8B030D-6E8A-4147-A177-3AD203B41FA5}">
                      <a16:colId xmlns:a16="http://schemas.microsoft.com/office/drawing/2014/main" val="1663783325"/>
                    </a:ext>
                  </a:extLst>
                </a:gridCol>
                <a:gridCol w="1207672">
                  <a:extLst>
                    <a:ext uri="{9D8B030D-6E8A-4147-A177-3AD203B41FA5}">
                      <a16:colId xmlns:a16="http://schemas.microsoft.com/office/drawing/2014/main" val="1144743805"/>
                    </a:ext>
                  </a:extLst>
                </a:gridCol>
                <a:gridCol w="1207672">
                  <a:extLst>
                    <a:ext uri="{9D8B030D-6E8A-4147-A177-3AD203B41FA5}">
                      <a16:colId xmlns:a16="http://schemas.microsoft.com/office/drawing/2014/main" val="1971706025"/>
                    </a:ext>
                  </a:extLst>
                </a:gridCol>
                <a:gridCol w="1207672">
                  <a:extLst>
                    <a:ext uri="{9D8B030D-6E8A-4147-A177-3AD203B41FA5}">
                      <a16:colId xmlns:a16="http://schemas.microsoft.com/office/drawing/2014/main" val="1593087193"/>
                    </a:ext>
                  </a:extLst>
                </a:gridCol>
              </a:tblGrid>
              <a:tr h="890537">
                <a:tc>
                  <a:txBody>
                    <a:bodyPr/>
                    <a:lstStyle/>
                    <a:p>
                      <a:pPr algn="l" fontAlgn="ctr"/>
                      <a:r>
                        <a:rPr lang="ja-JP" altLang="en-US" sz="1200" b="1" u="none" strike="noStrike" dirty="0">
                          <a:solidFill>
                            <a:schemeClr val="bg1"/>
                          </a:solidFill>
                          <a:effectLst/>
                        </a:rPr>
                        <a:t>サービス名</a:t>
                      </a:r>
                      <a:endPar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108000"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l" fontAlgn="ctr"/>
                      <a:r>
                        <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rPr>
                        <a:t>価格</a:t>
                      </a:r>
                    </a:p>
                  </a:txBody>
                  <a:tcPr marL="108000"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l" fontAlgn="ctr"/>
                      <a:r>
                        <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rPr>
                        <a:t>機能の幅</a:t>
                      </a:r>
                    </a:p>
                  </a:txBody>
                  <a:tcPr marL="108000"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l" fontAlgn="ctr"/>
                      <a:r>
                        <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rPr>
                        <a:t>機能の質</a:t>
                      </a:r>
                    </a:p>
                  </a:txBody>
                  <a:tcPr marL="108000"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l" fontAlgn="ctr"/>
                      <a:r>
                        <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rPr>
                        <a:t>サポート体制</a:t>
                      </a:r>
                    </a:p>
                  </a:txBody>
                  <a:tcPr marL="108000"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l" fontAlgn="ctr"/>
                      <a:r>
                        <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rPr>
                        <a:t>操作性</a:t>
                      </a:r>
                    </a:p>
                  </a:txBody>
                  <a:tcPr marL="108000"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l" fontAlgn="ctr"/>
                      <a:r>
                        <a:rPr lang="ja-JP" altLang="en-US" sz="1200" b="1" i="0" u="none" strike="noStrike" dirty="0">
                          <a:solidFill>
                            <a:schemeClr val="bg1"/>
                          </a:solidFill>
                          <a:effectLst/>
                          <a:latin typeface="游ゴシック" panose="020B0400000000000000" pitchFamily="50" charset="-128"/>
                          <a:ea typeface="游ゴシック" panose="020B0400000000000000" pitchFamily="50" charset="-128"/>
                        </a:rPr>
                        <a:t>実績</a:t>
                      </a:r>
                    </a:p>
                  </a:txBody>
                  <a:tcPr marL="108000"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03929233"/>
                  </a:ext>
                </a:extLst>
              </a:tr>
              <a:tr h="805100">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AB</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Tasty</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635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L w="6350" cap="flat" cmpd="sng" algn="ctr">
                      <a:noFill/>
                      <a:prstDash val="sysDash"/>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〇</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〇</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extLst>
                  <a:ext uri="{0D108BD9-81ED-4DB2-BD59-A6C34878D82A}">
                    <a16:rowId xmlns:a16="http://schemas.microsoft.com/office/drawing/2014/main" val="3148009908"/>
                  </a:ext>
                </a:extLst>
              </a:tr>
              <a:tr h="805100">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Optimizely</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635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L w="6350" cap="flat" cmpd="sng" algn="ctr">
                      <a:noFill/>
                      <a:prstDash val="sysDash"/>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u="none" strike="noStrike" dirty="0">
                          <a:solidFill>
                            <a:srgbClr val="5D73BA"/>
                          </a:solidFill>
                          <a:effectLst/>
                        </a:rPr>
                        <a:t>◎</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〇</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extLst>
                  <a:ext uri="{0D108BD9-81ED-4DB2-BD59-A6C34878D82A}">
                    <a16:rowId xmlns:a16="http://schemas.microsoft.com/office/drawing/2014/main" val="765114309"/>
                  </a:ext>
                </a:extLst>
              </a:tr>
              <a:tr h="805100">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VWO</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635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〇</a:t>
                      </a:r>
                    </a:p>
                  </a:txBody>
                  <a:tcPr marL="9525" marR="9525" marT="9525" marB="0" anchor="ctr">
                    <a:lnL w="6350" cap="flat" cmpd="sng" algn="ctr">
                      <a:noFill/>
                      <a:prstDash val="sysDash"/>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u="none" strike="noStrike" dirty="0">
                          <a:solidFill>
                            <a:srgbClr val="5D73BA"/>
                          </a:solidFill>
                          <a:effectLst/>
                        </a:rPr>
                        <a:t>〇</a:t>
                      </a:r>
                      <a:endPar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〇</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〇</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〇</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tc>
                  <a:txBody>
                    <a:bodyPr/>
                    <a:lstStyle/>
                    <a:p>
                      <a:pPr algn="ctr" fontAlgn="ctr"/>
                      <a:r>
                        <a:rPr lang="ja-JP" altLang="en-US" sz="1100" b="1" i="0" u="none" strike="noStrike" dirty="0">
                          <a:solidFill>
                            <a:srgbClr val="5D73BA"/>
                          </a:solidFill>
                          <a:effectLst/>
                          <a:latin typeface="游ゴシック" panose="020B0400000000000000" pitchFamily="50" charset="-128"/>
                          <a:ea typeface="游ゴシック" panose="020B0400000000000000" pitchFamily="50" charset="-128"/>
                        </a:rPr>
                        <a:t>◎</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C"/>
                    </a:solidFill>
                  </a:tcPr>
                </a:tc>
                <a:extLst>
                  <a:ext uri="{0D108BD9-81ED-4DB2-BD59-A6C34878D82A}">
                    <a16:rowId xmlns:a16="http://schemas.microsoft.com/office/drawing/2014/main" val="1526142680"/>
                  </a:ext>
                </a:extLst>
              </a:tr>
            </a:tbl>
          </a:graphicData>
        </a:graphic>
      </p:graphicFrame>
      <p:sp>
        <p:nvSpPr>
          <p:cNvPr id="8" name="テキスト ボックス 7">
            <a:extLst>
              <a:ext uri="{FF2B5EF4-FFF2-40B4-BE49-F238E27FC236}">
                <a16:creationId xmlns:a16="http://schemas.microsoft.com/office/drawing/2014/main" id="{E67FADD8-C447-4EDA-9D18-35437BE4822A}"/>
              </a:ext>
            </a:extLst>
          </p:cNvPr>
          <p:cNvSpPr txBox="1"/>
          <p:nvPr/>
        </p:nvSpPr>
        <p:spPr>
          <a:xfrm>
            <a:off x="1789818" y="820104"/>
            <a:ext cx="6638190" cy="461665"/>
          </a:xfrm>
          <a:prstGeom prst="rect">
            <a:avLst/>
          </a:prstGeom>
          <a:noFill/>
        </p:spPr>
        <p:txBody>
          <a:bodyPr wrap="square" rtlCol="0">
            <a:spAutoFit/>
          </a:bodyPr>
          <a:lstStyle/>
          <a:p>
            <a:r>
              <a:rPr lang="en-US" altLang="ja-JP" sz="2000" b="1" dirty="0"/>
              <a:t>GA4</a:t>
            </a:r>
            <a:r>
              <a:rPr lang="ja-JP" altLang="en-US" sz="2000" b="1" dirty="0"/>
              <a:t>と連携可能な</a:t>
            </a:r>
            <a:r>
              <a:rPr lang="en-US" altLang="ja-JP" sz="2400" b="1" dirty="0"/>
              <a:t>3</a:t>
            </a:r>
            <a:r>
              <a:rPr lang="ja-JP" altLang="en-US" sz="2000" b="1" dirty="0"/>
              <a:t>つの</a:t>
            </a:r>
            <a:r>
              <a:rPr lang="en-US" altLang="ja-JP" sz="2000" b="1" dirty="0"/>
              <a:t>AB</a:t>
            </a:r>
            <a:r>
              <a:rPr lang="ja-JP" altLang="en-US" sz="2000" b="1" dirty="0"/>
              <a:t>テストツールの比較</a:t>
            </a:r>
          </a:p>
        </p:txBody>
      </p:sp>
      <p:cxnSp>
        <p:nvCxnSpPr>
          <p:cNvPr id="9" name="直線コネクタ 8">
            <a:extLst>
              <a:ext uri="{FF2B5EF4-FFF2-40B4-BE49-F238E27FC236}">
                <a16:creationId xmlns:a16="http://schemas.microsoft.com/office/drawing/2014/main" id="{01B8218D-1FEE-4E09-8E73-4A0059B0ECE0}"/>
              </a:ext>
            </a:extLst>
          </p:cNvPr>
          <p:cNvCxnSpPr>
            <a:cxnSpLocks/>
          </p:cNvCxnSpPr>
          <p:nvPr/>
        </p:nvCxnSpPr>
        <p:spPr>
          <a:xfrm>
            <a:off x="1687979" y="1293575"/>
            <a:ext cx="874741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9541A81-A354-42B9-AE5E-B1C1DB83A8AF}"/>
              </a:ext>
            </a:extLst>
          </p:cNvPr>
          <p:cNvSpPr/>
          <p:nvPr/>
        </p:nvSpPr>
        <p:spPr>
          <a:xfrm>
            <a:off x="-1146213" y="-440726"/>
            <a:ext cx="2207592" cy="1231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この図よりも縦の長さは抑えるようおねがいします！</a:t>
            </a:r>
          </a:p>
        </p:txBody>
      </p:sp>
      <p:pic>
        <p:nvPicPr>
          <p:cNvPr id="2" name="図 1">
            <a:extLst>
              <a:ext uri="{FF2B5EF4-FFF2-40B4-BE49-F238E27FC236}">
                <a16:creationId xmlns:a16="http://schemas.microsoft.com/office/drawing/2014/main" id="{851C079B-F414-4942-99CB-2EB6E41603CC}"/>
              </a:ext>
            </a:extLst>
          </p:cNvPr>
          <p:cNvPicPr>
            <a:picLocks noChangeAspect="1"/>
          </p:cNvPicPr>
          <p:nvPr/>
        </p:nvPicPr>
        <p:blipFill>
          <a:blip r:embed="rId2"/>
          <a:stretch>
            <a:fillRect/>
          </a:stretch>
        </p:blipFill>
        <p:spPr>
          <a:xfrm>
            <a:off x="3995443" y="5687428"/>
            <a:ext cx="4201111" cy="1362265"/>
          </a:xfrm>
          <a:prstGeom prst="rect">
            <a:avLst/>
          </a:prstGeom>
        </p:spPr>
      </p:pic>
    </p:spTree>
    <p:extLst>
      <p:ext uri="{BB962C8B-B14F-4D97-AF65-F5344CB8AC3E}">
        <p14:creationId xmlns:p14="http://schemas.microsoft.com/office/powerpoint/2010/main" val="36598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72B9C2D-EC17-C542-1E87-4A86DDEE3635}"/>
              </a:ext>
            </a:extLst>
          </p:cNvPr>
          <p:cNvSpPr/>
          <p:nvPr/>
        </p:nvSpPr>
        <p:spPr>
          <a:xfrm>
            <a:off x="557939" y="1145637"/>
            <a:ext cx="10957302" cy="53814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2F0048A-6177-2635-53F2-C9B2B48D36C6}"/>
              </a:ext>
            </a:extLst>
          </p:cNvPr>
          <p:cNvSpPr/>
          <p:nvPr/>
        </p:nvSpPr>
        <p:spPr>
          <a:xfrm>
            <a:off x="836908" y="1368265"/>
            <a:ext cx="10190319" cy="4958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60E9C13F-67F8-FAD4-9965-297318081D75}"/>
              </a:ext>
            </a:extLst>
          </p:cNvPr>
          <p:cNvSpPr/>
          <p:nvPr/>
        </p:nvSpPr>
        <p:spPr>
          <a:xfrm>
            <a:off x="1306763" y="3861428"/>
            <a:ext cx="1440000" cy="64800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KGI</a:t>
            </a:r>
            <a:endParaRPr kumimoji="1" lang="ja-JP" altLang="en-US" sz="2400" b="1" dirty="0">
              <a:solidFill>
                <a:schemeClr val="tx1"/>
              </a:solidFill>
            </a:endParaRPr>
          </a:p>
        </p:txBody>
      </p:sp>
      <p:sp>
        <p:nvSpPr>
          <p:cNvPr id="47" name="四角形: 角を丸くする 46">
            <a:extLst>
              <a:ext uri="{FF2B5EF4-FFF2-40B4-BE49-F238E27FC236}">
                <a16:creationId xmlns:a16="http://schemas.microsoft.com/office/drawing/2014/main" id="{B79A2A1F-BD8E-228E-91B3-36B9220E87C0}"/>
              </a:ext>
            </a:extLst>
          </p:cNvPr>
          <p:cNvSpPr/>
          <p:nvPr/>
        </p:nvSpPr>
        <p:spPr>
          <a:xfrm>
            <a:off x="4632826" y="2789281"/>
            <a:ext cx="1440000" cy="64800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KSF</a:t>
            </a:r>
            <a:endParaRPr kumimoji="1" lang="ja-JP" altLang="en-US" sz="2400" b="1" dirty="0">
              <a:solidFill>
                <a:schemeClr val="tx1"/>
              </a:solidFill>
            </a:endParaRPr>
          </a:p>
        </p:txBody>
      </p:sp>
      <p:sp>
        <p:nvSpPr>
          <p:cNvPr id="48" name="四角形: 角を丸くする 47">
            <a:extLst>
              <a:ext uri="{FF2B5EF4-FFF2-40B4-BE49-F238E27FC236}">
                <a16:creationId xmlns:a16="http://schemas.microsoft.com/office/drawing/2014/main" id="{E18A6736-B177-AA32-8422-59C29293DF90}"/>
              </a:ext>
            </a:extLst>
          </p:cNvPr>
          <p:cNvSpPr/>
          <p:nvPr/>
        </p:nvSpPr>
        <p:spPr>
          <a:xfrm>
            <a:off x="8859252" y="2251919"/>
            <a:ext cx="1440000" cy="648000"/>
          </a:xfrm>
          <a:prstGeom prst="roundRect">
            <a:avLst/>
          </a:prstGeom>
          <a:solidFill>
            <a:srgbClr val="6885DF"/>
          </a:solidFill>
          <a:ln>
            <a:solidFill>
              <a:srgbClr val="6885D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rPr>
              <a:t>KPI</a:t>
            </a:r>
            <a:endParaRPr kumimoji="1" lang="ja-JP" altLang="en-US" sz="2400" b="1" dirty="0">
              <a:solidFill>
                <a:schemeClr val="bg1"/>
              </a:solidFill>
            </a:endParaRPr>
          </a:p>
        </p:txBody>
      </p:sp>
      <p:sp>
        <p:nvSpPr>
          <p:cNvPr id="49" name="四角形: 角を丸くする 48">
            <a:extLst>
              <a:ext uri="{FF2B5EF4-FFF2-40B4-BE49-F238E27FC236}">
                <a16:creationId xmlns:a16="http://schemas.microsoft.com/office/drawing/2014/main" id="{BFC0E15F-D709-36B8-E2C5-2F7354A30BB8}"/>
              </a:ext>
            </a:extLst>
          </p:cNvPr>
          <p:cNvSpPr/>
          <p:nvPr/>
        </p:nvSpPr>
        <p:spPr>
          <a:xfrm>
            <a:off x="8859252" y="3326692"/>
            <a:ext cx="1440000" cy="648000"/>
          </a:xfrm>
          <a:prstGeom prst="roundRect">
            <a:avLst/>
          </a:prstGeom>
          <a:solidFill>
            <a:srgbClr val="6885DF"/>
          </a:solidFill>
          <a:ln>
            <a:solidFill>
              <a:srgbClr val="6885D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rPr>
              <a:t>KPI</a:t>
            </a:r>
            <a:endParaRPr kumimoji="1" lang="ja-JP" altLang="en-US" sz="2400" b="1" dirty="0">
              <a:solidFill>
                <a:schemeClr val="bg1"/>
              </a:solidFill>
            </a:endParaRPr>
          </a:p>
        </p:txBody>
      </p:sp>
      <p:sp>
        <p:nvSpPr>
          <p:cNvPr id="52" name="四角形: 角を丸くする 51">
            <a:extLst>
              <a:ext uri="{FF2B5EF4-FFF2-40B4-BE49-F238E27FC236}">
                <a16:creationId xmlns:a16="http://schemas.microsoft.com/office/drawing/2014/main" id="{C865E9D5-E855-63C8-E562-558855B20C39}"/>
              </a:ext>
            </a:extLst>
          </p:cNvPr>
          <p:cNvSpPr/>
          <p:nvPr/>
        </p:nvSpPr>
        <p:spPr>
          <a:xfrm>
            <a:off x="4620126" y="4930186"/>
            <a:ext cx="1440000" cy="64800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KSF</a:t>
            </a:r>
            <a:endParaRPr kumimoji="1" lang="ja-JP" altLang="en-US" sz="2400" b="1" dirty="0">
              <a:solidFill>
                <a:schemeClr val="tx1"/>
              </a:solidFill>
            </a:endParaRPr>
          </a:p>
        </p:txBody>
      </p:sp>
      <p:sp>
        <p:nvSpPr>
          <p:cNvPr id="53" name="四角形: 角を丸くする 52">
            <a:extLst>
              <a:ext uri="{FF2B5EF4-FFF2-40B4-BE49-F238E27FC236}">
                <a16:creationId xmlns:a16="http://schemas.microsoft.com/office/drawing/2014/main" id="{053E6D2C-CEF9-9A69-54B6-936D7E90494C}"/>
              </a:ext>
            </a:extLst>
          </p:cNvPr>
          <p:cNvSpPr/>
          <p:nvPr/>
        </p:nvSpPr>
        <p:spPr>
          <a:xfrm>
            <a:off x="8859252" y="4405524"/>
            <a:ext cx="1440000" cy="648000"/>
          </a:xfrm>
          <a:prstGeom prst="roundRect">
            <a:avLst/>
          </a:prstGeom>
          <a:solidFill>
            <a:srgbClr val="6885DF"/>
          </a:solidFill>
          <a:ln>
            <a:solidFill>
              <a:srgbClr val="6885D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rPr>
              <a:t>KPI</a:t>
            </a:r>
            <a:endParaRPr kumimoji="1" lang="ja-JP" altLang="en-US" sz="2400" b="1" dirty="0">
              <a:solidFill>
                <a:schemeClr val="bg1"/>
              </a:solidFill>
            </a:endParaRPr>
          </a:p>
        </p:txBody>
      </p:sp>
      <p:sp>
        <p:nvSpPr>
          <p:cNvPr id="54" name="四角形: 角を丸くする 53">
            <a:extLst>
              <a:ext uri="{FF2B5EF4-FFF2-40B4-BE49-F238E27FC236}">
                <a16:creationId xmlns:a16="http://schemas.microsoft.com/office/drawing/2014/main" id="{1E81691D-C026-F9D7-2D06-E0D3D0E37162}"/>
              </a:ext>
            </a:extLst>
          </p:cNvPr>
          <p:cNvSpPr/>
          <p:nvPr/>
        </p:nvSpPr>
        <p:spPr>
          <a:xfrm>
            <a:off x="8850563" y="5475017"/>
            <a:ext cx="1440000" cy="648000"/>
          </a:xfrm>
          <a:prstGeom prst="roundRect">
            <a:avLst/>
          </a:prstGeom>
          <a:solidFill>
            <a:srgbClr val="6885DF"/>
          </a:solidFill>
          <a:ln>
            <a:solidFill>
              <a:srgbClr val="6885D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rPr>
              <a:t>KPI</a:t>
            </a:r>
            <a:endParaRPr kumimoji="1" lang="ja-JP" altLang="en-US" sz="2400" b="1" dirty="0">
              <a:solidFill>
                <a:schemeClr val="bg1"/>
              </a:solidFill>
            </a:endParaRPr>
          </a:p>
        </p:txBody>
      </p:sp>
      <p:cxnSp>
        <p:nvCxnSpPr>
          <p:cNvPr id="102" name="コネクタ: カギ線 101">
            <a:extLst>
              <a:ext uri="{FF2B5EF4-FFF2-40B4-BE49-F238E27FC236}">
                <a16:creationId xmlns:a16="http://schemas.microsoft.com/office/drawing/2014/main" id="{9897D87B-60D0-37C8-DEA0-DFB6BFFE317A}"/>
              </a:ext>
            </a:extLst>
          </p:cNvPr>
          <p:cNvCxnSpPr>
            <a:cxnSpLocks/>
          </p:cNvCxnSpPr>
          <p:nvPr/>
        </p:nvCxnSpPr>
        <p:spPr>
          <a:xfrm rot="10800000" flipV="1">
            <a:off x="2759464" y="3113280"/>
            <a:ext cx="1886063" cy="1072147"/>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コネクタ: カギ線 102">
            <a:extLst>
              <a:ext uri="{FF2B5EF4-FFF2-40B4-BE49-F238E27FC236}">
                <a16:creationId xmlns:a16="http://schemas.microsoft.com/office/drawing/2014/main" id="{FC429EB7-6E06-B6D7-92DF-935BF0595EB1}"/>
              </a:ext>
            </a:extLst>
          </p:cNvPr>
          <p:cNvCxnSpPr>
            <a:cxnSpLocks/>
            <a:stCxn id="52" idx="1"/>
            <a:endCxn id="46" idx="3"/>
          </p:cNvCxnSpPr>
          <p:nvPr/>
        </p:nvCxnSpPr>
        <p:spPr>
          <a:xfrm rot="10800000">
            <a:off x="2746764" y="4185428"/>
            <a:ext cx="1873363" cy="1068758"/>
          </a:xfrm>
          <a:prstGeom prst="bentConnector3">
            <a:avLst>
              <a:gd name="adj1" fmla="val 49322"/>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コネクタ: カギ線 105">
            <a:extLst>
              <a:ext uri="{FF2B5EF4-FFF2-40B4-BE49-F238E27FC236}">
                <a16:creationId xmlns:a16="http://schemas.microsoft.com/office/drawing/2014/main" id="{826718EC-1175-4653-472B-6B9AB135176E}"/>
              </a:ext>
            </a:extLst>
          </p:cNvPr>
          <p:cNvCxnSpPr>
            <a:cxnSpLocks/>
            <a:stCxn id="48" idx="1"/>
            <a:endCxn id="47" idx="3"/>
          </p:cNvCxnSpPr>
          <p:nvPr/>
        </p:nvCxnSpPr>
        <p:spPr>
          <a:xfrm rot="10800000" flipV="1">
            <a:off x="6072826" y="2575919"/>
            <a:ext cx="2786426" cy="537362"/>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コネクタ: カギ線 109">
            <a:extLst>
              <a:ext uri="{FF2B5EF4-FFF2-40B4-BE49-F238E27FC236}">
                <a16:creationId xmlns:a16="http://schemas.microsoft.com/office/drawing/2014/main" id="{DAEBB962-8248-0398-7212-CA04959D318C}"/>
              </a:ext>
            </a:extLst>
          </p:cNvPr>
          <p:cNvCxnSpPr>
            <a:cxnSpLocks/>
            <a:stCxn id="49" idx="1"/>
            <a:endCxn id="47" idx="3"/>
          </p:cNvCxnSpPr>
          <p:nvPr/>
        </p:nvCxnSpPr>
        <p:spPr>
          <a:xfrm rot="10800000">
            <a:off x="6072826" y="3113282"/>
            <a:ext cx="2786426" cy="537411"/>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コネクタ: カギ線 112">
            <a:extLst>
              <a:ext uri="{FF2B5EF4-FFF2-40B4-BE49-F238E27FC236}">
                <a16:creationId xmlns:a16="http://schemas.microsoft.com/office/drawing/2014/main" id="{CBB67029-BE1D-850D-E3D3-C618C60EE3C0}"/>
              </a:ext>
            </a:extLst>
          </p:cNvPr>
          <p:cNvCxnSpPr>
            <a:cxnSpLocks/>
          </p:cNvCxnSpPr>
          <p:nvPr/>
        </p:nvCxnSpPr>
        <p:spPr>
          <a:xfrm rot="10800000" flipV="1">
            <a:off x="6072826" y="4729524"/>
            <a:ext cx="2799126" cy="524662"/>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コネクタ: カギ線 115">
            <a:extLst>
              <a:ext uri="{FF2B5EF4-FFF2-40B4-BE49-F238E27FC236}">
                <a16:creationId xmlns:a16="http://schemas.microsoft.com/office/drawing/2014/main" id="{2BDCE3BC-7288-58C4-3432-58A7CF5C2B50}"/>
              </a:ext>
            </a:extLst>
          </p:cNvPr>
          <p:cNvCxnSpPr>
            <a:cxnSpLocks/>
          </p:cNvCxnSpPr>
          <p:nvPr/>
        </p:nvCxnSpPr>
        <p:spPr>
          <a:xfrm rot="10800000">
            <a:off x="6072827" y="5254187"/>
            <a:ext cx="2790437" cy="544831"/>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9B876A7-C0C3-4328-70E4-987DC3AEDC04}"/>
              </a:ext>
            </a:extLst>
          </p:cNvPr>
          <p:cNvSpPr txBox="1"/>
          <p:nvPr/>
        </p:nvSpPr>
        <p:spPr>
          <a:xfrm>
            <a:off x="1540041" y="1525495"/>
            <a:ext cx="3080085" cy="461665"/>
          </a:xfrm>
          <a:prstGeom prst="rect">
            <a:avLst/>
          </a:prstGeom>
          <a:noFill/>
        </p:spPr>
        <p:txBody>
          <a:bodyPr wrap="square" rtlCol="0">
            <a:spAutoFit/>
          </a:bodyPr>
          <a:lstStyle/>
          <a:p>
            <a:r>
              <a:rPr lang="en-US" altLang="ja-JP" sz="2400" b="1" dirty="0"/>
              <a:t>KPI</a:t>
            </a:r>
            <a:r>
              <a:rPr kumimoji="1" lang="ja-JP" altLang="en-US" sz="2400" b="1" dirty="0"/>
              <a:t>ツリー</a:t>
            </a:r>
          </a:p>
        </p:txBody>
      </p:sp>
      <p:cxnSp>
        <p:nvCxnSpPr>
          <p:cNvPr id="6" name="直線コネクタ 5">
            <a:extLst>
              <a:ext uri="{FF2B5EF4-FFF2-40B4-BE49-F238E27FC236}">
                <a16:creationId xmlns:a16="http://schemas.microsoft.com/office/drawing/2014/main" id="{9262AB8C-0136-E7E1-BC98-CBA2A2443A62}"/>
              </a:ext>
            </a:extLst>
          </p:cNvPr>
          <p:cNvCxnSpPr>
            <a:cxnSpLocks/>
          </p:cNvCxnSpPr>
          <p:nvPr/>
        </p:nvCxnSpPr>
        <p:spPr>
          <a:xfrm>
            <a:off x="1164773" y="1987160"/>
            <a:ext cx="9420569"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391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23AB247-4B07-476D-9D74-025B8C636A79}"/>
              </a:ext>
            </a:extLst>
          </p:cNvPr>
          <p:cNvSpPr/>
          <p:nvPr/>
        </p:nvSpPr>
        <p:spPr>
          <a:xfrm>
            <a:off x="1212107" y="461915"/>
            <a:ext cx="9767785" cy="492079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E80DBB1-7C0E-4C56-AFB5-C84599BCC940}"/>
              </a:ext>
            </a:extLst>
          </p:cNvPr>
          <p:cNvSpPr/>
          <p:nvPr/>
        </p:nvSpPr>
        <p:spPr>
          <a:xfrm>
            <a:off x="1509892" y="745563"/>
            <a:ext cx="9172215" cy="4366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表 3">
            <a:extLst>
              <a:ext uri="{FF2B5EF4-FFF2-40B4-BE49-F238E27FC236}">
                <a16:creationId xmlns:a16="http://schemas.microsoft.com/office/drawing/2014/main" id="{E42C1A5E-AE9A-1FDC-5E26-573880CB62E3}"/>
              </a:ext>
            </a:extLst>
          </p:cNvPr>
          <p:cNvGraphicFramePr>
            <a:graphicFrameLocks noGrp="1"/>
          </p:cNvGraphicFramePr>
          <p:nvPr>
            <p:extLst>
              <p:ext uri="{D42A27DB-BD31-4B8C-83A1-F6EECF244321}">
                <p14:modId xmlns:p14="http://schemas.microsoft.com/office/powerpoint/2010/main" val="3664389747"/>
              </p:ext>
            </p:extLst>
          </p:nvPr>
        </p:nvGraphicFramePr>
        <p:xfrm>
          <a:off x="1644242" y="1490357"/>
          <a:ext cx="8834883" cy="3318517"/>
        </p:xfrm>
        <a:graphic>
          <a:graphicData uri="http://schemas.openxmlformats.org/drawingml/2006/table">
            <a:tbl>
              <a:tblPr>
                <a:effectLst/>
                <a:tableStyleId>{5C22544A-7EE6-4342-B048-85BDC9FD1C3A}</a:tableStyleId>
              </a:tblPr>
              <a:tblGrid>
                <a:gridCol w="1332265">
                  <a:extLst>
                    <a:ext uri="{9D8B030D-6E8A-4147-A177-3AD203B41FA5}">
                      <a16:colId xmlns:a16="http://schemas.microsoft.com/office/drawing/2014/main" val="1993548452"/>
                    </a:ext>
                  </a:extLst>
                </a:gridCol>
                <a:gridCol w="1353023">
                  <a:extLst>
                    <a:ext uri="{9D8B030D-6E8A-4147-A177-3AD203B41FA5}">
                      <a16:colId xmlns:a16="http://schemas.microsoft.com/office/drawing/2014/main" val="375689736"/>
                    </a:ext>
                  </a:extLst>
                </a:gridCol>
                <a:gridCol w="1229919">
                  <a:extLst>
                    <a:ext uri="{9D8B030D-6E8A-4147-A177-3AD203B41FA5}">
                      <a16:colId xmlns:a16="http://schemas.microsoft.com/office/drawing/2014/main" val="3542789275"/>
                    </a:ext>
                  </a:extLst>
                </a:gridCol>
                <a:gridCol w="1229919">
                  <a:extLst>
                    <a:ext uri="{9D8B030D-6E8A-4147-A177-3AD203B41FA5}">
                      <a16:colId xmlns:a16="http://schemas.microsoft.com/office/drawing/2014/main" val="1663783325"/>
                    </a:ext>
                  </a:extLst>
                </a:gridCol>
                <a:gridCol w="1229919">
                  <a:extLst>
                    <a:ext uri="{9D8B030D-6E8A-4147-A177-3AD203B41FA5}">
                      <a16:colId xmlns:a16="http://schemas.microsoft.com/office/drawing/2014/main" val="1144743805"/>
                    </a:ext>
                  </a:extLst>
                </a:gridCol>
                <a:gridCol w="1229919">
                  <a:extLst>
                    <a:ext uri="{9D8B030D-6E8A-4147-A177-3AD203B41FA5}">
                      <a16:colId xmlns:a16="http://schemas.microsoft.com/office/drawing/2014/main" val="1971706025"/>
                    </a:ext>
                  </a:extLst>
                </a:gridCol>
                <a:gridCol w="1229919">
                  <a:extLst>
                    <a:ext uri="{9D8B030D-6E8A-4147-A177-3AD203B41FA5}">
                      <a16:colId xmlns:a16="http://schemas.microsoft.com/office/drawing/2014/main" val="1593087193"/>
                    </a:ext>
                  </a:extLst>
                </a:gridCol>
              </a:tblGrid>
              <a:tr h="453787">
                <a:tc>
                  <a:txBody>
                    <a:bodyPr/>
                    <a:lstStyle/>
                    <a:p>
                      <a:pPr algn="ctr" fontAlgn="ctr"/>
                      <a:endParaRPr lang="ja-JP" altLang="en-US" sz="12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0" marR="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ctr"/>
                      <a:r>
                        <a:rPr lang="ja-JP" altLang="en-US" sz="1600" b="1" i="0" u="none" strike="noStrike" dirty="0">
                          <a:solidFill>
                            <a:schemeClr val="bg1"/>
                          </a:solidFill>
                          <a:effectLst/>
                          <a:latin typeface="游ゴシック" panose="020B0400000000000000" pitchFamily="50" charset="-128"/>
                          <a:ea typeface="游ゴシック" panose="020B0400000000000000" pitchFamily="50" charset="-128"/>
                        </a:rPr>
                        <a:t>価格</a:t>
                      </a:r>
                    </a:p>
                  </a:txBody>
                  <a:tcPr marL="0" marR="0"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ctr"/>
                      <a:r>
                        <a:rPr lang="ja-JP" altLang="en-US" sz="1600" b="1" i="0" u="none" strike="noStrike" dirty="0">
                          <a:solidFill>
                            <a:schemeClr val="bg1"/>
                          </a:solidFill>
                          <a:effectLst/>
                          <a:latin typeface="游ゴシック" panose="020B0400000000000000" pitchFamily="50" charset="-128"/>
                          <a:ea typeface="游ゴシック" panose="020B0400000000000000" pitchFamily="50" charset="-128"/>
                        </a:rPr>
                        <a:t>機能の幅</a:t>
                      </a:r>
                    </a:p>
                  </a:txBody>
                  <a:tcPr marL="0" marR="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ctr"/>
                      <a:r>
                        <a:rPr lang="ja-JP" altLang="en-US" sz="1600" b="1" i="0" u="none" strike="noStrike" dirty="0">
                          <a:solidFill>
                            <a:schemeClr val="bg1"/>
                          </a:solidFill>
                          <a:effectLst/>
                          <a:latin typeface="游ゴシック" panose="020B0400000000000000" pitchFamily="50" charset="-128"/>
                          <a:ea typeface="游ゴシック" panose="020B0400000000000000" pitchFamily="50" charset="-128"/>
                        </a:rPr>
                        <a:t>機能の質</a:t>
                      </a:r>
                    </a:p>
                  </a:txBody>
                  <a:tcPr marL="0" marR="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ctr"/>
                      <a:r>
                        <a:rPr lang="ja-JP" altLang="en-US" sz="1600" b="1" i="0" u="none" strike="noStrike" dirty="0">
                          <a:solidFill>
                            <a:schemeClr val="bg1"/>
                          </a:solidFill>
                          <a:effectLst/>
                          <a:latin typeface="游ゴシック" panose="020B0400000000000000" pitchFamily="50" charset="-128"/>
                          <a:ea typeface="游ゴシック" panose="020B0400000000000000" pitchFamily="50" charset="-128"/>
                        </a:rPr>
                        <a:t>サポート体制</a:t>
                      </a:r>
                    </a:p>
                  </a:txBody>
                  <a:tcPr marL="0" marR="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ctr"/>
                      <a:r>
                        <a:rPr lang="ja-JP" altLang="en-US" sz="1600" b="1" i="0" u="none" strike="noStrike" dirty="0">
                          <a:solidFill>
                            <a:schemeClr val="bg1"/>
                          </a:solidFill>
                          <a:effectLst/>
                          <a:latin typeface="游ゴシック" panose="020B0400000000000000" pitchFamily="50" charset="-128"/>
                          <a:ea typeface="游ゴシック" panose="020B0400000000000000" pitchFamily="50" charset="-128"/>
                        </a:rPr>
                        <a:t>操作性</a:t>
                      </a:r>
                    </a:p>
                  </a:txBody>
                  <a:tcPr marL="0" marR="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fontAlgn="ctr"/>
                      <a:r>
                        <a:rPr lang="ja-JP" altLang="en-US" sz="1600" b="1" i="0" u="none" strike="noStrike" dirty="0">
                          <a:solidFill>
                            <a:schemeClr val="bg1"/>
                          </a:solidFill>
                          <a:effectLst/>
                          <a:latin typeface="游ゴシック" panose="020B0400000000000000" pitchFamily="50" charset="-128"/>
                          <a:ea typeface="游ゴシック" panose="020B0400000000000000" pitchFamily="50" charset="-128"/>
                        </a:rPr>
                        <a:t>実績</a:t>
                      </a:r>
                    </a:p>
                  </a:txBody>
                  <a:tcPr marL="0" marR="0"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03929233"/>
                  </a:ext>
                </a:extLst>
              </a:tr>
              <a:tr h="954910">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720" marR="962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a:solidFill>
                            <a:srgbClr val="C00000"/>
                          </a:solidFill>
                          <a:effectLst/>
                          <a:latin typeface="游ゴシック" panose="020B0400000000000000" pitchFamily="50" charset="-128"/>
                          <a:ea typeface="游ゴシック" panose="020B0400000000000000" pitchFamily="50" charset="-128"/>
                        </a:rPr>
                        <a:t>◎</a:t>
                      </a:r>
                      <a:endPar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endParaRPr>
                    </a:p>
                  </a:txBody>
                  <a:tcPr marL="9620" marR="9620"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u="none" strike="noStrike" dirty="0">
                          <a:solidFill>
                            <a:schemeClr val="tx1"/>
                          </a:solidFill>
                          <a:effectLst/>
                        </a:rPr>
                        <a:t>〇</a:t>
                      </a:r>
                      <a:endPar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rPr>
                        <a:t>〇</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rPr>
                        <a:t>〇</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rPr>
                        <a:t>〇</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rPr>
                        <a:t>◎</a:t>
                      </a:r>
                    </a:p>
                  </a:txBody>
                  <a:tcPr marL="9620" marR="9620"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8009908"/>
                  </a:ext>
                </a:extLst>
              </a:tr>
              <a:tr h="954910">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720" marR="962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rPr>
                        <a:t>◎</a:t>
                      </a:r>
                    </a:p>
                  </a:txBody>
                  <a:tcPr marL="9620" marR="9620"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u="none" strike="noStrike" dirty="0">
                          <a:solidFill>
                            <a:schemeClr val="tx1"/>
                          </a:solidFill>
                          <a:effectLst/>
                        </a:rPr>
                        <a:t>〇</a:t>
                      </a:r>
                      <a:endPar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rPr>
                        <a:t>〇</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rPr>
                        <a:t>〇</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rPr>
                        <a:t>◎</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0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620" marR="9620"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5114309"/>
                  </a:ext>
                </a:extLst>
              </a:tr>
              <a:tr h="954910">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2720" marR="9620"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0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9620" marR="9620"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rPr>
                        <a:t>◎</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u="none" strike="noStrike" dirty="0">
                          <a:solidFill>
                            <a:srgbClr val="C00000"/>
                          </a:solidFill>
                          <a:effectLst/>
                        </a:rPr>
                        <a:t>◎</a:t>
                      </a:r>
                      <a:endPar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endParaRP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u="none" strike="noStrike" dirty="0">
                          <a:solidFill>
                            <a:srgbClr val="C00000"/>
                          </a:solidFill>
                          <a:effectLst/>
                        </a:rPr>
                        <a:t>◎</a:t>
                      </a:r>
                      <a:endPar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endParaRP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chemeClr val="tx1"/>
                          </a:solidFill>
                          <a:effectLst/>
                          <a:latin typeface="游ゴシック" panose="020B0400000000000000" pitchFamily="50" charset="-128"/>
                          <a:ea typeface="游ゴシック" panose="020B0400000000000000" pitchFamily="50" charset="-128"/>
                        </a:rPr>
                        <a:t>〇</a:t>
                      </a:r>
                    </a:p>
                  </a:txBody>
                  <a:tcPr marL="9620" marR="9620"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2400" b="0" i="0" u="none" strike="noStrike" dirty="0">
                          <a:solidFill>
                            <a:srgbClr val="C00000"/>
                          </a:solidFill>
                          <a:effectLst/>
                          <a:latin typeface="游ゴシック" panose="020B0400000000000000" pitchFamily="50" charset="-128"/>
                          <a:ea typeface="游ゴシック" panose="020B0400000000000000" pitchFamily="50" charset="-128"/>
                        </a:rPr>
                        <a:t>◎</a:t>
                      </a:r>
                    </a:p>
                  </a:txBody>
                  <a:tcPr marL="9620" marR="9620"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6142680"/>
                  </a:ext>
                </a:extLst>
              </a:tr>
            </a:tbl>
          </a:graphicData>
        </a:graphic>
      </p:graphicFrame>
      <p:sp>
        <p:nvSpPr>
          <p:cNvPr id="8" name="テキスト ボックス 7">
            <a:extLst>
              <a:ext uri="{FF2B5EF4-FFF2-40B4-BE49-F238E27FC236}">
                <a16:creationId xmlns:a16="http://schemas.microsoft.com/office/drawing/2014/main" id="{E67FADD8-C447-4EDA-9D18-35437BE4822A}"/>
              </a:ext>
            </a:extLst>
          </p:cNvPr>
          <p:cNvSpPr txBox="1"/>
          <p:nvPr/>
        </p:nvSpPr>
        <p:spPr>
          <a:xfrm>
            <a:off x="1789818" y="820104"/>
            <a:ext cx="6638190" cy="461665"/>
          </a:xfrm>
          <a:prstGeom prst="rect">
            <a:avLst/>
          </a:prstGeom>
          <a:noFill/>
        </p:spPr>
        <p:txBody>
          <a:bodyPr wrap="square" rtlCol="0">
            <a:spAutoFit/>
          </a:bodyPr>
          <a:lstStyle/>
          <a:p>
            <a:r>
              <a:rPr lang="en-US" altLang="ja-JP" sz="2000" b="1" dirty="0"/>
              <a:t>GA4</a:t>
            </a:r>
            <a:r>
              <a:rPr lang="ja-JP" altLang="en-US" sz="2000" b="1" dirty="0"/>
              <a:t>と連携可能な</a:t>
            </a:r>
            <a:r>
              <a:rPr lang="en-US" altLang="ja-JP" sz="2400" b="1" dirty="0"/>
              <a:t>3</a:t>
            </a:r>
            <a:r>
              <a:rPr lang="ja-JP" altLang="en-US" sz="2000" b="1" dirty="0"/>
              <a:t>つの</a:t>
            </a:r>
            <a:r>
              <a:rPr lang="en-US" altLang="ja-JP" sz="2000" b="1" dirty="0"/>
              <a:t>AB</a:t>
            </a:r>
            <a:r>
              <a:rPr lang="ja-JP" altLang="en-US" sz="2000" b="1" dirty="0"/>
              <a:t>テストツールの比較</a:t>
            </a:r>
          </a:p>
        </p:txBody>
      </p:sp>
      <p:cxnSp>
        <p:nvCxnSpPr>
          <p:cNvPr id="9" name="直線コネクタ 8">
            <a:extLst>
              <a:ext uri="{FF2B5EF4-FFF2-40B4-BE49-F238E27FC236}">
                <a16:creationId xmlns:a16="http://schemas.microsoft.com/office/drawing/2014/main" id="{01B8218D-1FEE-4E09-8E73-4A0059B0ECE0}"/>
              </a:ext>
            </a:extLst>
          </p:cNvPr>
          <p:cNvCxnSpPr>
            <a:cxnSpLocks/>
          </p:cNvCxnSpPr>
          <p:nvPr/>
        </p:nvCxnSpPr>
        <p:spPr>
          <a:xfrm>
            <a:off x="1687979" y="1293575"/>
            <a:ext cx="874741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9541A81-A354-42B9-AE5E-B1C1DB83A8AF}"/>
              </a:ext>
            </a:extLst>
          </p:cNvPr>
          <p:cNvSpPr/>
          <p:nvPr/>
        </p:nvSpPr>
        <p:spPr>
          <a:xfrm>
            <a:off x="-1483838" y="-769840"/>
            <a:ext cx="2207592" cy="1231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この図よりも縦の長さは抑えるようおねがいします！</a:t>
            </a:r>
          </a:p>
        </p:txBody>
      </p:sp>
      <p:cxnSp>
        <p:nvCxnSpPr>
          <p:cNvPr id="5" name="直線コネクタ 4">
            <a:extLst>
              <a:ext uri="{FF2B5EF4-FFF2-40B4-BE49-F238E27FC236}">
                <a16:creationId xmlns:a16="http://schemas.microsoft.com/office/drawing/2014/main" id="{9256EC86-281C-4F74-83DD-4AB9D5B81EAF}"/>
              </a:ext>
            </a:extLst>
          </p:cNvPr>
          <p:cNvCxnSpPr>
            <a:cxnSpLocks/>
          </p:cNvCxnSpPr>
          <p:nvPr/>
        </p:nvCxnSpPr>
        <p:spPr>
          <a:xfrm>
            <a:off x="3089922" y="1490357"/>
            <a:ext cx="0" cy="331851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ABテストのAB Tasty GoogleOptimizeからの切り替えユーザーに向けた割引プランの開始｜株式会社ギャプライズのプレスリリース">
            <a:extLst>
              <a:ext uri="{FF2B5EF4-FFF2-40B4-BE49-F238E27FC236}">
                <a16:creationId xmlns:a16="http://schemas.microsoft.com/office/drawing/2014/main" id="{C7473007-F7C1-4B99-9F2A-EBD0FAF5FEA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0014" y="3069407"/>
            <a:ext cx="1183061" cy="665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WO正規代理店ギャプライズ | A/Bテストツール - Visual Website Optimizer(VWO)">
            <a:extLst>
              <a:ext uri="{FF2B5EF4-FFF2-40B4-BE49-F238E27FC236}">
                <a16:creationId xmlns:a16="http://schemas.microsoft.com/office/drawing/2014/main" id="{9BEF4A99-1710-4299-AF2D-9DED370BCF5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852" t="20097" r="16227" b="12296"/>
          <a:stretch/>
        </p:blipFill>
        <p:spPr bwMode="auto">
          <a:xfrm>
            <a:off x="1845274" y="2149813"/>
            <a:ext cx="1004054" cy="5471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BテストのパイオニアOptimizely  GoogleOptimizeユーザーに向けたGoogle公式推奨の特別割引を開始｜株式会社ギャプライズのプレスリリース">
            <a:extLst>
              <a:ext uri="{FF2B5EF4-FFF2-40B4-BE49-F238E27FC236}">
                <a16:creationId xmlns:a16="http://schemas.microsoft.com/office/drawing/2014/main" id="{45257449-69EB-4478-B377-900973589B4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583" t="35721"/>
          <a:stretch/>
        </p:blipFill>
        <p:spPr bwMode="auto">
          <a:xfrm>
            <a:off x="1808871" y="4303722"/>
            <a:ext cx="1183056" cy="5671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Optimizely - Wikipedia">
            <a:extLst>
              <a:ext uri="{FF2B5EF4-FFF2-40B4-BE49-F238E27FC236}">
                <a16:creationId xmlns:a16="http://schemas.microsoft.com/office/drawing/2014/main" id="{15248F37-1982-46C2-85A2-11E507569F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955" y="4028527"/>
            <a:ext cx="268124" cy="26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25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84BE63-CC75-4D84-837B-CB2A9CBCB778}"/>
              </a:ext>
            </a:extLst>
          </p:cNvPr>
          <p:cNvSpPr/>
          <p:nvPr/>
        </p:nvSpPr>
        <p:spPr>
          <a:xfrm>
            <a:off x="211525" y="177849"/>
            <a:ext cx="11768949" cy="478804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CFFEAEB-A5B8-438B-B140-972E4314014A}"/>
              </a:ext>
            </a:extLst>
          </p:cNvPr>
          <p:cNvSpPr/>
          <p:nvPr/>
        </p:nvSpPr>
        <p:spPr>
          <a:xfrm>
            <a:off x="461726" y="442587"/>
            <a:ext cx="11234398" cy="4250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989AC78E-D553-445F-8FFE-5BD15DBA6B86}"/>
              </a:ext>
            </a:extLst>
          </p:cNvPr>
          <p:cNvSpPr txBox="1"/>
          <p:nvPr/>
        </p:nvSpPr>
        <p:spPr>
          <a:xfrm>
            <a:off x="767556" y="529042"/>
            <a:ext cx="9170119" cy="461665"/>
          </a:xfrm>
          <a:prstGeom prst="rect">
            <a:avLst/>
          </a:prstGeom>
          <a:noFill/>
        </p:spPr>
        <p:txBody>
          <a:bodyPr wrap="square" rtlCol="0">
            <a:spAutoFit/>
          </a:bodyPr>
          <a:lstStyle/>
          <a:p>
            <a:r>
              <a:rPr lang="ja-JP" altLang="en-US" sz="2000" i="0">
                <a:solidFill>
                  <a:srgbClr val="000000"/>
                </a:solidFill>
                <a:effectLst/>
                <a:latin typeface="Arial" panose="020B0604020202020204" pitchFamily="34" charset="0"/>
              </a:rPr>
              <a:t>タブシステム導入で</a:t>
            </a:r>
            <a:r>
              <a:rPr lang="ja-JP" altLang="en-US" sz="2000" b="1" i="0">
                <a:solidFill>
                  <a:srgbClr val="000000"/>
                </a:solidFill>
                <a:effectLst/>
                <a:latin typeface="Arial" panose="020B0604020202020204" pitchFamily="34" charset="0"/>
              </a:rPr>
              <a:t>ログイン率が</a:t>
            </a:r>
            <a:r>
              <a:rPr lang="en-US" altLang="ja-JP" sz="2400" b="1" i="0" dirty="0">
                <a:solidFill>
                  <a:srgbClr val="000000"/>
                </a:solidFill>
                <a:effectLst/>
                <a:latin typeface="Arial" panose="020B0604020202020204" pitchFamily="34" charset="0"/>
              </a:rPr>
              <a:t>178</a:t>
            </a:r>
            <a:r>
              <a:rPr lang="en-US" altLang="ja-JP" sz="2000" b="1" i="0" dirty="0">
                <a:solidFill>
                  <a:srgbClr val="000000"/>
                </a:solidFill>
                <a:effectLst/>
                <a:latin typeface="Arial" panose="020B0604020202020204" pitchFamily="34" charset="0"/>
              </a:rPr>
              <a:t>%</a:t>
            </a:r>
            <a:r>
              <a:rPr lang="ja-JP" altLang="en-US" sz="2000" i="0">
                <a:solidFill>
                  <a:srgbClr val="000000"/>
                </a:solidFill>
                <a:effectLst/>
                <a:latin typeface="Arial" panose="020B0604020202020204" pitchFamily="34" charset="0"/>
              </a:rPr>
              <a:t>に改善した</a:t>
            </a:r>
            <a:r>
              <a:rPr lang="ja-JP" altLang="en-US" sz="2000" i="0" dirty="0">
                <a:solidFill>
                  <a:srgbClr val="000000"/>
                </a:solidFill>
                <a:effectLst/>
                <a:latin typeface="Arial" panose="020B0604020202020204" pitchFamily="34" charset="0"/>
              </a:rPr>
              <a:t>事例</a:t>
            </a:r>
            <a:endParaRPr lang="ja-JP" altLang="en-US" sz="2000" dirty="0"/>
          </a:p>
        </p:txBody>
      </p:sp>
      <p:cxnSp>
        <p:nvCxnSpPr>
          <p:cNvPr id="7" name="直線コネクタ 6">
            <a:extLst>
              <a:ext uri="{FF2B5EF4-FFF2-40B4-BE49-F238E27FC236}">
                <a16:creationId xmlns:a16="http://schemas.microsoft.com/office/drawing/2014/main" id="{DE7C8BD8-E592-41EC-A1CD-48878709E4CA}"/>
              </a:ext>
            </a:extLst>
          </p:cNvPr>
          <p:cNvCxnSpPr>
            <a:cxnSpLocks/>
          </p:cNvCxnSpPr>
          <p:nvPr/>
        </p:nvCxnSpPr>
        <p:spPr>
          <a:xfrm>
            <a:off x="621581" y="970396"/>
            <a:ext cx="1093572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9F76540-A7C5-453D-97ED-64512A913DAC}"/>
              </a:ext>
            </a:extLst>
          </p:cNvPr>
          <p:cNvCxnSpPr>
            <a:cxnSpLocks/>
          </p:cNvCxnSpPr>
          <p:nvPr/>
        </p:nvCxnSpPr>
        <p:spPr>
          <a:xfrm>
            <a:off x="6062017" y="1123611"/>
            <a:ext cx="0" cy="314282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矢印: 右 56">
            <a:extLst>
              <a:ext uri="{FF2B5EF4-FFF2-40B4-BE49-F238E27FC236}">
                <a16:creationId xmlns:a16="http://schemas.microsoft.com/office/drawing/2014/main" id="{1CD6CBB7-762D-4799-9C17-2B4B733DBB56}"/>
              </a:ext>
            </a:extLst>
          </p:cNvPr>
          <p:cNvSpPr/>
          <p:nvPr/>
        </p:nvSpPr>
        <p:spPr>
          <a:xfrm>
            <a:off x="5840093" y="2177676"/>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AAD8183-8EF0-4004-95F3-70AAF445159B}"/>
              </a:ext>
            </a:extLst>
          </p:cNvPr>
          <p:cNvSpPr txBox="1"/>
          <p:nvPr/>
        </p:nvSpPr>
        <p:spPr>
          <a:xfrm>
            <a:off x="749300" y="1221898"/>
            <a:ext cx="4927600" cy="328575"/>
          </a:xfrm>
          <a:prstGeom prst="rect">
            <a:avLst/>
          </a:prstGeom>
          <a:solidFill>
            <a:schemeClr val="tx1">
              <a:lumMod val="50000"/>
              <a:lumOff val="50000"/>
            </a:schemeClr>
          </a:solidFill>
        </p:spPr>
        <p:txBody>
          <a:bodyPr wrap="none" rtlCol="0" anchor="ctr" anchorCtr="0">
            <a:noAutofit/>
          </a:bodyPr>
          <a:lstStyle/>
          <a:p>
            <a:pPr algn="ctr"/>
            <a:r>
              <a:rPr lang="en-US" altLang="ja-JP" b="1" dirty="0">
                <a:solidFill>
                  <a:schemeClr val="bg1"/>
                </a:solidFill>
              </a:rPr>
              <a:t>A</a:t>
            </a:r>
            <a:r>
              <a:rPr lang="ja-JP" altLang="en-US" b="1">
                <a:solidFill>
                  <a:schemeClr val="bg1"/>
                </a:solidFill>
              </a:rPr>
              <a:t>パターン：オリジナル</a:t>
            </a:r>
            <a:endParaRPr kumimoji="1" lang="ja-JP" altLang="en-US" b="1" dirty="0">
              <a:solidFill>
                <a:schemeClr val="bg1"/>
              </a:solidFill>
            </a:endParaRPr>
          </a:p>
        </p:txBody>
      </p:sp>
      <p:sp>
        <p:nvSpPr>
          <p:cNvPr id="59" name="テキスト ボックス 58">
            <a:extLst>
              <a:ext uri="{FF2B5EF4-FFF2-40B4-BE49-F238E27FC236}">
                <a16:creationId xmlns:a16="http://schemas.microsoft.com/office/drawing/2014/main" id="{B3C229C8-3313-4FDA-90F6-6F5526C02861}"/>
              </a:ext>
            </a:extLst>
          </p:cNvPr>
          <p:cNvSpPr txBox="1"/>
          <p:nvPr/>
        </p:nvSpPr>
        <p:spPr>
          <a:xfrm>
            <a:off x="6466823" y="1209195"/>
            <a:ext cx="4901651" cy="328575"/>
          </a:xfrm>
          <a:prstGeom prst="rect">
            <a:avLst/>
          </a:prstGeom>
          <a:solidFill>
            <a:schemeClr val="accent1"/>
          </a:solidFill>
        </p:spPr>
        <p:txBody>
          <a:bodyPr wrap="none" rtlCol="0" anchor="ctr" anchorCtr="0">
            <a:noAutofit/>
          </a:bodyPr>
          <a:lstStyle/>
          <a:p>
            <a:pPr algn="ctr"/>
            <a:r>
              <a:rPr lang="en-US" altLang="ja-JP" b="1" dirty="0">
                <a:solidFill>
                  <a:schemeClr val="bg1"/>
                </a:solidFill>
              </a:rPr>
              <a:t>B</a:t>
            </a:r>
            <a:r>
              <a:rPr lang="ja-JP" altLang="en-US" b="1">
                <a:solidFill>
                  <a:schemeClr val="bg1"/>
                </a:solidFill>
              </a:rPr>
              <a:t>パターン：テスト</a:t>
            </a:r>
            <a:endParaRPr kumimoji="1" lang="en-US" altLang="ja-JP" b="1" dirty="0">
              <a:solidFill>
                <a:schemeClr val="bg1"/>
              </a:solidFill>
            </a:endParaRPr>
          </a:p>
        </p:txBody>
      </p:sp>
      <p:pic>
        <p:nvPicPr>
          <p:cNvPr id="1026" name="Picture 2">
            <a:extLst>
              <a:ext uri="{FF2B5EF4-FFF2-40B4-BE49-F238E27FC236}">
                <a16:creationId xmlns:a16="http://schemas.microsoft.com/office/drawing/2014/main" id="{43887998-646B-EB16-58A4-045130AD4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99" y="1738081"/>
            <a:ext cx="4956513" cy="2860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61F645-237D-B8C7-E1D9-B373461C4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870" y="1732849"/>
            <a:ext cx="4903486" cy="2860367"/>
          </a:xfrm>
          <a:prstGeom prst="rect">
            <a:avLst/>
          </a:prstGeom>
          <a:noFill/>
          <a:extLst>
            <a:ext uri="{909E8E84-426E-40DD-AFC4-6F175D3DCCD1}">
              <a14:hiddenFill xmlns:a14="http://schemas.microsoft.com/office/drawing/2010/main">
                <a:solidFill>
                  <a:srgbClr val="FFFFFF"/>
                </a:solidFill>
              </a14:hiddenFill>
            </a:ext>
          </a:extLst>
        </p:spPr>
      </p:pic>
      <p:pic>
        <p:nvPicPr>
          <p:cNvPr id="55" name="図 54">
            <a:extLst>
              <a:ext uri="{FF2B5EF4-FFF2-40B4-BE49-F238E27FC236}">
                <a16:creationId xmlns:a16="http://schemas.microsoft.com/office/drawing/2014/main" id="{6B3B9E7C-1516-4B79-8FCA-3C06229EC040}"/>
              </a:ext>
            </a:extLst>
          </p:cNvPr>
          <p:cNvPicPr>
            <a:picLocks noChangeAspect="1"/>
          </p:cNvPicPr>
          <p:nvPr/>
        </p:nvPicPr>
        <p:blipFill>
          <a:blip r:embed="rId4"/>
          <a:stretch>
            <a:fillRect/>
          </a:stretch>
        </p:blipFill>
        <p:spPr>
          <a:xfrm>
            <a:off x="10499446" y="3461854"/>
            <a:ext cx="1099059" cy="1093617"/>
          </a:xfrm>
          <a:prstGeom prst="rect">
            <a:avLst/>
          </a:prstGeom>
          <a:effectLst>
            <a:outerShdw blurRad="50800" dist="38100" dir="2700000" algn="tl" rotWithShape="0">
              <a:prstClr val="black">
                <a:alpha val="40000"/>
              </a:prstClr>
            </a:outerShdw>
          </a:effectLst>
        </p:spPr>
      </p:pic>
      <p:sp>
        <p:nvSpPr>
          <p:cNvPr id="16" name="正方形/長方形 15">
            <a:extLst>
              <a:ext uri="{FF2B5EF4-FFF2-40B4-BE49-F238E27FC236}">
                <a16:creationId xmlns:a16="http://schemas.microsoft.com/office/drawing/2014/main" id="{4B229F60-EF91-6E85-C451-7E2775859336}"/>
              </a:ext>
            </a:extLst>
          </p:cNvPr>
          <p:cNvSpPr/>
          <p:nvPr/>
        </p:nvSpPr>
        <p:spPr>
          <a:xfrm>
            <a:off x="7671770" y="2139678"/>
            <a:ext cx="1359688" cy="2757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83624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84BE63-CC75-4D84-837B-CB2A9CBCB778}"/>
              </a:ext>
            </a:extLst>
          </p:cNvPr>
          <p:cNvSpPr/>
          <p:nvPr/>
        </p:nvSpPr>
        <p:spPr>
          <a:xfrm>
            <a:off x="211525" y="177849"/>
            <a:ext cx="11768949" cy="6237566"/>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CFFEAEB-A5B8-438B-B140-972E4314014A}"/>
              </a:ext>
            </a:extLst>
          </p:cNvPr>
          <p:cNvSpPr/>
          <p:nvPr/>
        </p:nvSpPr>
        <p:spPr>
          <a:xfrm>
            <a:off x="461726" y="442585"/>
            <a:ext cx="11234398" cy="56492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989AC78E-D553-445F-8FFE-5BD15DBA6B86}"/>
              </a:ext>
            </a:extLst>
          </p:cNvPr>
          <p:cNvSpPr txBox="1"/>
          <p:nvPr/>
        </p:nvSpPr>
        <p:spPr>
          <a:xfrm>
            <a:off x="767556" y="529042"/>
            <a:ext cx="10359989" cy="461665"/>
          </a:xfrm>
          <a:prstGeom prst="rect">
            <a:avLst/>
          </a:prstGeom>
          <a:noFill/>
        </p:spPr>
        <p:txBody>
          <a:bodyPr wrap="square" rtlCol="0">
            <a:spAutoFit/>
          </a:bodyPr>
          <a:lstStyle/>
          <a:p>
            <a:r>
              <a:rPr lang="ja-JP" altLang="en-US" sz="2000" i="0">
                <a:solidFill>
                  <a:srgbClr val="000000"/>
                </a:solidFill>
                <a:effectLst/>
                <a:latin typeface="Arial" panose="020B0604020202020204" pitchFamily="34" charset="0"/>
              </a:rPr>
              <a:t>注文確認ページ到達率が</a:t>
            </a:r>
            <a:r>
              <a:rPr lang="en-US" altLang="ja-JP" sz="2400" b="1" i="0" dirty="0">
                <a:solidFill>
                  <a:srgbClr val="000000"/>
                </a:solidFill>
                <a:effectLst/>
                <a:latin typeface="Arial" panose="020B0604020202020204" pitchFamily="34" charset="0"/>
              </a:rPr>
              <a:t>120</a:t>
            </a:r>
            <a:r>
              <a:rPr lang="en-US" altLang="ja-JP" sz="2000" b="1" i="0" dirty="0">
                <a:solidFill>
                  <a:srgbClr val="000000"/>
                </a:solidFill>
                <a:effectLst/>
                <a:latin typeface="Arial" panose="020B0604020202020204" pitchFamily="34" charset="0"/>
              </a:rPr>
              <a:t>%</a:t>
            </a:r>
            <a:r>
              <a:rPr lang="ja-JP" altLang="en-US" sz="2000" b="1" i="0">
                <a:solidFill>
                  <a:srgbClr val="000000"/>
                </a:solidFill>
                <a:effectLst/>
                <a:latin typeface="Arial" panose="020B0604020202020204" pitchFamily="34" charset="0"/>
              </a:rPr>
              <a:t>以上</a:t>
            </a:r>
            <a:r>
              <a:rPr lang="ja-JP" altLang="en-US" sz="2000" i="0">
                <a:solidFill>
                  <a:srgbClr val="000000"/>
                </a:solidFill>
                <a:effectLst/>
                <a:latin typeface="Arial" panose="020B0604020202020204" pitchFamily="34" charset="0"/>
              </a:rPr>
              <a:t>に改善した</a:t>
            </a:r>
            <a:r>
              <a:rPr lang="ja-JP" altLang="en-US" sz="2000" i="0" dirty="0">
                <a:solidFill>
                  <a:srgbClr val="000000"/>
                </a:solidFill>
                <a:effectLst/>
                <a:latin typeface="Arial" panose="020B0604020202020204" pitchFamily="34" charset="0"/>
              </a:rPr>
              <a:t>事例</a:t>
            </a:r>
            <a:endParaRPr lang="ja-JP" altLang="en-US" sz="2000" dirty="0"/>
          </a:p>
        </p:txBody>
      </p:sp>
      <p:cxnSp>
        <p:nvCxnSpPr>
          <p:cNvPr id="7" name="直線コネクタ 6">
            <a:extLst>
              <a:ext uri="{FF2B5EF4-FFF2-40B4-BE49-F238E27FC236}">
                <a16:creationId xmlns:a16="http://schemas.microsoft.com/office/drawing/2014/main" id="{DE7C8BD8-E592-41EC-A1CD-48878709E4CA}"/>
              </a:ext>
            </a:extLst>
          </p:cNvPr>
          <p:cNvCxnSpPr>
            <a:cxnSpLocks/>
          </p:cNvCxnSpPr>
          <p:nvPr/>
        </p:nvCxnSpPr>
        <p:spPr>
          <a:xfrm>
            <a:off x="621581" y="970396"/>
            <a:ext cx="1093572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9F76540-A7C5-453D-97ED-64512A913DAC}"/>
              </a:ext>
            </a:extLst>
          </p:cNvPr>
          <p:cNvCxnSpPr>
            <a:cxnSpLocks/>
          </p:cNvCxnSpPr>
          <p:nvPr/>
        </p:nvCxnSpPr>
        <p:spPr>
          <a:xfrm>
            <a:off x="6062017" y="1123611"/>
            <a:ext cx="0" cy="470041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矢印: 右 56">
            <a:extLst>
              <a:ext uri="{FF2B5EF4-FFF2-40B4-BE49-F238E27FC236}">
                <a16:creationId xmlns:a16="http://schemas.microsoft.com/office/drawing/2014/main" id="{1CD6CBB7-762D-4799-9C17-2B4B733DBB56}"/>
              </a:ext>
            </a:extLst>
          </p:cNvPr>
          <p:cNvSpPr/>
          <p:nvPr/>
        </p:nvSpPr>
        <p:spPr>
          <a:xfrm>
            <a:off x="5840093" y="2803338"/>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AAD8183-8EF0-4004-95F3-70AAF445159B}"/>
              </a:ext>
            </a:extLst>
          </p:cNvPr>
          <p:cNvSpPr txBox="1"/>
          <p:nvPr/>
        </p:nvSpPr>
        <p:spPr>
          <a:xfrm>
            <a:off x="749300" y="1221898"/>
            <a:ext cx="4927600" cy="328575"/>
          </a:xfrm>
          <a:prstGeom prst="rect">
            <a:avLst/>
          </a:prstGeom>
          <a:solidFill>
            <a:schemeClr val="tx1">
              <a:lumMod val="50000"/>
              <a:lumOff val="50000"/>
            </a:schemeClr>
          </a:solidFill>
        </p:spPr>
        <p:txBody>
          <a:bodyPr wrap="none" rtlCol="0" anchor="ctr" anchorCtr="0">
            <a:noAutofit/>
          </a:bodyPr>
          <a:lstStyle/>
          <a:p>
            <a:pPr algn="ctr"/>
            <a:r>
              <a:rPr lang="en-US" altLang="ja-JP" b="1" dirty="0">
                <a:solidFill>
                  <a:schemeClr val="bg1"/>
                </a:solidFill>
              </a:rPr>
              <a:t>A</a:t>
            </a:r>
            <a:r>
              <a:rPr lang="ja-JP" altLang="en-US" b="1">
                <a:solidFill>
                  <a:schemeClr val="bg1"/>
                </a:solidFill>
              </a:rPr>
              <a:t>パターン：オリジナル</a:t>
            </a:r>
            <a:endParaRPr kumimoji="1" lang="ja-JP" altLang="en-US" b="1" dirty="0">
              <a:solidFill>
                <a:schemeClr val="bg1"/>
              </a:solidFill>
            </a:endParaRPr>
          </a:p>
        </p:txBody>
      </p:sp>
      <p:sp>
        <p:nvSpPr>
          <p:cNvPr id="59" name="テキスト ボックス 58">
            <a:extLst>
              <a:ext uri="{FF2B5EF4-FFF2-40B4-BE49-F238E27FC236}">
                <a16:creationId xmlns:a16="http://schemas.microsoft.com/office/drawing/2014/main" id="{B3C229C8-3313-4FDA-90F6-6F5526C02861}"/>
              </a:ext>
            </a:extLst>
          </p:cNvPr>
          <p:cNvSpPr txBox="1"/>
          <p:nvPr/>
        </p:nvSpPr>
        <p:spPr>
          <a:xfrm>
            <a:off x="6466823" y="1209195"/>
            <a:ext cx="4901651" cy="328575"/>
          </a:xfrm>
          <a:prstGeom prst="rect">
            <a:avLst/>
          </a:prstGeom>
          <a:solidFill>
            <a:schemeClr val="accent1"/>
          </a:solidFill>
        </p:spPr>
        <p:txBody>
          <a:bodyPr wrap="none" rtlCol="0" anchor="ctr" anchorCtr="0">
            <a:noAutofit/>
          </a:bodyPr>
          <a:lstStyle/>
          <a:p>
            <a:pPr algn="ctr"/>
            <a:r>
              <a:rPr lang="en-US" altLang="ja-JP" b="1" dirty="0">
                <a:solidFill>
                  <a:schemeClr val="bg1"/>
                </a:solidFill>
              </a:rPr>
              <a:t>B</a:t>
            </a:r>
            <a:r>
              <a:rPr lang="ja-JP" altLang="en-US" b="1">
                <a:solidFill>
                  <a:schemeClr val="bg1"/>
                </a:solidFill>
              </a:rPr>
              <a:t>パターン：テスト</a:t>
            </a:r>
            <a:endParaRPr kumimoji="1" lang="en-US" altLang="ja-JP" b="1" dirty="0">
              <a:solidFill>
                <a:schemeClr val="bg1"/>
              </a:solidFill>
            </a:endParaRPr>
          </a:p>
        </p:txBody>
      </p:sp>
      <p:pic>
        <p:nvPicPr>
          <p:cNvPr id="2050" name="Picture 2">
            <a:extLst>
              <a:ext uri="{FF2B5EF4-FFF2-40B4-BE49-F238E27FC236}">
                <a16:creationId xmlns:a16="http://schemas.microsoft.com/office/drawing/2014/main" id="{617F07E4-B1CF-A285-7E82-7EC2B01D2C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87" r="54116" b="63730"/>
          <a:stretch/>
        </p:blipFill>
        <p:spPr bwMode="auto">
          <a:xfrm>
            <a:off x="894796" y="1666399"/>
            <a:ext cx="4512228" cy="35382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6D70F3E-AF20-9C71-9C74-F4BC9DCB2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341" t="4187" b="63730"/>
          <a:stretch/>
        </p:blipFill>
        <p:spPr bwMode="auto">
          <a:xfrm>
            <a:off x="6500331" y="1666399"/>
            <a:ext cx="4979403" cy="3468073"/>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4B229F60-EF91-6E85-C451-7E2775859336}"/>
              </a:ext>
            </a:extLst>
          </p:cNvPr>
          <p:cNvSpPr/>
          <p:nvPr/>
        </p:nvSpPr>
        <p:spPr>
          <a:xfrm>
            <a:off x="6669376" y="4592865"/>
            <a:ext cx="2938858" cy="6118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5E82C9B-3F12-6840-1394-DFA1746A572D}"/>
              </a:ext>
            </a:extLst>
          </p:cNvPr>
          <p:cNvSpPr/>
          <p:nvPr/>
        </p:nvSpPr>
        <p:spPr>
          <a:xfrm>
            <a:off x="915690" y="4178105"/>
            <a:ext cx="2938858" cy="717452"/>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5BF576F-CD35-97F9-D8B6-5DD7BC1DD060}"/>
              </a:ext>
            </a:extLst>
          </p:cNvPr>
          <p:cNvSpPr/>
          <p:nvPr/>
        </p:nvSpPr>
        <p:spPr>
          <a:xfrm rot="5400000">
            <a:off x="8420290" y="5527861"/>
            <a:ext cx="1139483" cy="379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a:t>
            </a:r>
          </a:p>
        </p:txBody>
      </p:sp>
      <p:sp>
        <p:nvSpPr>
          <p:cNvPr id="10" name="正方形/長方形 9">
            <a:extLst>
              <a:ext uri="{FF2B5EF4-FFF2-40B4-BE49-F238E27FC236}">
                <a16:creationId xmlns:a16="http://schemas.microsoft.com/office/drawing/2014/main" id="{EE708365-8F78-1C86-FF4B-39518331926C}"/>
              </a:ext>
            </a:extLst>
          </p:cNvPr>
          <p:cNvSpPr/>
          <p:nvPr/>
        </p:nvSpPr>
        <p:spPr>
          <a:xfrm rot="5400000">
            <a:off x="2666604" y="5527862"/>
            <a:ext cx="1139483" cy="379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a:t>
            </a:r>
          </a:p>
        </p:txBody>
      </p:sp>
      <p:pic>
        <p:nvPicPr>
          <p:cNvPr id="55" name="図 54">
            <a:extLst>
              <a:ext uri="{FF2B5EF4-FFF2-40B4-BE49-F238E27FC236}">
                <a16:creationId xmlns:a16="http://schemas.microsoft.com/office/drawing/2014/main" id="{6B3B9E7C-1516-4B79-8FCA-3C06229EC040}"/>
              </a:ext>
            </a:extLst>
          </p:cNvPr>
          <p:cNvPicPr>
            <a:picLocks noChangeAspect="1"/>
          </p:cNvPicPr>
          <p:nvPr/>
        </p:nvPicPr>
        <p:blipFill>
          <a:blip r:embed="rId3"/>
          <a:stretch>
            <a:fillRect/>
          </a:stretch>
        </p:blipFill>
        <p:spPr>
          <a:xfrm>
            <a:off x="10336894" y="4733103"/>
            <a:ext cx="1206341" cy="12003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3135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84BE63-CC75-4D84-837B-CB2A9CBCB778}"/>
              </a:ext>
            </a:extLst>
          </p:cNvPr>
          <p:cNvSpPr/>
          <p:nvPr/>
        </p:nvSpPr>
        <p:spPr>
          <a:xfrm>
            <a:off x="211525" y="177848"/>
            <a:ext cx="11768949" cy="6405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CFFEAEB-A5B8-438B-B140-972E4314014A}"/>
              </a:ext>
            </a:extLst>
          </p:cNvPr>
          <p:cNvSpPr/>
          <p:nvPr/>
        </p:nvSpPr>
        <p:spPr>
          <a:xfrm>
            <a:off x="461726" y="442586"/>
            <a:ext cx="11234398" cy="5801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989AC78E-D553-445F-8FFE-5BD15DBA6B86}"/>
              </a:ext>
            </a:extLst>
          </p:cNvPr>
          <p:cNvSpPr txBox="1"/>
          <p:nvPr/>
        </p:nvSpPr>
        <p:spPr>
          <a:xfrm>
            <a:off x="767556" y="529042"/>
            <a:ext cx="10359989" cy="461665"/>
          </a:xfrm>
          <a:prstGeom prst="rect">
            <a:avLst/>
          </a:prstGeom>
          <a:noFill/>
        </p:spPr>
        <p:txBody>
          <a:bodyPr wrap="square" rtlCol="0">
            <a:spAutoFit/>
          </a:bodyPr>
          <a:lstStyle/>
          <a:p>
            <a:r>
              <a:rPr lang="ja-JP" altLang="en-US" sz="2000">
                <a:solidFill>
                  <a:srgbClr val="000000"/>
                </a:solidFill>
                <a:latin typeface="Yu Gothic" panose="020B0400000000000000" pitchFamily="34" charset="-128"/>
                <a:ea typeface="Yu Gothic" panose="020B0400000000000000" pitchFamily="34" charset="-128"/>
              </a:rPr>
              <a:t>登録フォームを“隠す”ことで</a:t>
            </a:r>
            <a:r>
              <a:rPr lang="ja-JP" altLang="en-US" sz="2000" b="1">
                <a:solidFill>
                  <a:srgbClr val="000000"/>
                </a:solidFill>
                <a:latin typeface="Yu Gothic" panose="020B0400000000000000" pitchFamily="34" charset="-128"/>
                <a:ea typeface="Yu Gothic" panose="020B0400000000000000" pitchFamily="34" charset="-128"/>
              </a:rPr>
              <a:t>会員登録数</a:t>
            </a:r>
            <a:r>
              <a:rPr lang="en-US" altLang="ja-JP" sz="2400" b="1" dirty="0">
                <a:solidFill>
                  <a:srgbClr val="000000"/>
                </a:solidFill>
                <a:latin typeface="Yu Gothic" panose="020B0400000000000000" pitchFamily="34" charset="-128"/>
                <a:ea typeface="Yu Gothic" panose="020B0400000000000000" pitchFamily="34" charset="-128"/>
              </a:rPr>
              <a:t>160</a:t>
            </a:r>
            <a:r>
              <a:rPr lang="en-US" altLang="ja-JP" sz="2000" b="1" dirty="0">
                <a:solidFill>
                  <a:srgbClr val="000000"/>
                </a:solidFill>
                <a:latin typeface="Yu Gothic" panose="020B0400000000000000" pitchFamily="34" charset="-128"/>
                <a:ea typeface="Yu Gothic" panose="020B0400000000000000" pitchFamily="34" charset="-128"/>
              </a:rPr>
              <a:t>%</a:t>
            </a:r>
            <a:r>
              <a:rPr lang="ja-JP" altLang="en-US" sz="2000" b="1">
                <a:solidFill>
                  <a:srgbClr val="000000"/>
                </a:solidFill>
                <a:latin typeface="Yu Gothic" panose="020B0400000000000000" pitchFamily="34" charset="-128"/>
                <a:ea typeface="Yu Gothic" panose="020B0400000000000000" pitchFamily="34" charset="-128"/>
              </a:rPr>
              <a:t>以上</a:t>
            </a:r>
            <a:r>
              <a:rPr lang="ja-JP" altLang="en-US" sz="2000">
                <a:solidFill>
                  <a:srgbClr val="000000"/>
                </a:solidFill>
                <a:latin typeface="Yu Gothic" panose="020B0400000000000000" pitchFamily="34" charset="-128"/>
                <a:ea typeface="Yu Gothic" panose="020B0400000000000000" pitchFamily="34" charset="-128"/>
              </a:rPr>
              <a:t>に改善した</a:t>
            </a:r>
            <a:r>
              <a:rPr lang="ja-JP" altLang="en-US" sz="2000" dirty="0">
                <a:solidFill>
                  <a:srgbClr val="000000"/>
                </a:solidFill>
                <a:latin typeface="Yu Gothic" panose="020B0400000000000000" pitchFamily="34" charset="-128"/>
                <a:ea typeface="Yu Gothic" panose="020B0400000000000000" pitchFamily="34" charset="-128"/>
              </a:rPr>
              <a:t>事例</a:t>
            </a:r>
          </a:p>
        </p:txBody>
      </p:sp>
      <p:cxnSp>
        <p:nvCxnSpPr>
          <p:cNvPr id="7" name="直線コネクタ 6">
            <a:extLst>
              <a:ext uri="{FF2B5EF4-FFF2-40B4-BE49-F238E27FC236}">
                <a16:creationId xmlns:a16="http://schemas.microsoft.com/office/drawing/2014/main" id="{DE7C8BD8-E592-41EC-A1CD-48878709E4CA}"/>
              </a:ext>
            </a:extLst>
          </p:cNvPr>
          <p:cNvCxnSpPr>
            <a:cxnSpLocks/>
          </p:cNvCxnSpPr>
          <p:nvPr/>
        </p:nvCxnSpPr>
        <p:spPr>
          <a:xfrm>
            <a:off x="621581" y="970396"/>
            <a:ext cx="10935722"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9F76540-A7C5-453D-97ED-64512A913DAC}"/>
              </a:ext>
            </a:extLst>
          </p:cNvPr>
          <p:cNvCxnSpPr>
            <a:cxnSpLocks/>
          </p:cNvCxnSpPr>
          <p:nvPr/>
        </p:nvCxnSpPr>
        <p:spPr>
          <a:xfrm>
            <a:off x="6062017" y="1187190"/>
            <a:ext cx="0" cy="479157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矢印: 右 56">
            <a:extLst>
              <a:ext uri="{FF2B5EF4-FFF2-40B4-BE49-F238E27FC236}">
                <a16:creationId xmlns:a16="http://schemas.microsoft.com/office/drawing/2014/main" id="{1CD6CBB7-762D-4799-9C17-2B4B733DBB56}"/>
              </a:ext>
            </a:extLst>
          </p:cNvPr>
          <p:cNvSpPr/>
          <p:nvPr/>
        </p:nvSpPr>
        <p:spPr>
          <a:xfrm>
            <a:off x="5840093" y="2866917"/>
            <a:ext cx="443848" cy="1251324"/>
          </a:xfrm>
          <a:prstGeom prst="rightArrow">
            <a:avLst>
              <a:gd name="adj1" fmla="val 41334"/>
              <a:gd name="adj2" fmla="val 730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2AAD8183-8EF0-4004-95F3-70AAF445159B}"/>
              </a:ext>
            </a:extLst>
          </p:cNvPr>
          <p:cNvSpPr txBox="1"/>
          <p:nvPr/>
        </p:nvSpPr>
        <p:spPr>
          <a:xfrm>
            <a:off x="749300" y="1221898"/>
            <a:ext cx="4927600" cy="328575"/>
          </a:xfrm>
          <a:prstGeom prst="rect">
            <a:avLst/>
          </a:prstGeom>
          <a:solidFill>
            <a:schemeClr val="tx1">
              <a:lumMod val="50000"/>
              <a:lumOff val="50000"/>
            </a:schemeClr>
          </a:solidFill>
        </p:spPr>
        <p:txBody>
          <a:bodyPr wrap="none" rtlCol="0" anchor="ctr" anchorCtr="0">
            <a:noAutofit/>
          </a:bodyPr>
          <a:lstStyle/>
          <a:p>
            <a:pPr algn="ctr"/>
            <a:r>
              <a:rPr lang="en-US" altLang="ja-JP" b="1" dirty="0">
                <a:solidFill>
                  <a:schemeClr val="bg1"/>
                </a:solidFill>
              </a:rPr>
              <a:t>A</a:t>
            </a:r>
            <a:r>
              <a:rPr lang="ja-JP" altLang="en-US" b="1">
                <a:solidFill>
                  <a:schemeClr val="bg1"/>
                </a:solidFill>
              </a:rPr>
              <a:t>パターン：オリジナル</a:t>
            </a:r>
            <a:endParaRPr kumimoji="1" lang="ja-JP" altLang="en-US" b="1" dirty="0">
              <a:solidFill>
                <a:schemeClr val="bg1"/>
              </a:solidFill>
            </a:endParaRPr>
          </a:p>
        </p:txBody>
      </p:sp>
      <p:sp>
        <p:nvSpPr>
          <p:cNvPr id="59" name="テキスト ボックス 58">
            <a:extLst>
              <a:ext uri="{FF2B5EF4-FFF2-40B4-BE49-F238E27FC236}">
                <a16:creationId xmlns:a16="http://schemas.microsoft.com/office/drawing/2014/main" id="{B3C229C8-3313-4FDA-90F6-6F5526C02861}"/>
              </a:ext>
            </a:extLst>
          </p:cNvPr>
          <p:cNvSpPr txBox="1"/>
          <p:nvPr/>
        </p:nvSpPr>
        <p:spPr>
          <a:xfrm>
            <a:off x="6466823" y="1209195"/>
            <a:ext cx="4901651" cy="328575"/>
          </a:xfrm>
          <a:prstGeom prst="rect">
            <a:avLst/>
          </a:prstGeom>
          <a:solidFill>
            <a:schemeClr val="accent1"/>
          </a:solidFill>
        </p:spPr>
        <p:txBody>
          <a:bodyPr wrap="none" rtlCol="0" anchor="ctr" anchorCtr="0">
            <a:noAutofit/>
          </a:bodyPr>
          <a:lstStyle/>
          <a:p>
            <a:pPr algn="ctr"/>
            <a:r>
              <a:rPr lang="en-US" altLang="ja-JP" b="1" dirty="0">
                <a:solidFill>
                  <a:schemeClr val="bg1"/>
                </a:solidFill>
              </a:rPr>
              <a:t>B</a:t>
            </a:r>
            <a:r>
              <a:rPr lang="ja-JP" altLang="en-US" b="1">
                <a:solidFill>
                  <a:schemeClr val="bg1"/>
                </a:solidFill>
              </a:rPr>
              <a:t>パターン：テスト</a:t>
            </a:r>
            <a:endParaRPr kumimoji="1" lang="en-US" altLang="ja-JP" b="1" dirty="0">
              <a:solidFill>
                <a:schemeClr val="bg1"/>
              </a:solidFill>
            </a:endParaRPr>
          </a:p>
        </p:txBody>
      </p:sp>
      <p:pic>
        <p:nvPicPr>
          <p:cNvPr id="3074" name="Picture 2" descr="vendio-改善前のイメージ">
            <a:extLst>
              <a:ext uri="{FF2B5EF4-FFF2-40B4-BE49-F238E27FC236}">
                <a16:creationId xmlns:a16="http://schemas.microsoft.com/office/drawing/2014/main" id="{1D50DC25-2FD3-49A2-3490-95196F611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53" y="1874547"/>
            <a:ext cx="4921394" cy="333014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D5E82C9B-3F12-6840-1394-DFA1746A572D}"/>
              </a:ext>
            </a:extLst>
          </p:cNvPr>
          <p:cNvSpPr/>
          <p:nvPr/>
        </p:nvSpPr>
        <p:spPr>
          <a:xfrm>
            <a:off x="859394" y="2301579"/>
            <a:ext cx="1926009" cy="236118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vendio-改善後のイメージ">
            <a:extLst>
              <a:ext uri="{FF2B5EF4-FFF2-40B4-BE49-F238E27FC236}">
                <a16:creationId xmlns:a16="http://schemas.microsoft.com/office/drawing/2014/main" id="{6B77A09D-2065-99D3-382D-A39EF30A2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328"/>
          <a:stretch/>
        </p:blipFill>
        <p:spPr bwMode="auto">
          <a:xfrm>
            <a:off x="7165837" y="1651119"/>
            <a:ext cx="3426467" cy="3682920"/>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a:extLst>
              <a:ext uri="{FF2B5EF4-FFF2-40B4-BE49-F238E27FC236}">
                <a16:creationId xmlns:a16="http://schemas.microsoft.com/office/drawing/2014/main" id="{4B229F60-EF91-6E85-C451-7E2775859336}"/>
              </a:ext>
            </a:extLst>
          </p:cNvPr>
          <p:cNvSpPr/>
          <p:nvPr/>
        </p:nvSpPr>
        <p:spPr>
          <a:xfrm>
            <a:off x="8367134" y="3934282"/>
            <a:ext cx="1023873" cy="3679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6B3B9E7C-1516-4B79-8FCA-3C06229EC040}"/>
              </a:ext>
            </a:extLst>
          </p:cNvPr>
          <p:cNvPicPr>
            <a:picLocks noChangeAspect="1"/>
          </p:cNvPicPr>
          <p:nvPr/>
        </p:nvPicPr>
        <p:blipFill>
          <a:blip r:embed="rId4"/>
          <a:stretch>
            <a:fillRect/>
          </a:stretch>
        </p:blipFill>
        <p:spPr>
          <a:xfrm>
            <a:off x="10267859" y="4062578"/>
            <a:ext cx="1206341" cy="1200368"/>
          </a:xfrm>
          <a:prstGeom prst="rect">
            <a:avLst/>
          </a:prstGeom>
          <a:effectLst>
            <a:outerShdw blurRad="50800" dist="38100" dir="2700000" algn="tl" rotWithShape="0">
              <a:prstClr val="black">
                <a:alpha val="40000"/>
              </a:prstClr>
            </a:outerShdw>
          </a:effectLst>
        </p:spPr>
      </p:pic>
      <p:sp>
        <p:nvSpPr>
          <p:cNvPr id="12" name="テキスト ボックス 11">
            <a:extLst>
              <a:ext uri="{FF2B5EF4-FFF2-40B4-BE49-F238E27FC236}">
                <a16:creationId xmlns:a16="http://schemas.microsoft.com/office/drawing/2014/main" id="{56495E8C-E13D-5DC0-11A0-E8768924CC2E}"/>
              </a:ext>
            </a:extLst>
          </p:cNvPr>
          <p:cNvSpPr txBox="1"/>
          <p:nvPr/>
        </p:nvSpPr>
        <p:spPr>
          <a:xfrm>
            <a:off x="749300" y="5493763"/>
            <a:ext cx="4859991" cy="646331"/>
          </a:xfrm>
          <a:prstGeom prst="rect">
            <a:avLst/>
          </a:prstGeom>
          <a:noFill/>
        </p:spPr>
        <p:txBody>
          <a:bodyPr wrap="square">
            <a:spAutoFit/>
          </a:bodyPr>
          <a:lstStyle/>
          <a:p>
            <a:r>
              <a:rPr lang="ja-JP" altLang="en-US" b="0" i="0">
                <a:solidFill>
                  <a:srgbClr val="000000"/>
                </a:solidFill>
                <a:effectLst/>
                <a:latin typeface="游ゴシック体"/>
              </a:rPr>
              <a:t>ランディングページ（</a:t>
            </a:r>
            <a:r>
              <a:rPr lang="en" altLang="ja-JP" b="0" i="0" dirty="0">
                <a:solidFill>
                  <a:srgbClr val="000000"/>
                </a:solidFill>
                <a:effectLst/>
                <a:latin typeface="游ゴシック体"/>
              </a:rPr>
              <a:t>LP</a:t>
            </a:r>
            <a:r>
              <a:rPr lang="ja-JP" altLang="en" b="0" i="0">
                <a:solidFill>
                  <a:srgbClr val="000000"/>
                </a:solidFill>
                <a:effectLst/>
                <a:latin typeface="游ゴシック体"/>
              </a:rPr>
              <a:t>）</a:t>
            </a:r>
            <a:r>
              <a:rPr lang="ja-JP" altLang="en-US" b="0" i="0">
                <a:solidFill>
                  <a:srgbClr val="000000"/>
                </a:solidFill>
                <a:effectLst/>
                <a:latin typeface="游ゴシック体"/>
              </a:rPr>
              <a:t>に登録フォームが埋め込まれた</a:t>
            </a:r>
            <a:r>
              <a:rPr lang="ja-JP" altLang="en-US">
                <a:solidFill>
                  <a:srgbClr val="000000"/>
                </a:solidFill>
                <a:latin typeface="游ゴシック体"/>
              </a:rPr>
              <a:t>パターン</a:t>
            </a:r>
            <a:endParaRPr lang="ja-JP" altLang="en-US"/>
          </a:p>
        </p:txBody>
      </p:sp>
      <p:sp>
        <p:nvSpPr>
          <p:cNvPr id="15" name="テキスト ボックス 14">
            <a:extLst>
              <a:ext uri="{FF2B5EF4-FFF2-40B4-BE49-F238E27FC236}">
                <a16:creationId xmlns:a16="http://schemas.microsoft.com/office/drawing/2014/main" id="{50E12CF5-1874-9DCF-B0B8-0A2C2FABF357}"/>
              </a:ext>
            </a:extLst>
          </p:cNvPr>
          <p:cNvSpPr txBox="1"/>
          <p:nvPr/>
        </p:nvSpPr>
        <p:spPr>
          <a:xfrm>
            <a:off x="6479469" y="5481918"/>
            <a:ext cx="5077827" cy="646331"/>
          </a:xfrm>
          <a:prstGeom prst="rect">
            <a:avLst/>
          </a:prstGeom>
          <a:noFill/>
        </p:spPr>
        <p:txBody>
          <a:bodyPr wrap="square">
            <a:spAutoFit/>
          </a:bodyPr>
          <a:lstStyle/>
          <a:p>
            <a:r>
              <a:rPr lang="ja-JP" altLang="en-US" b="0" i="0">
                <a:solidFill>
                  <a:srgbClr val="000000"/>
                </a:solidFill>
                <a:effectLst/>
                <a:latin typeface="游ゴシック体"/>
              </a:rPr>
              <a:t>登録フォームを</a:t>
            </a:r>
            <a:r>
              <a:rPr lang="en" altLang="ja-JP" b="0" i="0" dirty="0">
                <a:solidFill>
                  <a:srgbClr val="000000"/>
                </a:solidFill>
                <a:effectLst/>
                <a:latin typeface="游ゴシック体"/>
              </a:rPr>
              <a:t>LP</a:t>
            </a:r>
            <a:r>
              <a:rPr lang="ja-JP" altLang="en-US" b="0" i="0">
                <a:solidFill>
                  <a:srgbClr val="000000"/>
                </a:solidFill>
                <a:effectLst/>
                <a:latin typeface="游ゴシック体"/>
              </a:rPr>
              <a:t>から別画面に移した、改善後のパターン</a:t>
            </a:r>
            <a:endParaRPr lang="ja-JP" altLang="en-US"/>
          </a:p>
        </p:txBody>
      </p:sp>
    </p:spTree>
    <p:extLst>
      <p:ext uri="{BB962C8B-B14F-4D97-AF65-F5344CB8AC3E}">
        <p14:creationId xmlns:p14="http://schemas.microsoft.com/office/powerpoint/2010/main" val="2928469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CAAF4BCB-9F62-5241-F455-3321471A8247}"/>
              </a:ext>
            </a:extLst>
          </p:cNvPr>
          <p:cNvSpPr/>
          <p:nvPr/>
        </p:nvSpPr>
        <p:spPr>
          <a:xfrm>
            <a:off x="768359" y="1599761"/>
            <a:ext cx="10426661" cy="337740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64A4F1C3-B4B0-2DDB-591E-E27C5ED00E64}"/>
              </a:ext>
            </a:extLst>
          </p:cNvPr>
          <p:cNvSpPr/>
          <p:nvPr/>
        </p:nvSpPr>
        <p:spPr>
          <a:xfrm>
            <a:off x="1070235" y="1865361"/>
            <a:ext cx="9866305" cy="2892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938DB194-7D5A-6EB8-60C9-82E16FB9D8EE}"/>
              </a:ext>
            </a:extLst>
          </p:cNvPr>
          <p:cNvSpPr txBox="1"/>
          <p:nvPr/>
        </p:nvSpPr>
        <p:spPr>
          <a:xfrm>
            <a:off x="1253753" y="1932906"/>
            <a:ext cx="7476248" cy="498347"/>
          </a:xfrm>
          <a:prstGeom prst="rect">
            <a:avLst/>
          </a:prstGeom>
          <a:noFill/>
        </p:spPr>
        <p:txBody>
          <a:bodyPr wrap="square" rtlCol="0">
            <a:spAutoFit/>
          </a:bodyPr>
          <a:lstStyle/>
          <a:p>
            <a:r>
              <a:rPr kumimoji="1" lang="ja-JP" altLang="en-US" sz="2000" b="1" dirty="0">
                <a:latin typeface="游ゴシック" panose="020B0400000000000000" pitchFamily="50" charset="-128"/>
                <a:ea typeface="游ゴシック" panose="020B0400000000000000" pitchFamily="50" charset="-128"/>
              </a:rPr>
              <a:t>テストツール変更前にすべき</a:t>
            </a:r>
            <a:r>
              <a:rPr kumimoji="1" lang="ja-JP" altLang="en-US" sz="2800" b="1" dirty="0">
                <a:latin typeface="游ゴシック" panose="020B0400000000000000" pitchFamily="50" charset="-128"/>
                <a:ea typeface="游ゴシック" panose="020B0400000000000000" pitchFamily="50" charset="-128"/>
              </a:rPr>
              <a:t>４</a:t>
            </a:r>
            <a:r>
              <a:rPr kumimoji="1" lang="ja-JP" altLang="en-US" sz="2000" b="1" dirty="0">
                <a:latin typeface="游ゴシック" panose="020B0400000000000000" pitchFamily="50" charset="-128"/>
                <a:ea typeface="游ゴシック" panose="020B0400000000000000" pitchFamily="50" charset="-128"/>
              </a:rPr>
              <a:t>つの準備</a:t>
            </a:r>
          </a:p>
        </p:txBody>
      </p:sp>
      <p:cxnSp>
        <p:nvCxnSpPr>
          <p:cNvPr id="28" name="直線コネクタ 27">
            <a:extLst>
              <a:ext uri="{FF2B5EF4-FFF2-40B4-BE49-F238E27FC236}">
                <a16:creationId xmlns:a16="http://schemas.microsoft.com/office/drawing/2014/main" id="{7A164E34-08F3-12C0-971C-D60E1B7FA210}"/>
              </a:ext>
            </a:extLst>
          </p:cNvPr>
          <p:cNvCxnSpPr>
            <a:cxnSpLocks/>
          </p:cNvCxnSpPr>
          <p:nvPr/>
        </p:nvCxnSpPr>
        <p:spPr>
          <a:xfrm>
            <a:off x="1253753" y="2372624"/>
            <a:ext cx="9455875"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5D7952DD-C987-E996-4416-A9C1316D1337}"/>
              </a:ext>
            </a:extLst>
          </p:cNvPr>
          <p:cNvSpPr txBox="1"/>
          <p:nvPr/>
        </p:nvSpPr>
        <p:spPr>
          <a:xfrm>
            <a:off x="497305" y="4070496"/>
            <a:ext cx="3100775" cy="553998"/>
          </a:xfrm>
          <a:prstGeom prst="rect">
            <a:avLst/>
          </a:prstGeom>
          <a:noFill/>
        </p:spPr>
        <p:txBody>
          <a:bodyPr wrap="square" rtlCol="0">
            <a:spAutoFit/>
          </a:bodyPr>
          <a:lstStyle/>
          <a:p>
            <a:pPr algn="ctr"/>
            <a:r>
              <a:rPr lang="ja-JP" altLang="en-US" sz="1200" b="1">
                <a:latin typeface="游ゴシック" panose="020B0400000000000000" pitchFamily="50" charset="-128"/>
                <a:ea typeface="游ゴシック" panose="020B0400000000000000" pitchFamily="50" charset="-128"/>
              </a:rPr>
              <a:t> </a:t>
            </a:r>
            <a:r>
              <a:rPr lang="ja-JP" altLang="en-US" sz="1100">
                <a:latin typeface="游ゴシック" panose="020B0400000000000000" pitchFamily="50" charset="-128"/>
                <a:ea typeface="游ゴシック" panose="020B0400000000000000" pitchFamily="50" charset="-128"/>
              </a:rPr>
              <a:t>準備</a:t>
            </a:r>
            <a:r>
              <a:rPr lang="en-US" altLang="ja-JP" sz="1400" dirty="0">
                <a:latin typeface="游ゴシック" panose="020B0400000000000000" pitchFamily="50" charset="-128"/>
                <a:ea typeface="游ゴシック" panose="020B0400000000000000" pitchFamily="50" charset="-128"/>
              </a:rPr>
              <a:t>1</a:t>
            </a:r>
            <a:endParaRPr kumimoji="1" lang="en-US" altLang="ja-JP" sz="1400"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実行中のテスト終了</a:t>
            </a:r>
            <a:endParaRPr kumimoji="1" lang="en-US" altLang="ja-JP" sz="1600" b="1" dirty="0">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F6E9908F-1511-578C-5F08-1E612B258D1B}"/>
              </a:ext>
            </a:extLst>
          </p:cNvPr>
          <p:cNvSpPr txBox="1"/>
          <p:nvPr/>
        </p:nvSpPr>
        <p:spPr>
          <a:xfrm>
            <a:off x="3155325" y="4065558"/>
            <a:ext cx="2825059" cy="553998"/>
          </a:xfrm>
          <a:prstGeom prst="rect">
            <a:avLst/>
          </a:prstGeom>
          <a:noFill/>
        </p:spPr>
        <p:txBody>
          <a:bodyPr wrap="square" rtlCol="0">
            <a:spAutoFit/>
          </a:bodyPr>
          <a:lstStyle/>
          <a:p>
            <a:pPr algn="ctr"/>
            <a:r>
              <a:rPr lang="ja-JP" altLang="en-US" sz="1100">
                <a:latin typeface="游ゴシック" panose="020B0400000000000000" pitchFamily="50" charset="-128"/>
                <a:ea typeface="游ゴシック" panose="020B0400000000000000" pitchFamily="50" charset="-128"/>
              </a:rPr>
              <a:t>準備</a:t>
            </a:r>
            <a:r>
              <a:rPr lang="en-US" altLang="ja-JP" sz="1400" dirty="0">
                <a:latin typeface="游ゴシック" panose="020B0400000000000000" pitchFamily="50" charset="-128"/>
                <a:ea typeface="游ゴシック" panose="020B0400000000000000" pitchFamily="50" charset="-128"/>
              </a:rPr>
              <a:t>2</a:t>
            </a:r>
            <a:endParaRPr kumimoji="1" lang="en-US" altLang="ja-JP" sz="1400" dirty="0">
              <a:latin typeface="游ゴシック" panose="020B0400000000000000" pitchFamily="50" charset="-128"/>
              <a:ea typeface="游ゴシック" panose="020B0400000000000000" pitchFamily="50" charset="-128"/>
            </a:endParaRPr>
          </a:p>
          <a:p>
            <a:pPr algn="ctr"/>
            <a:r>
              <a:rPr kumimoji="1" lang="ja-JP" altLang="en-US" sz="1600" b="1" dirty="0">
                <a:latin typeface="游ゴシック" panose="020B0400000000000000" pitchFamily="50" charset="-128"/>
                <a:ea typeface="游ゴシック" panose="020B0400000000000000" pitchFamily="50" charset="-128"/>
              </a:rPr>
              <a:t>過去のテスト結果の保存</a:t>
            </a:r>
            <a:endParaRPr kumimoji="1" lang="en-US" altLang="ja-JP" sz="1600" b="1" dirty="0">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C7F21162-1561-131C-CEB8-027B8334F1C1}"/>
              </a:ext>
            </a:extLst>
          </p:cNvPr>
          <p:cNvSpPr txBox="1"/>
          <p:nvPr/>
        </p:nvSpPr>
        <p:spPr>
          <a:xfrm>
            <a:off x="5839189" y="4074408"/>
            <a:ext cx="2453027" cy="553998"/>
          </a:xfrm>
          <a:prstGeom prst="rect">
            <a:avLst/>
          </a:prstGeom>
          <a:noFill/>
        </p:spPr>
        <p:txBody>
          <a:bodyPr wrap="square" rtlCol="0">
            <a:spAutoFit/>
          </a:bodyPr>
          <a:lstStyle/>
          <a:p>
            <a:pPr algn="ctr"/>
            <a:r>
              <a:rPr lang="ja-JP" altLang="en-US" sz="1100">
                <a:latin typeface="游ゴシック" panose="020B0400000000000000" pitchFamily="50" charset="-128"/>
                <a:ea typeface="游ゴシック" panose="020B0400000000000000" pitchFamily="50" charset="-128"/>
              </a:rPr>
              <a:t>準備</a:t>
            </a:r>
            <a:r>
              <a:rPr lang="en-US" altLang="ja-JP" sz="1400" dirty="0">
                <a:latin typeface="游ゴシック" panose="020B0400000000000000" pitchFamily="50" charset="-128"/>
                <a:ea typeface="游ゴシック" panose="020B0400000000000000" pitchFamily="50" charset="-128"/>
              </a:rPr>
              <a:t>3</a:t>
            </a:r>
            <a:endParaRPr kumimoji="1" lang="en-US" altLang="ja-JP" sz="1400" dirty="0">
              <a:latin typeface="游ゴシック" panose="020B0400000000000000" pitchFamily="50" charset="-128"/>
              <a:ea typeface="游ゴシック" panose="020B0400000000000000" pitchFamily="50" charset="-128"/>
            </a:endParaRPr>
          </a:p>
          <a:p>
            <a:pPr algn="ctr"/>
            <a:r>
              <a:rPr lang="ja-JP" altLang="en-US" sz="1600" b="1" dirty="0">
                <a:latin typeface="游ゴシック" panose="020B0400000000000000" pitchFamily="50" charset="-128"/>
                <a:ea typeface="游ゴシック" panose="020B0400000000000000" pitchFamily="50" charset="-128"/>
              </a:rPr>
              <a:t>試したいテストの実行</a:t>
            </a:r>
            <a:endParaRPr kumimoji="1" lang="ja-JP" altLang="en-US" sz="1600" b="1"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1C100FB7-5A17-C54A-EAEA-880FFC10AA1D}"/>
              </a:ext>
            </a:extLst>
          </p:cNvPr>
          <p:cNvSpPr txBox="1"/>
          <p:nvPr/>
        </p:nvSpPr>
        <p:spPr>
          <a:xfrm>
            <a:off x="8466702" y="4078271"/>
            <a:ext cx="2189996" cy="553998"/>
          </a:xfrm>
          <a:prstGeom prst="rect">
            <a:avLst/>
          </a:prstGeom>
          <a:noFill/>
        </p:spPr>
        <p:txBody>
          <a:bodyPr wrap="square" rtlCol="0">
            <a:spAutoFit/>
          </a:bodyPr>
          <a:lstStyle/>
          <a:p>
            <a:pPr algn="ctr"/>
            <a:r>
              <a:rPr kumimoji="1" lang="ja-JP" altLang="en-US" sz="1100"/>
              <a:t>準備</a:t>
            </a:r>
            <a:r>
              <a:rPr kumimoji="1" lang="en-US" altLang="ja-JP" sz="1400" dirty="0"/>
              <a:t>4</a:t>
            </a:r>
          </a:p>
          <a:p>
            <a:pPr algn="ctr"/>
            <a:r>
              <a:rPr lang="ja-JP" altLang="en-US" sz="1600" b="1" dirty="0"/>
              <a:t>テスト設計の再考</a:t>
            </a:r>
            <a:endParaRPr kumimoji="1" lang="ja-JP" altLang="en-US" sz="1600" b="1" dirty="0"/>
          </a:p>
        </p:txBody>
      </p:sp>
      <p:pic>
        <p:nvPicPr>
          <p:cNvPr id="4" name="図 3" descr="図形, 矢印&#10;&#10;自動的に生成された説明">
            <a:extLst>
              <a:ext uri="{FF2B5EF4-FFF2-40B4-BE49-F238E27FC236}">
                <a16:creationId xmlns:a16="http://schemas.microsoft.com/office/drawing/2014/main" id="{A3FEE6FE-5C5A-0AB9-44FA-3C969BE66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926" y="2313282"/>
            <a:ext cx="2005990" cy="2005990"/>
          </a:xfrm>
          <a:prstGeom prst="rect">
            <a:avLst/>
          </a:prstGeom>
        </p:spPr>
      </p:pic>
      <p:pic>
        <p:nvPicPr>
          <p:cNvPr id="10" name="図 9" descr="ロゴ&#10;&#10;自動的に生成された説明">
            <a:extLst>
              <a:ext uri="{FF2B5EF4-FFF2-40B4-BE49-F238E27FC236}">
                <a16:creationId xmlns:a16="http://schemas.microsoft.com/office/drawing/2014/main" id="{F906C668-6291-90D4-A23B-0BAF48554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173" y="2445143"/>
            <a:ext cx="1754053" cy="1754053"/>
          </a:xfrm>
          <a:prstGeom prst="rect">
            <a:avLst/>
          </a:prstGeom>
        </p:spPr>
      </p:pic>
      <p:pic>
        <p:nvPicPr>
          <p:cNvPr id="12" name="図 11" descr="アイコン&#10;&#10;自動的に生成された説明">
            <a:extLst>
              <a:ext uri="{FF2B5EF4-FFF2-40B4-BE49-F238E27FC236}">
                <a16:creationId xmlns:a16="http://schemas.microsoft.com/office/drawing/2014/main" id="{EE881C00-8247-C13C-F661-80ABAF3DB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71585" y="2339679"/>
            <a:ext cx="2020083" cy="2020083"/>
          </a:xfrm>
          <a:prstGeom prst="rect">
            <a:avLst/>
          </a:prstGeom>
        </p:spPr>
      </p:pic>
      <p:pic>
        <p:nvPicPr>
          <p:cNvPr id="14" name="図 13" descr="ロゴ が含まれている画像&#10;&#10;自動的に生成された説明">
            <a:extLst>
              <a:ext uri="{FF2B5EF4-FFF2-40B4-BE49-F238E27FC236}">
                <a16:creationId xmlns:a16="http://schemas.microsoft.com/office/drawing/2014/main" id="{E89FC8EE-F010-3EEE-A095-BD7D529D6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756" y="2428896"/>
            <a:ext cx="1809669" cy="1809669"/>
          </a:xfrm>
          <a:prstGeom prst="rect">
            <a:avLst/>
          </a:prstGeom>
        </p:spPr>
      </p:pic>
    </p:spTree>
    <p:extLst>
      <p:ext uri="{BB962C8B-B14F-4D97-AF65-F5344CB8AC3E}">
        <p14:creationId xmlns:p14="http://schemas.microsoft.com/office/powerpoint/2010/main" val="133131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0C74C11C-9C63-0B99-5012-412974C817A3}"/>
              </a:ext>
            </a:extLst>
          </p:cNvPr>
          <p:cNvSpPr/>
          <p:nvPr/>
        </p:nvSpPr>
        <p:spPr>
          <a:xfrm>
            <a:off x="127000" y="529920"/>
            <a:ext cx="11963400" cy="6111103"/>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58DD9E87-E094-3419-9141-8FE7261D5197}"/>
              </a:ext>
            </a:extLst>
          </p:cNvPr>
          <p:cNvSpPr/>
          <p:nvPr/>
        </p:nvSpPr>
        <p:spPr>
          <a:xfrm>
            <a:off x="368300" y="710124"/>
            <a:ext cx="11455400" cy="5674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4" name="グループ化 13">
            <a:extLst>
              <a:ext uri="{FF2B5EF4-FFF2-40B4-BE49-F238E27FC236}">
                <a16:creationId xmlns:a16="http://schemas.microsoft.com/office/drawing/2014/main" id="{3A35B02D-77F8-559D-7AE4-63EB1B08830A}"/>
              </a:ext>
            </a:extLst>
          </p:cNvPr>
          <p:cNvGrpSpPr/>
          <p:nvPr/>
        </p:nvGrpSpPr>
        <p:grpSpPr>
          <a:xfrm>
            <a:off x="812799" y="1460180"/>
            <a:ext cx="10439410" cy="4652092"/>
            <a:chOff x="831154" y="206273"/>
            <a:chExt cx="10355030" cy="5792060"/>
          </a:xfrm>
        </p:grpSpPr>
        <p:sp>
          <p:nvSpPr>
            <p:cNvPr id="42" name="四角形: 角を丸くする 41">
              <a:extLst>
                <a:ext uri="{FF2B5EF4-FFF2-40B4-BE49-F238E27FC236}">
                  <a16:creationId xmlns:a16="http://schemas.microsoft.com/office/drawing/2014/main" id="{F38D4385-772E-1299-01D8-7125DFC7A012}"/>
                </a:ext>
              </a:extLst>
            </p:cNvPr>
            <p:cNvSpPr/>
            <p:nvPr/>
          </p:nvSpPr>
          <p:spPr>
            <a:xfrm>
              <a:off x="4456671" y="1512043"/>
              <a:ext cx="2855494" cy="1030897"/>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顧客単価を増やす</a:t>
              </a:r>
              <a:endParaRPr kumimoji="1" lang="ja-JP" altLang="en-US" sz="2000" b="1" dirty="0">
                <a:solidFill>
                  <a:schemeClr val="tx1"/>
                </a:solidFill>
              </a:endParaRPr>
            </a:p>
          </p:txBody>
        </p:sp>
        <p:sp>
          <p:nvSpPr>
            <p:cNvPr id="44" name="四角形: 角を丸くする 43">
              <a:extLst>
                <a:ext uri="{FF2B5EF4-FFF2-40B4-BE49-F238E27FC236}">
                  <a16:creationId xmlns:a16="http://schemas.microsoft.com/office/drawing/2014/main" id="{A35AB709-2DE2-820A-6388-8661F2FC6997}"/>
                </a:ext>
              </a:extLst>
            </p:cNvPr>
            <p:cNvSpPr/>
            <p:nvPr/>
          </p:nvSpPr>
          <p:spPr>
            <a:xfrm>
              <a:off x="8330690" y="832596"/>
              <a:ext cx="2855494" cy="1030897"/>
            </a:xfrm>
            <a:prstGeom prst="roundRect">
              <a:avLst/>
            </a:prstGeom>
            <a:solidFill>
              <a:srgbClr val="6885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bg1"/>
                  </a:solidFill>
                </a:rPr>
                <a:t>LTV</a:t>
              </a:r>
              <a:r>
                <a:rPr lang="ja-JP" altLang="en-US" sz="2000" b="1" dirty="0">
                  <a:solidFill>
                    <a:schemeClr val="bg1"/>
                  </a:solidFill>
                </a:rPr>
                <a:t>を○</a:t>
              </a:r>
              <a:r>
                <a:rPr lang="en-US" altLang="ja-JP" sz="2000" b="1" dirty="0">
                  <a:solidFill>
                    <a:schemeClr val="bg1"/>
                  </a:solidFill>
                </a:rPr>
                <a:t>%</a:t>
              </a:r>
              <a:r>
                <a:rPr lang="ja-JP" altLang="en-US" sz="2000" b="1" dirty="0">
                  <a:solidFill>
                    <a:schemeClr val="bg1"/>
                  </a:solidFill>
                </a:rPr>
                <a:t>上げる</a:t>
              </a:r>
              <a:endParaRPr kumimoji="1" lang="ja-JP" altLang="en-US" sz="2000" b="1" dirty="0">
                <a:solidFill>
                  <a:schemeClr val="bg1"/>
                </a:solidFill>
              </a:endParaRPr>
            </a:p>
          </p:txBody>
        </p:sp>
        <p:sp>
          <p:nvSpPr>
            <p:cNvPr id="45" name="四角形: 角を丸くする 44">
              <a:extLst>
                <a:ext uri="{FF2B5EF4-FFF2-40B4-BE49-F238E27FC236}">
                  <a16:creationId xmlns:a16="http://schemas.microsoft.com/office/drawing/2014/main" id="{6C090AA4-241C-296A-1C8C-9D89532223C7}"/>
                </a:ext>
              </a:extLst>
            </p:cNvPr>
            <p:cNvSpPr/>
            <p:nvPr/>
          </p:nvSpPr>
          <p:spPr>
            <a:xfrm>
              <a:off x="8330684" y="2222241"/>
              <a:ext cx="2855494" cy="1030897"/>
            </a:xfrm>
            <a:prstGeom prst="roundRect">
              <a:avLst/>
            </a:prstGeom>
            <a:solidFill>
              <a:srgbClr val="6885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品揃えを△</a:t>
              </a:r>
              <a:r>
                <a:rPr kumimoji="1" lang="en-US" altLang="ja-JP" b="1" dirty="0">
                  <a:solidFill>
                    <a:schemeClr val="bg1"/>
                  </a:solidFill>
                </a:rPr>
                <a:t>%</a:t>
              </a:r>
              <a:r>
                <a:rPr kumimoji="1" lang="ja-JP" altLang="en-US" b="1" dirty="0">
                  <a:solidFill>
                    <a:schemeClr val="bg1"/>
                  </a:solidFill>
                </a:rPr>
                <a:t>増やす</a:t>
              </a:r>
            </a:p>
          </p:txBody>
        </p:sp>
        <p:sp>
          <p:nvSpPr>
            <p:cNvPr id="3" name="テキスト ボックス 2">
              <a:extLst>
                <a:ext uri="{FF2B5EF4-FFF2-40B4-BE49-F238E27FC236}">
                  <a16:creationId xmlns:a16="http://schemas.microsoft.com/office/drawing/2014/main" id="{36360FB7-E582-B258-7BC1-0000BF5D6AF2}"/>
                </a:ext>
              </a:extLst>
            </p:cNvPr>
            <p:cNvSpPr txBox="1"/>
            <p:nvPr/>
          </p:nvSpPr>
          <p:spPr>
            <a:xfrm>
              <a:off x="1625011" y="206273"/>
              <a:ext cx="1267781" cy="574793"/>
            </a:xfrm>
            <a:prstGeom prst="rect">
              <a:avLst/>
            </a:prstGeom>
            <a:noFill/>
          </p:spPr>
          <p:txBody>
            <a:bodyPr wrap="square" rtlCol="0">
              <a:spAutoFit/>
            </a:bodyPr>
            <a:lstStyle/>
            <a:p>
              <a:pPr algn="ctr"/>
              <a:r>
                <a:rPr kumimoji="1" lang="en-US" altLang="ja-JP" sz="2400" b="1" dirty="0"/>
                <a:t>KGI</a:t>
              </a:r>
              <a:endParaRPr kumimoji="1" lang="ja-JP" altLang="en-US" sz="2400" b="1" dirty="0"/>
            </a:p>
          </p:txBody>
        </p:sp>
        <p:sp>
          <p:nvSpPr>
            <p:cNvPr id="50" name="テキスト ボックス 49">
              <a:extLst>
                <a:ext uri="{FF2B5EF4-FFF2-40B4-BE49-F238E27FC236}">
                  <a16:creationId xmlns:a16="http://schemas.microsoft.com/office/drawing/2014/main" id="{F7BFE0D1-1516-1C25-6421-B3B25ADE553F}"/>
                </a:ext>
              </a:extLst>
            </p:cNvPr>
            <p:cNvSpPr txBox="1"/>
            <p:nvPr/>
          </p:nvSpPr>
          <p:spPr>
            <a:xfrm>
              <a:off x="5178089" y="206273"/>
              <a:ext cx="1412659" cy="574793"/>
            </a:xfrm>
            <a:prstGeom prst="rect">
              <a:avLst/>
            </a:prstGeom>
            <a:noFill/>
          </p:spPr>
          <p:txBody>
            <a:bodyPr wrap="square" rtlCol="0">
              <a:spAutoFit/>
            </a:bodyPr>
            <a:lstStyle/>
            <a:p>
              <a:pPr algn="ctr"/>
              <a:r>
                <a:rPr kumimoji="1" lang="en-US" altLang="ja-JP" sz="2400" b="1" dirty="0"/>
                <a:t>KSF</a:t>
              </a:r>
              <a:endParaRPr kumimoji="1" lang="ja-JP" altLang="en-US" sz="2400" b="1" dirty="0"/>
            </a:p>
          </p:txBody>
        </p:sp>
        <p:sp>
          <p:nvSpPr>
            <p:cNvPr id="51" name="テキスト ボックス 50">
              <a:extLst>
                <a:ext uri="{FF2B5EF4-FFF2-40B4-BE49-F238E27FC236}">
                  <a16:creationId xmlns:a16="http://schemas.microsoft.com/office/drawing/2014/main" id="{CB2B89A9-072D-6242-25EE-B159542BF0DF}"/>
                </a:ext>
              </a:extLst>
            </p:cNvPr>
            <p:cNvSpPr txBox="1"/>
            <p:nvPr/>
          </p:nvSpPr>
          <p:spPr>
            <a:xfrm>
              <a:off x="9107345" y="206273"/>
              <a:ext cx="1302170" cy="574793"/>
            </a:xfrm>
            <a:prstGeom prst="rect">
              <a:avLst/>
            </a:prstGeom>
            <a:noFill/>
          </p:spPr>
          <p:txBody>
            <a:bodyPr wrap="square" rtlCol="0">
              <a:spAutoFit/>
            </a:bodyPr>
            <a:lstStyle/>
            <a:p>
              <a:pPr algn="ctr"/>
              <a:r>
                <a:rPr kumimoji="1" lang="en-US" altLang="ja-JP" sz="2400" b="1" dirty="0"/>
                <a:t>KPI</a:t>
              </a:r>
              <a:endParaRPr kumimoji="1" lang="ja-JP" altLang="en-US" sz="2400" b="1" dirty="0"/>
            </a:p>
          </p:txBody>
        </p:sp>
        <p:cxnSp>
          <p:nvCxnSpPr>
            <p:cNvPr id="75" name="コネクタ: カギ線 74">
              <a:extLst>
                <a:ext uri="{FF2B5EF4-FFF2-40B4-BE49-F238E27FC236}">
                  <a16:creationId xmlns:a16="http://schemas.microsoft.com/office/drawing/2014/main" id="{0A8E4422-0ABF-E4D6-1B72-A68BC09584AB}"/>
                </a:ext>
              </a:extLst>
            </p:cNvPr>
            <p:cNvCxnSpPr>
              <a:cxnSpLocks/>
              <a:stCxn id="44" idx="1"/>
              <a:endCxn id="42" idx="3"/>
            </p:cNvCxnSpPr>
            <p:nvPr/>
          </p:nvCxnSpPr>
          <p:spPr>
            <a:xfrm rot="10800000" flipV="1">
              <a:off x="7312165" y="1348043"/>
              <a:ext cx="1018524" cy="679447"/>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コネクタ: カギ線 81">
              <a:extLst>
                <a:ext uri="{FF2B5EF4-FFF2-40B4-BE49-F238E27FC236}">
                  <a16:creationId xmlns:a16="http://schemas.microsoft.com/office/drawing/2014/main" id="{F717179B-4F2D-82A9-230A-322C75F83C4F}"/>
                </a:ext>
              </a:extLst>
            </p:cNvPr>
            <p:cNvCxnSpPr>
              <a:cxnSpLocks/>
              <a:stCxn id="45" idx="1"/>
              <a:endCxn id="42" idx="3"/>
            </p:cNvCxnSpPr>
            <p:nvPr/>
          </p:nvCxnSpPr>
          <p:spPr>
            <a:xfrm rot="10800000">
              <a:off x="7312165" y="2027491"/>
              <a:ext cx="1018518" cy="710198"/>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04DD32A9-3D1F-F7DB-A61A-4B188C77A3DB}"/>
                </a:ext>
              </a:extLst>
            </p:cNvPr>
            <p:cNvSpPr/>
            <p:nvPr/>
          </p:nvSpPr>
          <p:spPr>
            <a:xfrm>
              <a:off x="4456670" y="4262407"/>
              <a:ext cx="2855494" cy="1030897"/>
            </a:xfrm>
            <a:prstGeom prst="round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新規顧客を増やす</a:t>
              </a:r>
              <a:endParaRPr kumimoji="1" lang="ja-JP" altLang="en-US" sz="2000" b="1" dirty="0">
                <a:solidFill>
                  <a:schemeClr val="tx1"/>
                </a:solidFill>
              </a:endParaRPr>
            </a:p>
          </p:txBody>
        </p:sp>
        <p:sp>
          <p:nvSpPr>
            <p:cNvPr id="18" name="四角形: 角を丸くする 17">
              <a:extLst>
                <a:ext uri="{FF2B5EF4-FFF2-40B4-BE49-F238E27FC236}">
                  <a16:creationId xmlns:a16="http://schemas.microsoft.com/office/drawing/2014/main" id="{99E07B25-F075-9789-A580-F7471EFDA3BA}"/>
                </a:ext>
              </a:extLst>
            </p:cNvPr>
            <p:cNvSpPr/>
            <p:nvPr/>
          </p:nvSpPr>
          <p:spPr>
            <a:xfrm>
              <a:off x="8330684" y="3577793"/>
              <a:ext cx="2855494" cy="1030897"/>
            </a:xfrm>
            <a:prstGeom prst="roundRect">
              <a:avLst/>
            </a:prstGeom>
            <a:solidFill>
              <a:srgbClr val="6885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rPr>
                <a:t>CVR</a:t>
              </a:r>
              <a:r>
                <a:rPr kumimoji="1" lang="ja-JP" altLang="en-US" sz="2000" b="1" dirty="0">
                  <a:solidFill>
                    <a:schemeClr val="bg1"/>
                  </a:solidFill>
                </a:rPr>
                <a:t>○</a:t>
              </a:r>
              <a:r>
                <a:rPr kumimoji="1" lang="en-US" altLang="ja-JP" sz="2000" b="1" dirty="0">
                  <a:solidFill>
                    <a:schemeClr val="bg1"/>
                  </a:solidFill>
                </a:rPr>
                <a:t>%</a:t>
              </a:r>
              <a:r>
                <a:rPr kumimoji="1" lang="ja-JP" altLang="en-US" sz="2000" b="1" dirty="0">
                  <a:solidFill>
                    <a:schemeClr val="bg1"/>
                  </a:solidFill>
                </a:rPr>
                <a:t>以上</a:t>
              </a:r>
            </a:p>
          </p:txBody>
        </p:sp>
        <p:sp>
          <p:nvSpPr>
            <p:cNvPr id="19" name="四角形: 角を丸くする 18">
              <a:extLst>
                <a:ext uri="{FF2B5EF4-FFF2-40B4-BE49-F238E27FC236}">
                  <a16:creationId xmlns:a16="http://schemas.microsoft.com/office/drawing/2014/main" id="{CD629C04-A9EE-59FC-2FC3-0D9DEA1B8DC4}"/>
                </a:ext>
              </a:extLst>
            </p:cNvPr>
            <p:cNvSpPr/>
            <p:nvPr/>
          </p:nvSpPr>
          <p:spPr>
            <a:xfrm>
              <a:off x="8330684" y="4967436"/>
              <a:ext cx="2855494" cy="1030897"/>
            </a:xfrm>
            <a:prstGeom prst="roundRect">
              <a:avLst/>
            </a:prstGeom>
            <a:solidFill>
              <a:srgbClr val="6885D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回遊率を△</a:t>
              </a:r>
              <a:r>
                <a:rPr lang="en-US" altLang="ja-JP" b="1" dirty="0">
                  <a:solidFill>
                    <a:schemeClr val="bg1"/>
                  </a:solidFill>
                </a:rPr>
                <a:t>%</a:t>
              </a:r>
              <a:r>
                <a:rPr lang="ja-JP" altLang="en-US" b="1" dirty="0">
                  <a:solidFill>
                    <a:schemeClr val="bg1"/>
                  </a:solidFill>
                </a:rPr>
                <a:t>上げる</a:t>
              </a:r>
              <a:endParaRPr kumimoji="1" lang="ja-JP" altLang="en-US" b="1" dirty="0">
                <a:solidFill>
                  <a:schemeClr val="bg1"/>
                </a:solidFill>
              </a:endParaRPr>
            </a:p>
          </p:txBody>
        </p:sp>
        <p:cxnSp>
          <p:nvCxnSpPr>
            <p:cNvPr id="20" name="コネクタ: カギ線 19">
              <a:extLst>
                <a:ext uri="{FF2B5EF4-FFF2-40B4-BE49-F238E27FC236}">
                  <a16:creationId xmlns:a16="http://schemas.microsoft.com/office/drawing/2014/main" id="{71BDD6F9-99D6-5D41-5C73-BCCE5A529A3D}"/>
                </a:ext>
              </a:extLst>
            </p:cNvPr>
            <p:cNvCxnSpPr>
              <a:cxnSpLocks/>
              <a:stCxn id="18" idx="1"/>
              <a:endCxn id="17" idx="3"/>
            </p:cNvCxnSpPr>
            <p:nvPr/>
          </p:nvCxnSpPr>
          <p:spPr>
            <a:xfrm rot="10800000" flipV="1">
              <a:off x="7312165" y="4093240"/>
              <a:ext cx="1018519" cy="684614"/>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コネクタ: カギ線 20">
              <a:extLst>
                <a:ext uri="{FF2B5EF4-FFF2-40B4-BE49-F238E27FC236}">
                  <a16:creationId xmlns:a16="http://schemas.microsoft.com/office/drawing/2014/main" id="{D1465C6C-6768-159D-D521-BF22553F2929}"/>
                </a:ext>
              </a:extLst>
            </p:cNvPr>
            <p:cNvCxnSpPr>
              <a:cxnSpLocks/>
              <a:stCxn id="19" idx="1"/>
              <a:endCxn id="17" idx="3"/>
            </p:cNvCxnSpPr>
            <p:nvPr/>
          </p:nvCxnSpPr>
          <p:spPr>
            <a:xfrm rot="10800000">
              <a:off x="7312165" y="4777856"/>
              <a:ext cx="1018519" cy="705030"/>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81E274D0-6BFB-B1BC-48B9-1AA4BC445449}"/>
                </a:ext>
              </a:extLst>
            </p:cNvPr>
            <p:cNvSpPr/>
            <p:nvPr/>
          </p:nvSpPr>
          <p:spPr>
            <a:xfrm>
              <a:off x="831154" y="2789106"/>
              <a:ext cx="2855494" cy="1110917"/>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○○までに売上高を</a:t>
              </a:r>
              <a:endParaRPr kumimoji="1" lang="en-US" altLang="ja-JP" sz="2000" b="1" dirty="0">
                <a:solidFill>
                  <a:schemeClr val="tx1"/>
                </a:solidFill>
              </a:endParaRPr>
            </a:p>
            <a:p>
              <a:pPr algn="ctr"/>
              <a:r>
                <a:rPr kumimoji="1" lang="ja-JP" altLang="en-US" sz="2000" b="1" dirty="0">
                  <a:solidFill>
                    <a:schemeClr val="tx1"/>
                  </a:solidFill>
                </a:rPr>
                <a:t>△倍にする</a:t>
              </a:r>
            </a:p>
          </p:txBody>
        </p:sp>
        <p:cxnSp>
          <p:nvCxnSpPr>
            <p:cNvPr id="11" name="コネクタ: カギ線 10">
              <a:extLst>
                <a:ext uri="{FF2B5EF4-FFF2-40B4-BE49-F238E27FC236}">
                  <a16:creationId xmlns:a16="http://schemas.microsoft.com/office/drawing/2014/main" id="{1AFCE962-57C5-E9ED-265B-3F6069AAAE8B}"/>
                </a:ext>
              </a:extLst>
            </p:cNvPr>
            <p:cNvCxnSpPr>
              <a:stCxn id="42" idx="1"/>
              <a:endCxn id="22" idx="3"/>
            </p:cNvCxnSpPr>
            <p:nvPr/>
          </p:nvCxnSpPr>
          <p:spPr>
            <a:xfrm rot="10800000" flipV="1">
              <a:off x="3686649" y="2027490"/>
              <a:ext cx="770022" cy="1317074"/>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F47F0FCF-365B-46B5-16B6-0E5730964D07}"/>
                </a:ext>
              </a:extLst>
            </p:cNvPr>
            <p:cNvCxnSpPr>
              <a:cxnSpLocks/>
              <a:stCxn id="17" idx="1"/>
              <a:endCxn id="22" idx="3"/>
            </p:cNvCxnSpPr>
            <p:nvPr/>
          </p:nvCxnSpPr>
          <p:spPr>
            <a:xfrm rot="10800000">
              <a:off x="3686648" y="3344565"/>
              <a:ext cx="770021" cy="1433290"/>
            </a:xfrm>
            <a:prstGeom prst="bentConnector3">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a:extLst>
              <a:ext uri="{FF2B5EF4-FFF2-40B4-BE49-F238E27FC236}">
                <a16:creationId xmlns:a16="http://schemas.microsoft.com/office/drawing/2014/main" id="{83638B2C-1851-17CA-BB6F-FADE5E3CFBB8}"/>
              </a:ext>
            </a:extLst>
          </p:cNvPr>
          <p:cNvSpPr txBox="1"/>
          <p:nvPr/>
        </p:nvSpPr>
        <p:spPr>
          <a:xfrm>
            <a:off x="709289" y="859878"/>
            <a:ext cx="3104894" cy="461665"/>
          </a:xfrm>
          <a:prstGeom prst="rect">
            <a:avLst/>
          </a:prstGeom>
          <a:noFill/>
        </p:spPr>
        <p:txBody>
          <a:bodyPr wrap="square" rtlCol="0">
            <a:spAutoFit/>
          </a:bodyPr>
          <a:lstStyle/>
          <a:p>
            <a:r>
              <a:rPr lang="en-US" altLang="ja-JP" sz="2400" b="1" dirty="0"/>
              <a:t>KPI</a:t>
            </a:r>
            <a:r>
              <a:rPr lang="ja-JP" altLang="en-US" sz="2400" b="1" dirty="0"/>
              <a:t>設定の具体例</a:t>
            </a:r>
            <a:endParaRPr kumimoji="1" lang="ja-JP" altLang="en-US" sz="2400" b="1" dirty="0"/>
          </a:p>
        </p:txBody>
      </p:sp>
      <p:cxnSp>
        <p:nvCxnSpPr>
          <p:cNvPr id="30" name="直線コネクタ 29">
            <a:extLst>
              <a:ext uri="{FF2B5EF4-FFF2-40B4-BE49-F238E27FC236}">
                <a16:creationId xmlns:a16="http://schemas.microsoft.com/office/drawing/2014/main" id="{94D0C9CA-D585-B659-B391-C58BC395AB55}"/>
              </a:ext>
            </a:extLst>
          </p:cNvPr>
          <p:cNvCxnSpPr>
            <a:cxnSpLocks/>
          </p:cNvCxnSpPr>
          <p:nvPr/>
        </p:nvCxnSpPr>
        <p:spPr>
          <a:xfrm>
            <a:off x="596900" y="1335124"/>
            <a:ext cx="109347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43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73C70B0-83E7-4FFB-8F5A-E5FCB9594CFA}"/>
              </a:ext>
            </a:extLst>
          </p:cNvPr>
          <p:cNvSpPr/>
          <p:nvPr/>
        </p:nvSpPr>
        <p:spPr>
          <a:xfrm>
            <a:off x="202183" y="214312"/>
            <a:ext cx="10754288" cy="6462713"/>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21C70B1-40FA-4583-95D0-27995950E643}"/>
              </a:ext>
            </a:extLst>
          </p:cNvPr>
          <p:cNvSpPr/>
          <p:nvPr/>
        </p:nvSpPr>
        <p:spPr>
          <a:xfrm>
            <a:off x="570251" y="459139"/>
            <a:ext cx="10070220" cy="5963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04370C3-CD23-4ECA-AF8E-946B8C3B55E8}"/>
              </a:ext>
            </a:extLst>
          </p:cNvPr>
          <p:cNvSpPr txBox="1"/>
          <p:nvPr/>
        </p:nvSpPr>
        <p:spPr>
          <a:xfrm>
            <a:off x="839004" y="562069"/>
            <a:ext cx="4316944" cy="461665"/>
          </a:xfrm>
          <a:prstGeom prst="rect">
            <a:avLst/>
          </a:prstGeom>
          <a:noFill/>
        </p:spPr>
        <p:txBody>
          <a:bodyPr wrap="square" rtlCol="0">
            <a:spAutoFit/>
          </a:bodyPr>
          <a:lstStyle/>
          <a:p>
            <a:r>
              <a:rPr kumimoji="1" lang="ja-JP" altLang="en-US" sz="2400" b="1" dirty="0"/>
              <a:t>行動観察調査の効果</a:t>
            </a:r>
          </a:p>
        </p:txBody>
      </p:sp>
      <p:cxnSp>
        <p:nvCxnSpPr>
          <p:cNvPr id="9" name="直線コネクタ 8">
            <a:extLst>
              <a:ext uri="{FF2B5EF4-FFF2-40B4-BE49-F238E27FC236}">
                <a16:creationId xmlns:a16="http://schemas.microsoft.com/office/drawing/2014/main" id="{FBFBF7BE-4EBC-4EDF-8639-234AD5E64DB2}"/>
              </a:ext>
            </a:extLst>
          </p:cNvPr>
          <p:cNvCxnSpPr>
            <a:cxnSpLocks/>
          </p:cNvCxnSpPr>
          <p:nvPr/>
        </p:nvCxnSpPr>
        <p:spPr>
          <a:xfrm>
            <a:off x="633499" y="1061699"/>
            <a:ext cx="9785944"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グループ化 35">
            <a:extLst>
              <a:ext uri="{FF2B5EF4-FFF2-40B4-BE49-F238E27FC236}">
                <a16:creationId xmlns:a16="http://schemas.microsoft.com/office/drawing/2014/main" id="{E036CA82-AE59-4F57-8908-099867A17E92}"/>
              </a:ext>
            </a:extLst>
          </p:cNvPr>
          <p:cNvGrpSpPr/>
          <p:nvPr/>
        </p:nvGrpSpPr>
        <p:grpSpPr>
          <a:xfrm>
            <a:off x="1364972" y="1009354"/>
            <a:ext cx="7902981" cy="4989255"/>
            <a:chOff x="1688367" y="2266691"/>
            <a:chExt cx="7902981" cy="4989255"/>
          </a:xfrm>
        </p:grpSpPr>
        <p:grpSp>
          <p:nvGrpSpPr>
            <p:cNvPr id="18" name="グループ化 17">
              <a:extLst>
                <a:ext uri="{FF2B5EF4-FFF2-40B4-BE49-F238E27FC236}">
                  <a16:creationId xmlns:a16="http://schemas.microsoft.com/office/drawing/2014/main" id="{8B44A2A3-1E9F-4692-A67F-AF67F0B05E08}"/>
                </a:ext>
              </a:extLst>
            </p:cNvPr>
            <p:cNvGrpSpPr/>
            <p:nvPr/>
          </p:nvGrpSpPr>
          <p:grpSpPr>
            <a:xfrm>
              <a:off x="1688367" y="2266691"/>
              <a:ext cx="7902981" cy="4989255"/>
              <a:chOff x="1688367" y="2266691"/>
              <a:chExt cx="7902981" cy="4989255"/>
            </a:xfrm>
          </p:grpSpPr>
          <p:graphicFrame>
            <p:nvGraphicFramePr>
              <p:cNvPr id="15" name="グラフ 14">
                <a:extLst>
                  <a:ext uri="{FF2B5EF4-FFF2-40B4-BE49-F238E27FC236}">
                    <a16:creationId xmlns:a16="http://schemas.microsoft.com/office/drawing/2014/main" id="{30D5EF95-9E7D-4E6E-B011-48481EEB45CF}"/>
                  </a:ext>
                </a:extLst>
              </p:cNvPr>
              <p:cNvGraphicFramePr/>
              <p:nvPr>
                <p:extLst>
                  <p:ext uri="{D42A27DB-BD31-4B8C-83A1-F6EECF244321}">
                    <p14:modId xmlns:p14="http://schemas.microsoft.com/office/powerpoint/2010/main" val="379172736"/>
                  </p:ext>
                </p:extLst>
              </p:nvPr>
            </p:nvGraphicFramePr>
            <p:xfrm>
              <a:off x="2235200" y="2266691"/>
              <a:ext cx="7356148" cy="4591309"/>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D36F71A2-FB23-4F43-95B8-51E68D253712}"/>
                  </a:ext>
                </a:extLst>
              </p:cNvPr>
              <p:cNvSpPr txBox="1"/>
              <p:nvPr/>
            </p:nvSpPr>
            <p:spPr>
              <a:xfrm>
                <a:off x="1688367" y="3982539"/>
                <a:ext cx="461665" cy="1477328"/>
              </a:xfrm>
              <a:prstGeom prst="rect">
                <a:avLst/>
              </a:prstGeom>
              <a:noFill/>
            </p:spPr>
            <p:txBody>
              <a:bodyPr vert="eaVert" wrap="none" rtlCol="0">
                <a:spAutoFit/>
              </a:bodyPr>
              <a:lstStyle/>
              <a:p>
                <a:r>
                  <a:rPr kumimoji="1" lang="ja-JP" altLang="en-US" dirty="0"/>
                  <a:t>発見した課題</a:t>
                </a:r>
              </a:p>
            </p:txBody>
          </p:sp>
          <p:sp>
            <p:nvSpPr>
              <p:cNvPr id="17" name="テキスト ボックス 16">
                <a:extLst>
                  <a:ext uri="{FF2B5EF4-FFF2-40B4-BE49-F238E27FC236}">
                    <a16:creationId xmlns:a16="http://schemas.microsoft.com/office/drawing/2014/main" id="{74075309-5D79-4431-B78F-FF0AF9C90D17}"/>
                  </a:ext>
                </a:extLst>
              </p:cNvPr>
              <p:cNvSpPr txBox="1"/>
              <p:nvPr/>
            </p:nvSpPr>
            <p:spPr>
              <a:xfrm>
                <a:off x="5745206" y="6886614"/>
                <a:ext cx="1107996" cy="369332"/>
              </a:xfrm>
              <a:prstGeom prst="rect">
                <a:avLst/>
              </a:prstGeom>
              <a:noFill/>
            </p:spPr>
            <p:txBody>
              <a:bodyPr wrap="none" rtlCol="0">
                <a:spAutoFit/>
              </a:bodyPr>
              <a:lstStyle/>
              <a:p>
                <a:r>
                  <a:rPr kumimoji="1" lang="ja-JP" altLang="en-US" dirty="0"/>
                  <a:t>被験者数</a:t>
                </a:r>
              </a:p>
            </p:txBody>
          </p:sp>
        </p:grpSp>
        <p:sp>
          <p:nvSpPr>
            <p:cNvPr id="35" name="フリーフォーム: 図形 34">
              <a:extLst>
                <a:ext uri="{FF2B5EF4-FFF2-40B4-BE49-F238E27FC236}">
                  <a16:creationId xmlns:a16="http://schemas.microsoft.com/office/drawing/2014/main" id="{B25CCDDE-5A49-4BF8-883D-9654BACB9B33}"/>
                </a:ext>
              </a:extLst>
            </p:cNvPr>
            <p:cNvSpPr/>
            <p:nvPr/>
          </p:nvSpPr>
          <p:spPr>
            <a:xfrm>
              <a:off x="2778311" y="2844801"/>
              <a:ext cx="6612432" cy="3686628"/>
            </a:xfrm>
            <a:custGeom>
              <a:avLst/>
              <a:gdLst>
                <a:gd name="connsiteX0" fmla="*/ 0 w 4949849"/>
                <a:gd name="connsiteY0" fmla="*/ 2817167 h 2817167"/>
                <a:gd name="connsiteX1" fmla="*/ 217714 w 4949849"/>
                <a:gd name="connsiteY1" fmla="*/ 2105967 h 2817167"/>
                <a:gd name="connsiteX2" fmla="*/ 595085 w 4949849"/>
                <a:gd name="connsiteY2" fmla="*/ 1394767 h 2817167"/>
                <a:gd name="connsiteX3" fmla="*/ 1190171 w 4949849"/>
                <a:gd name="connsiteY3" fmla="*/ 698081 h 2817167"/>
                <a:gd name="connsiteX4" fmla="*/ 2002971 w 4949849"/>
                <a:gd name="connsiteY4" fmla="*/ 277167 h 2817167"/>
                <a:gd name="connsiteX5" fmla="*/ 2917371 w 4949849"/>
                <a:gd name="connsiteY5" fmla="*/ 102996 h 2817167"/>
                <a:gd name="connsiteX6" fmla="*/ 3904342 w 4949849"/>
                <a:gd name="connsiteY6" fmla="*/ 15910 h 2817167"/>
                <a:gd name="connsiteX7" fmla="*/ 4862285 w 4949849"/>
                <a:gd name="connsiteY7" fmla="*/ 1396 h 2817167"/>
                <a:gd name="connsiteX8" fmla="*/ 4847771 w 4949849"/>
                <a:gd name="connsiteY8" fmla="*/ 1396 h 281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9849" h="2817167">
                  <a:moveTo>
                    <a:pt x="0" y="2817167"/>
                  </a:moveTo>
                  <a:cubicBezTo>
                    <a:pt x="59266" y="2580100"/>
                    <a:pt x="118533" y="2343034"/>
                    <a:pt x="217714" y="2105967"/>
                  </a:cubicBezTo>
                  <a:cubicBezTo>
                    <a:pt x="316895" y="1868900"/>
                    <a:pt x="433009" y="1629415"/>
                    <a:pt x="595085" y="1394767"/>
                  </a:cubicBezTo>
                  <a:cubicBezTo>
                    <a:pt x="757161" y="1160119"/>
                    <a:pt x="955523" y="884348"/>
                    <a:pt x="1190171" y="698081"/>
                  </a:cubicBezTo>
                  <a:cubicBezTo>
                    <a:pt x="1424819" y="511814"/>
                    <a:pt x="1715104" y="376348"/>
                    <a:pt x="2002971" y="277167"/>
                  </a:cubicBezTo>
                  <a:cubicBezTo>
                    <a:pt x="2290838" y="177986"/>
                    <a:pt x="2600476" y="146539"/>
                    <a:pt x="2917371" y="102996"/>
                  </a:cubicBezTo>
                  <a:cubicBezTo>
                    <a:pt x="3234266" y="59453"/>
                    <a:pt x="3580190" y="32843"/>
                    <a:pt x="3904342" y="15910"/>
                  </a:cubicBezTo>
                  <a:cubicBezTo>
                    <a:pt x="4228494" y="-1023"/>
                    <a:pt x="4705047" y="3815"/>
                    <a:pt x="4862285" y="1396"/>
                  </a:cubicBezTo>
                  <a:cubicBezTo>
                    <a:pt x="5019523" y="-1023"/>
                    <a:pt x="4933647" y="186"/>
                    <a:pt x="4847771" y="1396"/>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a:extLst>
              <a:ext uri="{FF2B5EF4-FFF2-40B4-BE49-F238E27FC236}">
                <a16:creationId xmlns:a16="http://schemas.microsoft.com/office/drawing/2014/main" id="{23C855D2-ABE8-4D96-A3D6-93F4B1E5261A}"/>
              </a:ext>
            </a:extLst>
          </p:cNvPr>
          <p:cNvSpPr/>
          <p:nvPr/>
        </p:nvSpPr>
        <p:spPr>
          <a:xfrm>
            <a:off x="3514725" y="6114863"/>
            <a:ext cx="7229475" cy="338554"/>
          </a:xfrm>
          <a:prstGeom prst="rect">
            <a:avLst/>
          </a:prstGeom>
        </p:spPr>
        <p:txBody>
          <a:bodyPr wrap="square">
            <a:spAutoFit/>
          </a:bodyPr>
          <a:lstStyle/>
          <a:p>
            <a:r>
              <a:rPr lang="ja-JP" altLang="en-US" sz="1600" dirty="0">
                <a:solidFill>
                  <a:srgbClr val="000000"/>
                </a:solidFill>
                <a:latin typeface="游ゴシック" panose="020B0400000000000000" pitchFamily="50" charset="-128"/>
                <a:ea typeface="游ゴシック" panose="020B0400000000000000" pitchFamily="50" charset="-128"/>
              </a:rPr>
              <a:t>出典： </a:t>
            </a:r>
            <a:r>
              <a:rPr lang="en-US" altLang="ja-JP" sz="1600" dirty="0">
                <a:solidFill>
                  <a:srgbClr val="000000"/>
                </a:solidFill>
                <a:latin typeface="游ゴシック" panose="020B0400000000000000" pitchFamily="50" charset="-128"/>
                <a:ea typeface="游ゴシック" panose="020B0400000000000000" pitchFamily="50" charset="-128"/>
              </a:rPr>
              <a:t>Why You Only Need to Test with 5 Users (Nielsen Norman Group)</a:t>
            </a:r>
            <a:endParaRPr lang="ja-JP" altLang="en-US" sz="1600" dirty="0">
              <a:latin typeface="游ゴシック" panose="020B0400000000000000" pitchFamily="50" charset="-128"/>
              <a:ea typeface="游ゴシック" panose="020B0400000000000000" pitchFamily="50" charset="-128"/>
            </a:endParaRPr>
          </a:p>
        </p:txBody>
      </p:sp>
      <p:cxnSp>
        <p:nvCxnSpPr>
          <p:cNvPr id="3" name="直線コネクタ 2">
            <a:extLst>
              <a:ext uri="{FF2B5EF4-FFF2-40B4-BE49-F238E27FC236}">
                <a16:creationId xmlns:a16="http://schemas.microsoft.com/office/drawing/2014/main" id="{3D340339-A909-13F2-9E3D-2183E2C56E3F}"/>
              </a:ext>
            </a:extLst>
          </p:cNvPr>
          <p:cNvCxnSpPr>
            <a:cxnSpLocks/>
          </p:cNvCxnSpPr>
          <p:nvPr/>
        </p:nvCxnSpPr>
        <p:spPr>
          <a:xfrm flipV="1">
            <a:off x="4591050" y="2167901"/>
            <a:ext cx="0" cy="30966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D8984E25-24D1-A691-329F-45712EFC9ECB}"/>
              </a:ext>
            </a:extLst>
          </p:cNvPr>
          <p:cNvCxnSpPr>
            <a:cxnSpLocks/>
          </p:cNvCxnSpPr>
          <p:nvPr/>
        </p:nvCxnSpPr>
        <p:spPr>
          <a:xfrm flipH="1">
            <a:off x="2454916" y="2177426"/>
            <a:ext cx="211708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D45A1727-F643-414C-E619-A4D7ACF84817}"/>
              </a:ext>
            </a:extLst>
          </p:cNvPr>
          <p:cNvSpPr/>
          <p:nvPr/>
        </p:nvSpPr>
        <p:spPr>
          <a:xfrm>
            <a:off x="4393199" y="2005975"/>
            <a:ext cx="357604" cy="342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6D1113C4-F30D-03D5-A116-E6521787F001}"/>
              </a:ext>
            </a:extLst>
          </p:cNvPr>
          <p:cNvSpPr/>
          <p:nvPr/>
        </p:nvSpPr>
        <p:spPr>
          <a:xfrm>
            <a:off x="4507496" y="2114283"/>
            <a:ext cx="122571" cy="126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角を丸めた四角形 26">
            <a:extLst>
              <a:ext uri="{FF2B5EF4-FFF2-40B4-BE49-F238E27FC236}">
                <a16:creationId xmlns:a16="http://schemas.microsoft.com/office/drawing/2014/main" id="{38BF456A-5CD5-59F7-2A43-7AF32DDF3386}"/>
              </a:ext>
            </a:extLst>
          </p:cNvPr>
          <p:cNvSpPr/>
          <p:nvPr/>
        </p:nvSpPr>
        <p:spPr>
          <a:xfrm>
            <a:off x="4950583" y="2399868"/>
            <a:ext cx="3717151" cy="1055858"/>
          </a:xfrm>
          <a:prstGeom prst="wedgeRoundRectCallout">
            <a:avLst>
              <a:gd name="adj1" fmla="val -56820"/>
              <a:gd name="adj2" fmla="val -54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latin typeface="+mn-ea"/>
              </a:rPr>
              <a:t>5</a:t>
            </a:r>
            <a:r>
              <a:rPr kumimoji="1" lang="ja-JP" altLang="en-US" sz="2400" b="1" dirty="0">
                <a:latin typeface="+mn-ea"/>
              </a:rPr>
              <a:t>人の調査で</a:t>
            </a:r>
            <a:endParaRPr kumimoji="1" lang="en-US" altLang="ja-JP" sz="2400" b="1" dirty="0">
              <a:latin typeface="+mn-ea"/>
            </a:endParaRPr>
          </a:p>
          <a:p>
            <a:pPr algn="ctr"/>
            <a:r>
              <a:rPr kumimoji="1" lang="ja-JP" altLang="en-US" sz="2400" b="1" dirty="0">
                <a:latin typeface="+mn-ea"/>
              </a:rPr>
              <a:t>約</a:t>
            </a:r>
            <a:r>
              <a:rPr kumimoji="1" lang="en-US" altLang="ja-JP" sz="3200" b="1" dirty="0">
                <a:latin typeface="+mn-ea"/>
              </a:rPr>
              <a:t>80</a:t>
            </a:r>
            <a:r>
              <a:rPr kumimoji="1" lang="en-US" altLang="ja-JP" sz="2400" b="1" dirty="0">
                <a:latin typeface="+mn-ea"/>
              </a:rPr>
              <a:t>%</a:t>
            </a:r>
            <a:r>
              <a:rPr kumimoji="1" lang="ja-JP" altLang="en-US" sz="2400" b="1" dirty="0">
                <a:latin typeface="+mn-ea"/>
              </a:rPr>
              <a:t>の課題を抽出！</a:t>
            </a:r>
          </a:p>
        </p:txBody>
      </p:sp>
      <p:sp>
        <p:nvSpPr>
          <p:cNvPr id="28" name="テキスト ボックス 27">
            <a:extLst>
              <a:ext uri="{FF2B5EF4-FFF2-40B4-BE49-F238E27FC236}">
                <a16:creationId xmlns:a16="http://schemas.microsoft.com/office/drawing/2014/main" id="{7129DF07-3F71-4A6B-07D8-5594D8532D12}"/>
              </a:ext>
            </a:extLst>
          </p:cNvPr>
          <p:cNvSpPr txBox="1"/>
          <p:nvPr/>
        </p:nvSpPr>
        <p:spPr>
          <a:xfrm>
            <a:off x="1921885" y="2052826"/>
            <a:ext cx="488495" cy="276999"/>
          </a:xfrm>
          <a:prstGeom prst="rect">
            <a:avLst/>
          </a:prstGeom>
          <a:noFill/>
        </p:spPr>
        <p:txBody>
          <a:bodyPr wrap="square" rtlCol="0">
            <a:spAutoFit/>
          </a:bodyPr>
          <a:lstStyle/>
          <a:p>
            <a:r>
              <a:rPr kumimoji="1" lang="en-US" altLang="ja-JP" sz="1200" b="1" dirty="0"/>
              <a:t>80%</a:t>
            </a:r>
            <a:endParaRPr kumimoji="1" lang="ja-JP" altLang="en-US" sz="1200" b="1" dirty="0"/>
          </a:p>
        </p:txBody>
      </p:sp>
      <p:sp>
        <p:nvSpPr>
          <p:cNvPr id="29" name="テキスト ボックス 28">
            <a:extLst>
              <a:ext uri="{FF2B5EF4-FFF2-40B4-BE49-F238E27FC236}">
                <a16:creationId xmlns:a16="http://schemas.microsoft.com/office/drawing/2014/main" id="{E625DF6E-A5F5-BCFE-E9A5-F6F12CF16282}"/>
              </a:ext>
            </a:extLst>
          </p:cNvPr>
          <p:cNvSpPr txBox="1"/>
          <p:nvPr/>
        </p:nvSpPr>
        <p:spPr>
          <a:xfrm>
            <a:off x="4470065" y="5343724"/>
            <a:ext cx="197432" cy="276999"/>
          </a:xfrm>
          <a:prstGeom prst="rect">
            <a:avLst/>
          </a:prstGeom>
          <a:noFill/>
        </p:spPr>
        <p:txBody>
          <a:bodyPr wrap="square" rtlCol="0">
            <a:spAutoFit/>
          </a:bodyPr>
          <a:lstStyle/>
          <a:p>
            <a:r>
              <a:rPr kumimoji="1" lang="en-US" altLang="ja-JP" sz="1200" b="1" dirty="0"/>
              <a:t>5</a:t>
            </a:r>
            <a:endParaRPr kumimoji="1" lang="ja-JP" altLang="en-US" sz="1200" b="1" dirty="0"/>
          </a:p>
        </p:txBody>
      </p:sp>
      <p:sp>
        <p:nvSpPr>
          <p:cNvPr id="24" name="正方形/長方形 23">
            <a:extLst>
              <a:ext uri="{FF2B5EF4-FFF2-40B4-BE49-F238E27FC236}">
                <a16:creationId xmlns:a16="http://schemas.microsoft.com/office/drawing/2014/main" id="{37F0E448-0731-46C4-94AC-A5AA88AD7E31}"/>
              </a:ext>
            </a:extLst>
          </p:cNvPr>
          <p:cNvSpPr/>
          <p:nvPr/>
        </p:nvSpPr>
        <p:spPr>
          <a:xfrm>
            <a:off x="202183" y="7363899"/>
            <a:ext cx="10754288" cy="665462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3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矢印: 五方向 3">
            <a:extLst>
              <a:ext uri="{FF2B5EF4-FFF2-40B4-BE49-F238E27FC236}">
                <a16:creationId xmlns:a16="http://schemas.microsoft.com/office/drawing/2014/main" id="{9F228C70-A2B5-404F-2C92-A627C4A1DE08}"/>
              </a:ext>
            </a:extLst>
          </p:cNvPr>
          <p:cNvSpPr/>
          <p:nvPr/>
        </p:nvSpPr>
        <p:spPr>
          <a:xfrm>
            <a:off x="388973" y="2381475"/>
            <a:ext cx="2068839" cy="1486859"/>
          </a:xfrm>
          <a:prstGeom prst="homePlate">
            <a:avLst>
              <a:gd name="adj" fmla="val 30220"/>
            </a:avLst>
          </a:prstGeom>
          <a:solidFill>
            <a:srgbClr val="F8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5" name="テキスト ボックス 4">
            <a:extLst>
              <a:ext uri="{FF2B5EF4-FFF2-40B4-BE49-F238E27FC236}">
                <a16:creationId xmlns:a16="http://schemas.microsoft.com/office/drawing/2014/main" id="{1A497C18-26A6-FB33-1FA1-7C9C6CE01C2C}"/>
              </a:ext>
            </a:extLst>
          </p:cNvPr>
          <p:cNvSpPr txBox="1"/>
          <p:nvPr/>
        </p:nvSpPr>
        <p:spPr>
          <a:xfrm>
            <a:off x="577897" y="1475391"/>
            <a:ext cx="3104894" cy="461665"/>
          </a:xfrm>
          <a:prstGeom prst="rect">
            <a:avLst/>
          </a:prstGeom>
          <a:noFill/>
        </p:spPr>
        <p:txBody>
          <a:bodyPr wrap="square" rtlCol="0">
            <a:spAutoFit/>
          </a:bodyPr>
          <a:lstStyle/>
          <a:p>
            <a:r>
              <a:rPr kumimoji="1" lang="ja-JP" altLang="en-US" sz="2400" b="1" dirty="0"/>
              <a:t>行動観察調査の流れ</a:t>
            </a:r>
          </a:p>
        </p:txBody>
      </p:sp>
      <p:sp>
        <p:nvSpPr>
          <p:cNvPr id="6" name="矢印: 山形 5">
            <a:extLst>
              <a:ext uri="{FF2B5EF4-FFF2-40B4-BE49-F238E27FC236}">
                <a16:creationId xmlns:a16="http://schemas.microsoft.com/office/drawing/2014/main" id="{69E2C407-3FAF-C040-9872-C3E3233A18F6}"/>
              </a:ext>
            </a:extLst>
          </p:cNvPr>
          <p:cNvSpPr/>
          <p:nvPr/>
        </p:nvSpPr>
        <p:spPr>
          <a:xfrm>
            <a:off x="2142430" y="2381475"/>
            <a:ext cx="2474180" cy="1486858"/>
          </a:xfrm>
          <a:prstGeom prst="chevron">
            <a:avLst>
              <a:gd name="adj" fmla="val 306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endParaRPr>
          </a:p>
          <a:p>
            <a:pPr algn="ctr"/>
            <a:endParaRPr kumimoji="1" lang="ja-JP" altLang="en-US" sz="1600" dirty="0">
              <a:solidFill>
                <a:schemeClr val="tx1"/>
              </a:solidFill>
            </a:endParaRPr>
          </a:p>
        </p:txBody>
      </p:sp>
      <p:sp>
        <p:nvSpPr>
          <p:cNvPr id="7" name="矢印: 山形 6">
            <a:extLst>
              <a:ext uri="{FF2B5EF4-FFF2-40B4-BE49-F238E27FC236}">
                <a16:creationId xmlns:a16="http://schemas.microsoft.com/office/drawing/2014/main" id="{47A16636-83FD-1645-8467-4C381EACDA92}"/>
              </a:ext>
            </a:extLst>
          </p:cNvPr>
          <p:cNvSpPr/>
          <p:nvPr/>
        </p:nvSpPr>
        <p:spPr>
          <a:xfrm>
            <a:off x="6473806" y="2382839"/>
            <a:ext cx="2474180" cy="1486858"/>
          </a:xfrm>
          <a:prstGeom prst="chevron">
            <a:avLst>
              <a:gd name="adj" fmla="val 30605"/>
            </a:avLst>
          </a:prstGeom>
          <a:solidFill>
            <a:srgbClr val="82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矢印: 山形 7">
            <a:extLst>
              <a:ext uri="{FF2B5EF4-FFF2-40B4-BE49-F238E27FC236}">
                <a16:creationId xmlns:a16="http://schemas.microsoft.com/office/drawing/2014/main" id="{FD36FEFC-5EF5-1964-2968-072040A2B788}"/>
              </a:ext>
            </a:extLst>
          </p:cNvPr>
          <p:cNvSpPr/>
          <p:nvPr/>
        </p:nvSpPr>
        <p:spPr>
          <a:xfrm>
            <a:off x="4308119" y="2381473"/>
            <a:ext cx="2474180" cy="1486858"/>
          </a:xfrm>
          <a:prstGeom prst="chevron">
            <a:avLst>
              <a:gd name="adj" fmla="val 3060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9" name="テキスト ボックス 8">
            <a:extLst>
              <a:ext uri="{FF2B5EF4-FFF2-40B4-BE49-F238E27FC236}">
                <a16:creationId xmlns:a16="http://schemas.microsoft.com/office/drawing/2014/main" id="{60E5C9E9-CB3D-200B-E819-9654DFDCC9E3}"/>
              </a:ext>
            </a:extLst>
          </p:cNvPr>
          <p:cNvSpPr txBox="1"/>
          <p:nvPr/>
        </p:nvSpPr>
        <p:spPr>
          <a:xfrm>
            <a:off x="501543" y="2569511"/>
            <a:ext cx="1495514" cy="369332"/>
          </a:xfrm>
          <a:prstGeom prst="rect">
            <a:avLst/>
          </a:prstGeom>
          <a:noFill/>
        </p:spPr>
        <p:txBody>
          <a:bodyPr wrap="square" rtlCol="0">
            <a:spAutoFit/>
          </a:bodyPr>
          <a:lstStyle/>
          <a:p>
            <a:r>
              <a:rPr kumimoji="1" lang="en-US" altLang="ja-JP" b="1" dirty="0"/>
              <a:t>STEP</a:t>
            </a:r>
            <a:r>
              <a:rPr kumimoji="1" lang="ja-JP" altLang="en-US" b="1" dirty="0"/>
              <a:t>①</a:t>
            </a:r>
          </a:p>
        </p:txBody>
      </p:sp>
      <p:sp>
        <p:nvSpPr>
          <p:cNvPr id="10" name="テキスト ボックス 9">
            <a:extLst>
              <a:ext uri="{FF2B5EF4-FFF2-40B4-BE49-F238E27FC236}">
                <a16:creationId xmlns:a16="http://schemas.microsoft.com/office/drawing/2014/main" id="{2C67EAA3-C47D-9E1C-9FD5-DB1BA99BE36F}"/>
              </a:ext>
            </a:extLst>
          </p:cNvPr>
          <p:cNvSpPr txBox="1"/>
          <p:nvPr/>
        </p:nvSpPr>
        <p:spPr>
          <a:xfrm>
            <a:off x="7028605" y="2569511"/>
            <a:ext cx="1495514" cy="369332"/>
          </a:xfrm>
          <a:prstGeom prst="rect">
            <a:avLst/>
          </a:prstGeom>
          <a:noFill/>
        </p:spPr>
        <p:txBody>
          <a:bodyPr wrap="square" rtlCol="0">
            <a:spAutoFit/>
          </a:bodyPr>
          <a:lstStyle/>
          <a:p>
            <a:r>
              <a:rPr kumimoji="1" lang="en-US" altLang="ja-JP" b="1" dirty="0"/>
              <a:t>STEP</a:t>
            </a:r>
            <a:r>
              <a:rPr kumimoji="1" lang="ja-JP" altLang="en-US" b="1" dirty="0"/>
              <a:t>④</a:t>
            </a:r>
          </a:p>
        </p:txBody>
      </p:sp>
      <p:sp>
        <p:nvSpPr>
          <p:cNvPr id="11" name="テキスト ボックス 10">
            <a:extLst>
              <a:ext uri="{FF2B5EF4-FFF2-40B4-BE49-F238E27FC236}">
                <a16:creationId xmlns:a16="http://schemas.microsoft.com/office/drawing/2014/main" id="{206D8DE5-6AB0-D127-D9F7-E2BFCF2E1E2E}"/>
              </a:ext>
            </a:extLst>
          </p:cNvPr>
          <p:cNvSpPr txBox="1"/>
          <p:nvPr/>
        </p:nvSpPr>
        <p:spPr>
          <a:xfrm>
            <a:off x="4836245" y="2569511"/>
            <a:ext cx="1495514" cy="369332"/>
          </a:xfrm>
          <a:prstGeom prst="rect">
            <a:avLst/>
          </a:prstGeom>
          <a:noFill/>
        </p:spPr>
        <p:txBody>
          <a:bodyPr wrap="square" rtlCol="0">
            <a:spAutoFit/>
          </a:bodyPr>
          <a:lstStyle/>
          <a:p>
            <a:r>
              <a:rPr kumimoji="1" lang="en-US" altLang="ja-JP" b="1" dirty="0"/>
              <a:t>STEP</a:t>
            </a:r>
            <a:r>
              <a:rPr kumimoji="1" lang="ja-JP" altLang="en-US" b="1" dirty="0"/>
              <a:t>③</a:t>
            </a:r>
          </a:p>
        </p:txBody>
      </p:sp>
      <p:sp>
        <p:nvSpPr>
          <p:cNvPr id="12" name="テキスト ボックス 11">
            <a:extLst>
              <a:ext uri="{FF2B5EF4-FFF2-40B4-BE49-F238E27FC236}">
                <a16:creationId xmlns:a16="http://schemas.microsoft.com/office/drawing/2014/main" id="{A036F140-AFDB-27BC-5C18-F35640884234}"/>
              </a:ext>
            </a:extLst>
          </p:cNvPr>
          <p:cNvSpPr txBox="1"/>
          <p:nvPr/>
        </p:nvSpPr>
        <p:spPr>
          <a:xfrm>
            <a:off x="2708707" y="2569511"/>
            <a:ext cx="1495514" cy="369332"/>
          </a:xfrm>
          <a:prstGeom prst="rect">
            <a:avLst/>
          </a:prstGeom>
          <a:noFill/>
        </p:spPr>
        <p:txBody>
          <a:bodyPr wrap="square" rtlCol="0">
            <a:spAutoFit/>
          </a:bodyPr>
          <a:lstStyle/>
          <a:p>
            <a:r>
              <a:rPr kumimoji="1" lang="en-US" altLang="ja-JP" b="1" dirty="0"/>
              <a:t>STEP</a:t>
            </a:r>
            <a:r>
              <a:rPr kumimoji="1" lang="ja-JP" altLang="en-US" b="1" dirty="0"/>
              <a:t>②</a:t>
            </a:r>
          </a:p>
        </p:txBody>
      </p:sp>
      <p:sp>
        <p:nvSpPr>
          <p:cNvPr id="13" name="テキスト ボックス 12">
            <a:extLst>
              <a:ext uri="{FF2B5EF4-FFF2-40B4-BE49-F238E27FC236}">
                <a16:creationId xmlns:a16="http://schemas.microsoft.com/office/drawing/2014/main" id="{F19B405D-0BF4-AE35-92A7-220E1C6B3123}"/>
              </a:ext>
            </a:extLst>
          </p:cNvPr>
          <p:cNvSpPr txBox="1"/>
          <p:nvPr/>
        </p:nvSpPr>
        <p:spPr>
          <a:xfrm>
            <a:off x="634982" y="3044689"/>
            <a:ext cx="1569660" cy="369332"/>
          </a:xfrm>
          <a:prstGeom prst="rect">
            <a:avLst/>
          </a:prstGeom>
          <a:noFill/>
        </p:spPr>
        <p:txBody>
          <a:bodyPr wrap="none" rtlCol="0">
            <a:spAutoFit/>
          </a:bodyPr>
          <a:lstStyle/>
          <a:p>
            <a:pPr algn="ctr"/>
            <a:r>
              <a:rPr kumimoji="1" lang="ja-JP" altLang="en-US" b="1" dirty="0"/>
              <a:t>仮説を立てる</a:t>
            </a:r>
          </a:p>
        </p:txBody>
      </p:sp>
      <p:sp>
        <p:nvSpPr>
          <p:cNvPr id="14" name="テキスト ボックス 13">
            <a:extLst>
              <a:ext uri="{FF2B5EF4-FFF2-40B4-BE49-F238E27FC236}">
                <a16:creationId xmlns:a16="http://schemas.microsoft.com/office/drawing/2014/main" id="{FD81BD0E-764A-F1AE-3621-9C1FA037C1DC}"/>
              </a:ext>
            </a:extLst>
          </p:cNvPr>
          <p:cNvSpPr txBox="1"/>
          <p:nvPr/>
        </p:nvSpPr>
        <p:spPr>
          <a:xfrm>
            <a:off x="2762530" y="2931827"/>
            <a:ext cx="1569660" cy="646331"/>
          </a:xfrm>
          <a:prstGeom prst="rect">
            <a:avLst/>
          </a:prstGeom>
          <a:noFill/>
        </p:spPr>
        <p:txBody>
          <a:bodyPr wrap="none" rtlCol="0">
            <a:spAutoFit/>
          </a:bodyPr>
          <a:lstStyle/>
          <a:p>
            <a:pPr algn="ctr"/>
            <a:r>
              <a:rPr kumimoji="1" lang="ja-JP" altLang="en-US" b="1" dirty="0"/>
              <a:t>ターゲットの</a:t>
            </a:r>
            <a:endParaRPr kumimoji="1" lang="en-US" altLang="ja-JP" b="1" dirty="0"/>
          </a:p>
          <a:p>
            <a:pPr algn="ctr"/>
            <a:r>
              <a:rPr kumimoji="1" lang="ja-JP" altLang="en-US" b="1" dirty="0"/>
              <a:t>選定</a:t>
            </a:r>
          </a:p>
        </p:txBody>
      </p:sp>
      <p:sp>
        <p:nvSpPr>
          <p:cNvPr id="15" name="テキスト ボックス 14">
            <a:extLst>
              <a:ext uri="{FF2B5EF4-FFF2-40B4-BE49-F238E27FC236}">
                <a16:creationId xmlns:a16="http://schemas.microsoft.com/office/drawing/2014/main" id="{6F82E69C-39F4-CDB0-154A-99FAB10862A2}"/>
              </a:ext>
            </a:extLst>
          </p:cNvPr>
          <p:cNvSpPr txBox="1"/>
          <p:nvPr/>
        </p:nvSpPr>
        <p:spPr>
          <a:xfrm>
            <a:off x="5146480" y="3033478"/>
            <a:ext cx="1107996" cy="369332"/>
          </a:xfrm>
          <a:prstGeom prst="rect">
            <a:avLst/>
          </a:prstGeom>
          <a:noFill/>
        </p:spPr>
        <p:txBody>
          <a:bodyPr wrap="none" rtlCol="0">
            <a:spAutoFit/>
          </a:bodyPr>
          <a:lstStyle/>
          <a:p>
            <a:pPr algn="ctr"/>
            <a:r>
              <a:rPr kumimoji="1" lang="ja-JP" altLang="en-US" b="1" dirty="0"/>
              <a:t>行動観察</a:t>
            </a:r>
          </a:p>
        </p:txBody>
      </p:sp>
      <p:sp>
        <p:nvSpPr>
          <p:cNvPr id="16" name="テキスト ボックス 15">
            <a:extLst>
              <a:ext uri="{FF2B5EF4-FFF2-40B4-BE49-F238E27FC236}">
                <a16:creationId xmlns:a16="http://schemas.microsoft.com/office/drawing/2014/main" id="{1CFDAC7A-95F6-10CC-30DE-F9718AD4BDFE}"/>
              </a:ext>
            </a:extLst>
          </p:cNvPr>
          <p:cNvSpPr txBox="1"/>
          <p:nvPr/>
        </p:nvSpPr>
        <p:spPr>
          <a:xfrm>
            <a:off x="7186764" y="2940753"/>
            <a:ext cx="1338828" cy="646331"/>
          </a:xfrm>
          <a:prstGeom prst="rect">
            <a:avLst/>
          </a:prstGeom>
          <a:noFill/>
        </p:spPr>
        <p:txBody>
          <a:bodyPr wrap="none" rtlCol="0">
            <a:spAutoFit/>
          </a:bodyPr>
          <a:lstStyle/>
          <a:p>
            <a:pPr algn="ctr"/>
            <a:r>
              <a:rPr kumimoji="1" lang="ja-JP" altLang="en-US" b="1" dirty="0"/>
              <a:t>行動意図の</a:t>
            </a:r>
            <a:endParaRPr kumimoji="1" lang="en-US" altLang="ja-JP" b="1" dirty="0"/>
          </a:p>
          <a:p>
            <a:pPr algn="ctr"/>
            <a:r>
              <a:rPr kumimoji="1" lang="ja-JP" altLang="en-US" b="1" dirty="0"/>
              <a:t>掘り下げ</a:t>
            </a:r>
          </a:p>
        </p:txBody>
      </p:sp>
      <p:sp>
        <p:nvSpPr>
          <p:cNvPr id="17" name="正方形/長方形 16">
            <a:extLst>
              <a:ext uri="{FF2B5EF4-FFF2-40B4-BE49-F238E27FC236}">
                <a16:creationId xmlns:a16="http://schemas.microsoft.com/office/drawing/2014/main" id="{90B4CA7D-9298-E158-E0C6-8519D9106750}"/>
              </a:ext>
            </a:extLst>
          </p:cNvPr>
          <p:cNvSpPr/>
          <p:nvPr/>
        </p:nvSpPr>
        <p:spPr>
          <a:xfrm>
            <a:off x="93477" y="1101133"/>
            <a:ext cx="11709550" cy="364905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1C5D3BA-3947-07B7-FD2B-3D724D2236E4}"/>
              </a:ext>
            </a:extLst>
          </p:cNvPr>
          <p:cNvSpPr/>
          <p:nvPr/>
        </p:nvSpPr>
        <p:spPr>
          <a:xfrm>
            <a:off x="388973" y="1374887"/>
            <a:ext cx="11149084" cy="3101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五方向 18">
            <a:extLst>
              <a:ext uri="{FF2B5EF4-FFF2-40B4-BE49-F238E27FC236}">
                <a16:creationId xmlns:a16="http://schemas.microsoft.com/office/drawing/2014/main" id="{F02D31AA-86F8-B00D-EDBF-05D2C16A5A52}"/>
              </a:ext>
            </a:extLst>
          </p:cNvPr>
          <p:cNvSpPr/>
          <p:nvPr/>
        </p:nvSpPr>
        <p:spPr>
          <a:xfrm>
            <a:off x="541373" y="2533875"/>
            <a:ext cx="2068839" cy="1486859"/>
          </a:xfrm>
          <a:prstGeom prst="homePlate">
            <a:avLst>
              <a:gd name="adj" fmla="val 30220"/>
            </a:avLst>
          </a:prstGeom>
          <a:solidFill>
            <a:srgbClr val="F8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20" name="テキスト ボックス 19">
            <a:extLst>
              <a:ext uri="{FF2B5EF4-FFF2-40B4-BE49-F238E27FC236}">
                <a16:creationId xmlns:a16="http://schemas.microsoft.com/office/drawing/2014/main" id="{1EEA0749-857D-312F-5806-EE5A2521F410}"/>
              </a:ext>
            </a:extLst>
          </p:cNvPr>
          <p:cNvSpPr txBox="1"/>
          <p:nvPr/>
        </p:nvSpPr>
        <p:spPr>
          <a:xfrm>
            <a:off x="730297" y="1627791"/>
            <a:ext cx="4316944" cy="461665"/>
          </a:xfrm>
          <a:prstGeom prst="rect">
            <a:avLst/>
          </a:prstGeom>
          <a:noFill/>
        </p:spPr>
        <p:txBody>
          <a:bodyPr wrap="square" rtlCol="0">
            <a:spAutoFit/>
          </a:bodyPr>
          <a:lstStyle/>
          <a:p>
            <a:r>
              <a:rPr kumimoji="1" lang="ja-JP" altLang="en-US" sz="2400" b="1" dirty="0"/>
              <a:t>行動観察調査の</a:t>
            </a:r>
            <a:r>
              <a:rPr lang="ja-JP" altLang="en-US" sz="2400" b="1" dirty="0"/>
              <a:t>実施方法</a:t>
            </a:r>
            <a:endParaRPr kumimoji="1" lang="ja-JP" altLang="en-US" sz="2400" b="1" dirty="0"/>
          </a:p>
        </p:txBody>
      </p:sp>
      <p:cxnSp>
        <p:nvCxnSpPr>
          <p:cNvPr id="21" name="直線コネクタ 20">
            <a:extLst>
              <a:ext uri="{FF2B5EF4-FFF2-40B4-BE49-F238E27FC236}">
                <a16:creationId xmlns:a16="http://schemas.microsoft.com/office/drawing/2014/main" id="{44392ADE-8D28-E187-39ED-93DB7B153BBC}"/>
              </a:ext>
            </a:extLst>
          </p:cNvPr>
          <p:cNvCxnSpPr>
            <a:cxnSpLocks/>
          </p:cNvCxnSpPr>
          <p:nvPr/>
        </p:nvCxnSpPr>
        <p:spPr>
          <a:xfrm>
            <a:off x="541373" y="2089456"/>
            <a:ext cx="10800543"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矢印: 山形 21">
            <a:extLst>
              <a:ext uri="{FF2B5EF4-FFF2-40B4-BE49-F238E27FC236}">
                <a16:creationId xmlns:a16="http://schemas.microsoft.com/office/drawing/2014/main" id="{17DAE2F1-781C-3C4B-1349-C64AAC822429}"/>
              </a:ext>
            </a:extLst>
          </p:cNvPr>
          <p:cNvSpPr/>
          <p:nvPr/>
        </p:nvSpPr>
        <p:spPr>
          <a:xfrm>
            <a:off x="2294830" y="2533875"/>
            <a:ext cx="2474180" cy="1486858"/>
          </a:xfrm>
          <a:prstGeom prst="chevron">
            <a:avLst>
              <a:gd name="adj" fmla="val 30605"/>
            </a:avLst>
          </a:prstGeom>
          <a:solidFill>
            <a:srgbClr val="E2E9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endParaRPr>
          </a:p>
          <a:p>
            <a:pPr algn="ctr"/>
            <a:endParaRPr kumimoji="1" lang="ja-JP" altLang="en-US" sz="1600" dirty="0">
              <a:solidFill>
                <a:schemeClr val="tx1"/>
              </a:solidFill>
            </a:endParaRPr>
          </a:p>
        </p:txBody>
      </p:sp>
      <p:sp>
        <p:nvSpPr>
          <p:cNvPr id="23" name="矢印: 山形 22">
            <a:extLst>
              <a:ext uri="{FF2B5EF4-FFF2-40B4-BE49-F238E27FC236}">
                <a16:creationId xmlns:a16="http://schemas.microsoft.com/office/drawing/2014/main" id="{B12D9F34-5B72-3F4C-2F72-D07E2005641A}"/>
              </a:ext>
            </a:extLst>
          </p:cNvPr>
          <p:cNvSpPr/>
          <p:nvPr/>
        </p:nvSpPr>
        <p:spPr>
          <a:xfrm>
            <a:off x="6626206" y="2535239"/>
            <a:ext cx="2474180" cy="1486858"/>
          </a:xfrm>
          <a:prstGeom prst="chevron">
            <a:avLst>
              <a:gd name="adj" fmla="val 30605"/>
            </a:avLst>
          </a:prstGeom>
          <a:solidFill>
            <a:srgbClr val="A5BB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4" name="矢印: 山形 23">
            <a:extLst>
              <a:ext uri="{FF2B5EF4-FFF2-40B4-BE49-F238E27FC236}">
                <a16:creationId xmlns:a16="http://schemas.microsoft.com/office/drawing/2014/main" id="{62F9E865-3178-A427-C734-6FC44F7A99AF}"/>
              </a:ext>
            </a:extLst>
          </p:cNvPr>
          <p:cNvSpPr/>
          <p:nvPr/>
        </p:nvSpPr>
        <p:spPr>
          <a:xfrm>
            <a:off x="4460519" y="2533873"/>
            <a:ext cx="2474180" cy="1486858"/>
          </a:xfrm>
          <a:prstGeom prst="chevron">
            <a:avLst>
              <a:gd name="adj" fmla="val 30605"/>
            </a:avLst>
          </a:prstGeom>
          <a:solidFill>
            <a:srgbClr val="CAD8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25" name="テキスト ボックス 24">
            <a:extLst>
              <a:ext uri="{FF2B5EF4-FFF2-40B4-BE49-F238E27FC236}">
                <a16:creationId xmlns:a16="http://schemas.microsoft.com/office/drawing/2014/main" id="{2867C65C-5584-DD76-D9AE-E87DE012F5B4}"/>
              </a:ext>
            </a:extLst>
          </p:cNvPr>
          <p:cNvSpPr txBox="1"/>
          <p:nvPr/>
        </p:nvSpPr>
        <p:spPr>
          <a:xfrm>
            <a:off x="653943" y="2619359"/>
            <a:ext cx="1495514" cy="369332"/>
          </a:xfrm>
          <a:prstGeom prst="rect">
            <a:avLst/>
          </a:prstGeom>
          <a:noFill/>
        </p:spPr>
        <p:txBody>
          <a:bodyPr wrap="square" rtlCol="0">
            <a:spAutoFit/>
          </a:bodyPr>
          <a:lstStyle/>
          <a:p>
            <a:r>
              <a:rPr kumimoji="1" lang="en-US" altLang="ja-JP" b="1" dirty="0"/>
              <a:t>STEP</a:t>
            </a:r>
            <a:r>
              <a:rPr kumimoji="1" lang="ja-JP" altLang="en-US" b="1" dirty="0"/>
              <a:t>①</a:t>
            </a:r>
          </a:p>
        </p:txBody>
      </p:sp>
      <p:sp>
        <p:nvSpPr>
          <p:cNvPr id="26" name="テキスト ボックス 25">
            <a:extLst>
              <a:ext uri="{FF2B5EF4-FFF2-40B4-BE49-F238E27FC236}">
                <a16:creationId xmlns:a16="http://schemas.microsoft.com/office/drawing/2014/main" id="{16AF6B89-FE23-14C3-274C-46949F1822E2}"/>
              </a:ext>
            </a:extLst>
          </p:cNvPr>
          <p:cNvSpPr txBox="1"/>
          <p:nvPr/>
        </p:nvSpPr>
        <p:spPr>
          <a:xfrm>
            <a:off x="7181005" y="2619359"/>
            <a:ext cx="1495514" cy="369332"/>
          </a:xfrm>
          <a:prstGeom prst="rect">
            <a:avLst/>
          </a:prstGeom>
          <a:noFill/>
        </p:spPr>
        <p:txBody>
          <a:bodyPr wrap="square" rtlCol="0">
            <a:spAutoFit/>
          </a:bodyPr>
          <a:lstStyle/>
          <a:p>
            <a:r>
              <a:rPr kumimoji="1" lang="en-US" altLang="ja-JP" b="1" dirty="0"/>
              <a:t>STEP</a:t>
            </a:r>
            <a:r>
              <a:rPr kumimoji="1" lang="ja-JP" altLang="en-US" b="1" dirty="0"/>
              <a:t>④</a:t>
            </a:r>
          </a:p>
        </p:txBody>
      </p:sp>
      <p:sp>
        <p:nvSpPr>
          <p:cNvPr id="27" name="テキスト ボックス 26">
            <a:extLst>
              <a:ext uri="{FF2B5EF4-FFF2-40B4-BE49-F238E27FC236}">
                <a16:creationId xmlns:a16="http://schemas.microsoft.com/office/drawing/2014/main" id="{6B153DFA-E738-AC91-5074-E5E9B428F83E}"/>
              </a:ext>
            </a:extLst>
          </p:cNvPr>
          <p:cNvSpPr txBox="1"/>
          <p:nvPr/>
        </p:nvSpPr>
        <p:spPr>
          <a:xfrm>
            <a:off x="4988645" y="2619359"/>
            <a:ext cx="1495514" cy="369332"/>
          </a:xfrm>
          <a:prstGeom prst="rect">
            <a:avLst/>
          </a:prstGeom>
          <a:noFill/>
        </p:spPr>
        <p:txBody>
          <a:bodyPr wrap="square" rtlCol="0">
            <a:spAutoFit/>
          </a:bodyPr>
          <a:lstStyle/>
          <a:p>
            <a:r>
              <a:rPr kumimoji="1" lang="en-US" altLang="ja-JP" b="1" dirty="0"/>
              <a:t>STEP</a:t>
            </a:r>
            <a:r>
              <a:rPr kumimoji="1" lang="ja-JP" altLang="en-US" b="1" dirty="0"/>
              <a:t>③</a:t>
            </a:r>
          </a:p>
        </p:txBody>
      </p:sp>
      <p:sp>
        <p:nvSpPr>
          <p:cNvPr id="28" name="テキスト ボックス 27">
            <a:extLst>
              <a:ext uri="{FF2B5EF4-FFF2-40B4-BE49-F238E27FC236}">
                <a16:creationId xmlns:a16="http://schemas.microsoft.com/office/drawing/2014/main" id="{89CF4726-08BE-EBB3-8CD8-F8F4C73340EC}"/>
              </a:ext>
            </a:extLst>
          </p:cNvPr>
          <p:cNvSpPr txBox="1"/>
          <p:nvPr/>
        </p:nvSpPr>
        <p:spPr>
          <a:xfrm>
            <a:off x="2861107" y="2619359"/>
            <a:ext cx="1495514" cy="369332"/>
          </a:xfrm>
          <a:prstGeom prst="rect">
            <a:avLst/>
          </a:prstGeom>
          <a:noFill/>
        </p:spPr>
        <p:txBody>
          <a:bodyPr wrap="square" rtlCol="0">
            <a:spAutoFit/>
          </a:bodyPr>
          <a:lstStyle/>
          <a:p>
            <a:r>
              <a:rPr kumimoji="1" lang="en-US" altLang="ja-JP" b="1" dirty="0"/>
              <a:t>STEP</a:t>
            </a:r>
            <a:r>
              <a:rPr kumimoji="1" lang="ja-JP" altLang="en-US" b="1" dirty="0"/>
              <a:t>②</a:t>
            </a:r>
          </a:p>
        </p:txBody>
      </p:sp>
      <p:sp>
        <p:nvSpPr>
          <p:cNvPr id="29" name="テキスト ボックス 28">
            <a:extLst>
              <a:ext uri="{FF2B5EF4-FFF2-40B4-BE49-F238E27FC236}">
                <a16:creationId xmlns:a16="http://schemas.microsoft.com/office/drawing/2014/main" id="{604D7F37-082C-5168-47A8-3899D8DC9E34}"/>
              </a:ext>
            </a:extLst>
          </p:cNvPr>
          <p:cNvSpPr txBox="1"/>
          <p:nvPr/>
        </p:nvSpPr>
        <p:spPr>
          <a:xfrm>
            <a:off x="838680" y="3144112"/>
            <a:ext cx="1467068" cy="400110"/>
          </a:xfrm>
          <a:prstGeom prst="rect">
            <a:avLst/>
          </a:prstGeom>
          <a:noFill/>
        </p:spPr>
        <p:txBody>
          <a:bodyPr wrap="none" rtlCol="0">
            <a:spAutoFit/>
          </a:bodyPr>
          <a:lstStyle/>
          <a:p>
            <a:pPr algn="ctr"/>
            <a:r>
              <a:rPr kumimoji="1" lang="ja-JP" altLang="en-US" sz="2000" b="1" dirty="0"/>
              <a:t>調査の設計</a:t>
            </a:r>
          </a:p>
        </p:txBody>
      </p:sp>
      <p:sp>
        <p:nvSpPr>
          <p:cNvPr id="30" name="テキスト ボックス 29">
            <a:extLst>
              <a:ext uri="{FF2B5EF4-FFF2-40B4-BE49-F238E27FC236}">
                <a16:creationId xmlns:a16="http://schemas.microsoft.com/office/drawing/2014/main" id="{DA261A8F-39C3-82DC-76EA-477D4AF5B94A}"/>
              </a:ext>
            </a:extLst>
          </p:cNvPr>
          <p:cNvSpPr txBox="1"/>
          <p:nvPr/>
        </p:nvSpPr>
        <p:spPr>
          <a:xfrm>
            <a:off x="2837986" y="3058592"/>
            <a:ext cx="1595308" cy="707886"/>
          </a:xfrm>
          <a:prstGeom prst="rect">
            <a:avLst/>
          </a:prstGeom>
          <a:noFill/>
        </p:spPr>
        <p:txBody>
          <a:bodyPr wrap="square" rtlCol="0">
            <a:spAutoFit/>
          </a:bodyPr>
          <a:lstStyle/>
          <a:p>
            <a:pPr algn="ctr"/>
            <a:r>
              <a:rPr lang="ja-JP" altLang="en-US" sz="2000" b="1" dirty="0"/>
              <a:t>対象者</a:t>
            </a:r>
            <a:r>
              <a:rPr kumimoji="1" lang="ja-JP" altLang="en-US" sz="2000" b="1" dirty="0"/>
              <a:t>の</a:t>
            </a:r>
            <a:endParaRPr kumimoji="1" lang="en-US" altLang="ja-JP" sz="2000" b="1" dirty="0"/>
          </a:p>
          <a:p>
            <a:pPr algn="ctr"/>
            <a:r>
              <a:rPr lang="ja-JP" altLang="en-US" sz="2000" b="1" dirty="0"/>
              <a:t>収集</a:t>
            </a:r>
            <a:endParaRPr kumimoji="1" lang="ja-JP" altLang="en-US" sz="2000" b="1" dirty="0"/>
          </a:p>
        </p:txBody>
      </p:sp>
      <p:sp>
        <p:nvSpPr>
          <p:cNvPr id="31" name="テキスト ボックス 30">
            <a:extLst>
              <a:ext uri="{FF2B5EF4-FFF2-40B4-BE49-F238E27FC236}">
                <a16:creationId xmlns:a16="http://schemas.microsoft.com/office/drawing/2014/main" id="{208EA49B-FDC3-EE06-28B2-3CD13E9B8F5B}"/>
              </a:ext>
            </a:extLst>
          </p:cNvPr>
          <p:cNvSpPr txBox="1"/>
          <p:nvPr/>
        </p:nvSpPr>
        <p:spPr>
          <a:xfrm>
            <a:off x="5050978" y="3144112"/>
            <a:ext cx="1467068" cy="400110"/>
          </a:xfrm>
          <a:prstGeom prst="rect">
            <a:avLst/>
          </a:prstGeom>
          <a:noFill/>
        </p:spPr>
        <p:txBody>
          <a:bodyPr wrap="none" rtlCol="0">
            <a:spAutoFit/>
          </a:bodyPr>
          <a:lstStyle/>
          <a:p>
            <a:pPr algn="ctr"/>
            <a:r>
              <a:rPr kumimoji="1" lang="ja-JP" altLang="en-US" sz="2000" b="1" dirty="0"/>
              <a:t>調査の実施</a:t>
            </a:r>
          </a:p>
        </p:txBody>
      </p:sp>
      <p:sp>
        <p:nvSpPr>
          <p:cNvPr id="32" name="テキスト ボックス 31">
            <a:extLst>
              <a:ext uri="{FF2B5EF4-FFF2-40B4-BE49-F238E27FC236}">
                <a16:creationId xmlns:a16="http://schemas.microsoft.com/office/drawing/2014/main" id="{1C4A2EE4-0EC5-93A2-BCD6-12C09E76C866}"/>
              </a:ext>
            </a:extLst>
          </p:cNvPr>
          <p:cNvSpPr txBox="1"/>
          <p:nvPr/>
        </p:nvSpPr>
        <p:spPr>
          <a:xfrm>
            <a:off x="7027528" y="3144112"/>
            <a:ext cx="1980029" cy="400110"/>
          </a:xfrm>
          <a:prstGeom prst="rect">
            <a:avLst/>
          </a:prstGeom>
          <a:noFill/>
        </p:spPr>
        <p:txBody>
          <a:bodyPr wrap="none" rtlCol="0">
            <a:spAutoFit/>
          </a:bodyPr>
          <a:lstStyle/>
          <a:p>
            <a:pPr algn="ctr"/>
            <a:r>
              <a:rPr kumimoji="1" lang="ja-JP" altLang="en-US" sz="2000" b="1" dirty="0"/>
              <a:t>調査結果の分析</a:t>
            </a:r>
          </a:p>
        </p:txBody>
      </p:sp>
      <p:sp>
        <p:nvSpPr>
          <p:cNvPr id="34" name="テキスト ボックス 33">
            <a:extLst>
              <a:ext uri="{FF2B5EF4-FFF2-40B4-BE49-F238E27FC236}">
                <a16:creationId xmlns:a16="http://schemas.microsoft.com/office/drawing/2014/main" id="{FADE1CB5-BC7C-FAC0-8732-ADBCA6447AB2}"/>
              </a:ext>
            </a:extLst>
          </p:cNvPr>
          <p:cNvSpPr txBox="1"/>
          <p:nvPr/>
        </p:nvSpPr>
        <p:spPr>
          <a:xfrm>
            <a:off x="9193475" y="2569511"/>
            <a:ext cx="1495514" cy="369332"/>
          </a:xfrm>
          <a:prstGeom prst="rect">
            <a:avLst/>
          </a:prstGeom>
          <a:noFill/>
        </p:spPr>
        <p:txBody>
          <a:bodyPr wrap="square" rtlCol="0">
            <a:spAutoFit/>
          </a:bodyPr>
          <a:lstStyle/>
          <a:p>
            <a:r>
              <a:rPr kumimoji="1" lang="en-US" altLang="ja-JP" b="1" dirty="0"/>
              <a:t>STEP</a:t>
            </a:r>
            <a:r>
              <a:rPr kumimoji="1" lang="ja-JP" altLang="en-US" b="1" dirty="0"/>
              <a:t>④</a:t>
            </a:r>
          </a:p>
        </p:txBody>
      </p:sp>
      <p:sp>
        <p:nvSpPr>
          <p:cNvPr id="35" name="テキスト ボックス 34">
            <a:extLst>
              <a:ext uri="{FF2B5EF4-FFF2-40B4-BE49-F238E27FC236}">
                <a16:creationId xmlns:a16="http://schemas.microsoft.com/office/drawing/2014/main" id="{DD46B9D2-2F90-9619-F7D0-F86D0095495E}"/>
              </a:ext>
            </a:extLst>
          </p:cNvPr>
          <p:cNvSpPr txBox="1"/>
          <p:nvPr/>
        </p:nvSpPr>
        <p:spPr>
          <a:xfrm>
            <a:off x="9351634" y="2940753"/>
            <a:ext cx="1338828" cy="646331"/>
          </a:xfrm>
          <a:prstGeom prst="rect">
            <a:avLst/>
          </a:prstGeom>
          <a:noFill/>
        </p:spPr>
        <p:txBody>
          <a:bodyPr wrap="none" rtlCol="0">
            <a:spAutoFit/>
          </a:bodyPr>
          <a:lstStyle/>
          <a:p>
            <a:pPr algn="ctr"/>
            <a:r>
              <a:rPr kumimoji="1" lang="ja-JP" altLang="en-US" b="1" dirty="0"/>
              <a:t>行動意図の</a:t>
            </a:r>
            <a:endParaRPr kumimoji="1" lang="en-US" altLang="ja-JP" b="1" dirty="0"/>
          </a:p>
          <a:p>
            <a:pPr algn="ctr"/>
            <a:r>
              <a:rPr kumimoji="1" lang="ja-JP" altLang="en-US" b="1" dirty="0"/>
              <a:t>掘り下げ</a:t>
            </a:r>
          </a:p>
        </p:txBody>
      </p:sp>
      <p:sp>
        <p:nvSpPr>
          <p:cNvPr id="36" name="矢印: 山形 35">
            <a:extLst>
              <a:ext uri="{FF2B5EF4-FFF2-40B4-BE49-F238E27FC236}">
                <a16:creationId xmlns:a16="http://schemas.microsoft.com/office/drawing/2014/main" id="{8F128F62-8B2A-4BBE-8DAD-611F643441C6}"/>
              </a:ext>
            </a:extLst>
          </p:cNvPr>
          <p:cNvSpPr/>
          <p:nvPr/>
        </p:nvSpPr>
        <p:spPr>
          <a:xfrm>
            <a:off x="8791076" y="2535239"/>
            <a:ext cx="2474180" cy="1486858"/>
          </a:xfrm>
          <a:prstGeom prst="chevron">
            <a:avLst>
              <a:gd name="adj" fmla="val 30605"/>
            </a:avLst>
          </a:prstGeom>
          <a:solidFill>
            <a:srgbClr val="82A1D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37" name="テキスト ボックス 36">
            <a:extLst>
              <a:ext uri="{FF2B5EF4-FFF2-40B4-BE49-F238E27FC236}">
                <a16:creationId xmlns:a16="http://schemas.microsoft.com/office/drawing/2014/main" id="{CA7D8850-306B-8B7C-1F5C-7C2335ABD678}"/>
              </a:ext>
            </a:extLst>
          </p:cNvPr>
          <p:cNvSpPr txBox="1"/>
          <p:nvPr/>
        </p:nvSpPr>
        <p:spPr>
          <a:xfrm>
            <a:off x="9345875" y="2619359"/>
            <a:ext cx="1495514" cy="369332"/>
          </a:xfrm>
          <a:prstGeom prst="rect">
            <a:avLst/>
          </a:prstGeom>
          <a:noFill/>
        </p:spPr>
        <p:txBody>
          <a:bodyPr wrap="square" rtlCol="0">
            <a:spAutoFit/>
          </a:bodyPr>
          <a:lstStyle/>
          <a:p>
            <a:r>
              <a:rPr kumimoji="1" lang="en-US" altLang="ja-JP" b="1" dirty="0"/>
              <a:t>STEP</a:t>
            </a:r>
            <a:r>
              <a:rPr lang="ja-JP" altLang="en-US" b="1" dirty="0"/>
              <a:t>⑤</a:t>
            </a:r>
            <a:endParaRPr kumimoji="1" lang="ja-JP" altLang="en-US" b="1" dirty="0"/>
          </a:p>
        </p:txBody>
      </p:sp>
      <p:sp>
        <p:nvSpPr>
          <p:cNvPr id="38" name="テキスト ボックス 37">
            <a:extLst>
              <a:ext uri="{FF2B5EF4-FFF2-40B4-BE49-F238E27FC236}">
                <a16:creationId xmlns:a16="http://schemas.microsoft.com/office/drawing/2014/main" id="{6A137E51-0565-DA64-FF6D-8A20E2ED83B1}"/>
              </a:ext>
            </a:extLst>
          </p:cNvPr>
          <p:cNvSpPr txBox="1"/>
          <p:nvPr/>
        </p:nvSpPr>
        <p:spPr>
          <a:xfrm>
            <a:off x="9380816" y="2964030"/>
            <a:ext cx="1467068" cy="1015663"/>
          </a:xfrm>
          <a:prstGeom prst="rect">
            <a:avLst/>
          </a:prstGeom>
          <a:noFill/>
        </p:spPr>
        <p:txBody>
          <a:bodyPr wrap="none" rtlCol="0">
            <a:spAutoFit/>
          </a:bodyPr>
          <a:lstStyle/>
          <a:p>
            <a:pPr algn="ctr"/>
            <a:r>
              <a:rPr lang="ja-JP" altLang="en-US" sz="2000" b="1" dirty="0"/>
              <a:t>調査結果を</a:t>
            </a:r>
            <a:endParaRPr lang="en-US" altLang="ja-JP" sz="2000" b="1" dirty="0"/>
          </a:p>
          <a:p>
            <a:pPr algn="ctr"/>
            <a:r>
              <a:rPr lang="ja-JP" altLang="en-US" sz="2000" b="1" dirty="0"/>
              <a:t>踏まえて</a:t>
            </a:r>
            <a:endParaRPr lang="en-US" altLang="ja-JP" sz="2000" b="1" dirty="0"/>
          </a:p>
          <a:p>
            <a:pPr algn="ctr"/>
            <a:r>
              <a:rPr lang="ja-JP" altLang="en-US" sz="2000" b="1" dirty="0"/>
              <a:t>画面に反映</a:t>
            </a:r>
            <a:endParaRPr kumimoji="1" lang="ja-JP" altLang="en-US" sz="2000" b="1" dirty="0"/>
          </a:p>
        </p:txBody>
      </p:sp>
    </p:spTree>
    <p:extLst>
      <p:ext uri="{BB962C8B-B14F-4D97-AF65-F5344CB8AC3E}">
        <p14:creationId xmlns:p14="http://schemas.microsoft.com/office/powerpoint/2010/main" val="348091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5B917E3B-892D-4FCD-B9A4-57B1A11BBF67}"/>
              </a:ext>
            </a:extLst>
          </p:cNvPr>
          <p:cNvSpPr/>
          <p:nvPr/>
        </p:nvSpPr>
        <p:spPr>
          <a:xfrm>
            <a:off x="93477" y="807342"/>
            <a:ext cx="11709550" cy="5317233"/>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397EAA87-CBC7-4188-BE7C-F520722825F2}"/>
              </a:ext>
            </a:extLst>
          </p:cNvPr>
          <p:cNvSpPr/>
          <p:nvPr/>
        </p:nvSpPr>
        <p:spPr>
          <a:xfrm>
            <a:off x="388973" y="1081096"/>
            <a:ext cx="11149084" cy="4695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60D4C310-2589-4E4E-B8DB-5BE4F2242A06}"/>
              </a:ext>
            </a:extLst>
          </p:cNvPr>
          <p:cNvSpPr txBox="1"/>
          <p:nvPr/>
        </p:nvSpPr>
        <p:spPr>
          <a:xfrm>
            <a:off x="730297" y="1324514"/>
            <a:ext cx="5365703" cy="400110"/>
          </a:xfrm>
          <a:prstGeom prst="rect">
            <a:avLst/>
          </a:prstGeom>
          <a:noFill/>
        </p:spPr>
        <p:txBody>
          <a:bodyPr wrap="square" rtlCol="0">
            <a:spAutoFit/>
          </a:bodyPr>
          <a:lstStyle/>
          <a:p>
            <a:r>
              <a:rPr kumimoji="1" lang="en-US" altLang="ja-JP" sz="2000" b="1" dirty="0"/>
              <a:t>Media Theater</a:t>
            </a:r>
            <a:r>
              <a:rPr kumimoji="1" lang="ja-JP" altLang="en-US" sz="2000" b="1" dirty="0"/>
              <a:t>ブログにおける</a:t>
            </a:r>
          </a:p>
        </p:txBody>
      </p:sp>
      <p:cxnSp>
        <p:nvCxnSpPr>
          <p:cNvPr id="56" name="直線コネクタ 55">
            <a:extLst>
              <a:ext uri="{FF2B5EF4-FFF2-40B4-BE49-F238E27FC236}">
                <a16:creationId xmlns:a16="http://schemas.microsoft.com/office/drawing/2014/main" id="{F5E111A0-CBD4-4A10-8993-80EAFA4D872D}"/>
              </a:ext>
            </a:extLst>
          </p:cNvPr>
          <p:cNvCxnSpPr>
            <a:cxnSpLocks/>
          </p:cNvCxnSpPr>
          <p:nvPr/>
        </p:nvCxnSpPr>
        <p:spPr>
          <a:xfrm>
            <a:off x="541373" y="1795665"/>
            <a:ext cx="10800543"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3" name="正方形/長方形 72">
            <a:extLst>
              <a:ext uri="{FF2B5EF4-FFF2-40B4-BE49-F238E27FC236}">
                <a16:creationId xmlns:a16="http://schemas.microsoft.com/office/drawing/2014/main" id="{50D0C755-07A9-4863-BB72-6C0CA2C10744}"/>
              </a:ext>
            </a:extLst>
          </p:cNvPr>
          <p:cNvSpPr/>
          <p:nvPr/>
        </p:nvSpPr>
        <p:spPr>
          <a:xfrm>
            <a:off x="830287" y="2278096"/>
            <a:ext cx="2630365" cy="825791"/>
          </a:xfrm>
          <a:prstGeom prst="rect">
            <a:avLst/>
          </a:prstGeom>
          <a:solidFill>
            <a:srgbClr val="688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仮説</a:t>
            </a:r>
          </a:p>
        </p:txBody>
      </p:sp>
      <p:sp>
        <p:nvSpPr>
          <p:cNvPr id="74" name="正方形/長方形 73">
            <a:extLst>
              <a:ext uri="{FF2B5EF4-FFF2-40B4-BE49-F238E27FC236}">
                <a16:creationId xmlns:a16="http://schemas.microsoft.com/office/drawing/2014/main" id="{341C906A-E34A-4868-8FF0-CC418BE9EFFA}"/>
              </a:ext>
            </a:extLst>
          </p:cNvPr>
          <p:cNvSpPr/>
          <p:nvPr/>
        </p:nvSpPr>
        <p:spPr>
          <a:xfrm>
            <a:off x="830287" y="3483981"/>
            <a:ext cx="2630365" cy="825791"/>
          </a:xfrm>
          <a:prstGeom prst="rect">
            <a:avLst/>
          </a:prstGeom>
          <a:solidFill>
            <a:srgbClr val="688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検証ポイント</a:t>
            </a:r>
          </a:p>
        </p:txBody>
      </p:sp>
      <p:sp>
        <p:nvSpPr>
          <p:cNvPr id="75" name="正方形/長方形 74">
            <a:extLst>
              <a:ext uri="{FF2B5EF4-FFF2-40B4-BE49-F238E27FC236}">
                <a16:creationId xmlns:a16="http://schemas.microsoft.com/office/drawing/2014/main" id="{2A940283-9585-4B00-8F0A-233EFB4AFAD8}"/>
              </a:ext>
            </a:extLst>
          </p:cNvPr>
          <p:cNvSpPr/>
          <p:nvPr/>
        </p:nvSpPr>
        <p:spPr>
          <a:xfrm>
            <a:off x="830287" y="4689865"/>
            <a:ext cx="2630365" cy="825791"/>
          </a:xfrm>
          <a:prstGeom prst="rect">
            <a:avLst/>
          </a:prstGeom>
          <a:solidFill>
            <a:srgbClr val="688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検証方法</a:t>
            </a:r>
            <a:endParaRPr kumimoji="1" lang="en-US" altLang="ja-JP" sz="2000" b="1" dirty="0"/>
          </a:p>
        </p:txBody>
      </p:sp>
      <p:sp>
        <p:nvSpPr>
          <p:cNvPr id="2" name="正方形/長方形 1">
            <a:extLst>
              <a:ext uri="{FF2B5EF4-FFF2-40B4-BE49-F238E27FC236}">
                <a16:creationId xmlns:a16="http://schemas.microsoft.com/office/drawing/2014/main" id="{B4294964-EB12-4396-A7D5-FFCBCB5B7FF2}"/>
              </a:ext>
            </a:extLst>
          </p:cNvPr>
          <p:cNvSpPr/>
          <p:nvPr/>
        </p:nvSpPr>
        <p:spPr>
          <a:xfrm>
            <a:off x="4089006" y="2457190"/>
            <a:ext cx="7252910" cy="646331"/>
          </a:xfrm>
          <a:prstGeom prst="rect">
            <a:avLst/>
          </a:prstGeom>
        </p:spPr>
        <p:txBody>
          <a:bodyPr wrap="square">
            <a:spAutoFit/>
          </a:bodyPr>
          <a:lstStyle/>
          <a:p>
            <a:r>
              <a:rPr lang="ja-JP" altLang="en-US" dirty="0">
                <a:solidFill>
                  <a:srgbClr val="333333"/>
                </a:solidFill>
                <a:latin typeface="Hiragino Kaku Gothic ProN"/>
              </a:rPr>
              <a:t>サイトの回遊性が悪く、ユーザが到達したいページにスムーズに誘導できていないのではないか</a:t>
            </a:r>
            <a:endParaRPr lang="ja-JP" altLang="en-US" dirty="0"/>
          </a:p>
        </p:txBody>
      </p:sp>
      <p:sp>
        <p:nvSpPr>
          <p:cNvPr id="3" name="正方形/長方形 2">
            <a:extLst>
              <a:ext uri="{FF2B5EF4-FFF2-40B4-BE49-F238E27FC236}">
                <a16:creationId xmlns:a16="http://schemas.microsoft.com/office/drawing/2014/main" id="{57BB7E04-1C06-4E5A-A280-A20E926B78AB}"/>
              </a:ext>
            </a:extLst>
          </p:cNvPr>
          <p:cNvSpPr/>
          <p:nvPr/>
        </p:nvSpPr>
        <p:spPr>
          <a:xfrm>
            <a:off x="4089006" y="3678161"/>
            <a:ext cx="7252910" cy="369332"/>
          </a:xfrm>
          <a:prstGeom prst="rect">
            <a:avLst/>
          </a:prstGeom>
        </p:spPr>
        <p:txBody>
          <a:bodyPr wrap="square">
            <a:spAutoFit/>
          </a:bodyPr>
          <a:lstStyle/>
          <a:p>
            <a:r>
              <a:rPr lang="ja-JP" altLang="en-US" dirty="0">
                <a:solidFill>
                  <a:srgbClr val="333333"/>
                </a:solidFill>
                <a:latin typeface="Hiragino Kaku Gothic ProN"/>
              </a:rPr>
              <a:t>サイト内の回遊性が悪い原因の把握と見直すべきページの抽出</a:t>
            </a:r>
            <a:endParaRPr lang="ja-JP" altLang="en-US" dirty="0"/>
          </a:p>
        </p:txBody>
      </p:sp>
      <p:sp>
        <p:nvSpPr>
          <p:cNvPr id="76" name="正方形/長方形 75">
            <a:extLst>
              <a:ext uri="{FF2B5EF4-FFF2-40B4-BE49-F238E27FC236}">
                <a16:creationId xmlns:a16="http://schemas.microsoft.com/office/drawing/2014/main" id="{7F4C00F1-EC8A-4FAB-B074-DB983CE1F5C0}"/>
              </a:ext>
            </a:extLst>
          </p:cNvPr>
          <p:cNvSpPr/>
          <p:nvPr/>
        </p:nvSpPr>
        <p:spPr>
          <a:xfrm>
            <a:off x="4089006" y="4780059"/>
            <a:ext cx="7252910" cy="646331"/>
          </a:xfrm>
          <a:prstGeom prst="rect">
            <a:avLst/>
          </a:prstGeom>
        </p:spPr>
        <p:txBody>
          <a:bodyPr wrap="square">
            <a:spAutoFit/>
          </a:bodyPr>
          <a:lstStyle/>
          <a:p>
            <a:r>
              <a:rPr lang="ja-JP" altLang="en-US" dirty="0">
                <a:solidFill>
                  <a:srgbClr val="333333"/>
                </a:solidFill>
                <a:latin typeface="Hiragino Kaku Gothic ProN"/>
              </a:rPr>
              <a:t>普段使われている状況と同条件でサイトを見てもらいながら、使いずらいポイントやその理由を深掘ることで改善施策を洗い出す</a:t>
            </a:r>
            <a:endParaRPr lang="ja-JP" altLang="en-US" dirty="0"/>
          </a:p>
        </p:txBody>
      </p:sp>
    </p:spTree>
    <p:extLst>
      <p:ext uri="{BB962C8B-B14F-4D97-AF65-F5344CB8AC3E}">
        <p14:creationId xmlns:p14="http://schemas.microsoft.com/office/powerpoint/2010/main" val="24804128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27370</TotalTime>
  <Words>2896</Words>
  <Application>Microsoft Macintosh PowerPoint</Application>
  <PresentationFormat>ワイド画面</PresentationFormat>
  <Paragraphs>827</Paragraphs>
  <Slides>54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54</vt:i4>
      </vt:variant>
    </vt:vector>
  </HeadingPairs>
  <TitlesOfParts>
    <vt:vector size="61" baseType="lpstr">
      <vt:lpstr>Hiragino Kaku Gothic ProN</vt:lpstr>
      <vt:lpstr>游ゴシック</vt:lpstr>
      <vt:lpstr>游ゴシック</vt:lpstr>
      <vt:lpstr>游ゴシック Light</vt:lpstr>
      <vt:lpstr>游ゴシック体</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熊木 彩乃(18LE1080)</dc:creator>
  <cp:lastModifiedBy>清水 泰裕</cp:lastModifiedBy>
  <cp:revision>194</cp:revision>
  <dcterms:created xsi:type="dcterms:W3CDTF">2022-08-08T01:47:53Z</dcterms:created>
  <dcterms:modified xsi:type="dcterms:W3CDTF">2023-04-25T04:18:17Z</dcterms:modified>
</cp:coreProperties>
</file>