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901" r:id="rId2"/>
    <p:sldId id="5902" r:id="rId3"/>
    <p:sldId id="5903" r:id="rId4"/>
    <p:sldId id="590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85363" autoAdjust="0"/>
  </p:normalViewPr>
  <p:slideViewPr>
    <p:cSldViewPr snapToGrid="0">
      <p:cViewPr varScale="1">
        <p:scale>
          <a:sx n="94" d="100"/>
          <a:sy n="94" d="100"/>
        </p:scale>
        <p:origin x="10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CE715-9E3B-4A51-BE31-A871C3BA045C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B7886-A6B0-401E-9FE8-30FB558F8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86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192088" y="828675"/>
            <a:ext cx="7366001" cy="41449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 eaLnBrk="0" fontAlgn="base" hangingPunct="0">
              <a:lnSpc>
                <a:spcPts val="2167"/>
              </a:lnSpc>
              <a:spcBef>
                <a:spcPts val="650"/>
              </a:spcBef>
              <a:spcAft>
                <a:spcPct val="0"/>
              </a:spcAft>
              <a:defRPr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ts val="1200"/>
            </a:pPr>
            <a:fld id="{00000000-1234-1234-1234-123412341234}" type="slidenum">
              <a:rPr lang="en-US" altLang="ja-JP" sz="1200">
                <a:solidFill>
                  <a:schemeClr val="dk2"/>
                </a:solidFill>
                <a:latin typeface="MS PGothic"/>
                <a:ea typeface="MS PGothic"/>
                <a:cs typeface="MS PGothic"/>
                <a:sym typeface="MS PGothic"/>
              </a:rPr>
              <a:pPr algn="r">
                <a:buSzPts val="1200"/>
              </a:pPr>
              <a:t>1</a:t>
            </a:fld>
            <a:endParaRPr lang="en-US" sz="1200">
              <a:solidFill>
                <a:schemeClr val="dk2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697990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192088" y="828675"/>
            <a:ext cx="7366001" cy="41449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 eaLnBrk="0" fontAlgn="base" hangingPunct="0">
              <a:lnSpc>
                <a:spcPts val="2167"/>
              </a:lnSpc>
              <a:spcBef>
                <a:spcPts val="650"/>
              </a:spcBef>
              <a:spcAft>
                <a:spcPct val="0"/>
              </a:spcAft>
              <a:defRPr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ts val="1200"/>
            </a:pPr>
            <a:fld id="{00000000-1234-1234-1234-123412341234}" type="slidenum">
              <a:rPr lang="en-US" altLang="ja-JP" sz="1200">
                <a:solidFill>
                  <a:schemeClr val="dk2"/>
                </a:solidFill>
                <a:latin typeface="MS PGothic"/>
                <a:ea typeface="MS PGothic"/>
                <a:cs typeface="MS PGothic"/>
                <a:sym typeface="MS PGothic"/>
              </a:rPr>
              <a:pPr algn="r">
                <a:buSzPts val="1200"/>
              </a:pPr>
              <a:t>2</a:t>
            </a:fld>
            <a:endParaRPr lang="en-US" sz="1200">
              <a:solidFill>
                <a:schemeClr val="dk2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2163303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192088" y="828675"/>
            <a:ext cx="7366001" cy="41449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 eaLnBrk="0" fontAlgn="base" hangingPunct="0">
              <a:lnSpc>
                <a:spcPts val="2167"/>
              </a:lnSpc>
              <a:spcBef>
                <a:spcPts val="650"/>
              </a:spcBef>
              <a:spcAft>
                <a:spcPct val="0"/>
              </a:spcAft>
              <a:defRPr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ts val="1200"/>
            </a:pPr>
            <a:fld id="{00000000-1234-1234-1234-123412341234}" type="slidenum">
              <a:rPr lang="en-US" altLang="ja-JP" sz="1200">
                <a:solidFill>
                  <a:schemeClr val="dk2"/>
                </a:solidFill>
                <a:latin typeface="MS PGothic"/>
                <a:ea typeface="MS PGothic"/>
                <a:cs typeface="MS PGothic"/>
                <a:sym typeface="MS PGothic"/>
              </a:rPr>
              <a:pPr algn="r">
                <a:buSzPts val="1200"/>
              </a:pPr>
              <a:t>3</a:t>
            </a:fld>
            <a:endParaRPr lang="en-US" sz="1200">
              <a:solidFill>
                <a:schemeClr val="dk2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3319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192088" y="828675"/>
            <a:ext cx="7366001" cy="41449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 eaLnBrk="0" fontAlgn="base" hangingPunct="0">
              <a:lnSpc>
                <a:spcPts val="2167"/>
              </a:lnSpc>
              <a:spcBef>
                <a:spcPts val="650"/>
              </a:spcBef>
              <a:spcAft>
                <a:spcPct val="0"/>
              </a:spcAft>
              <a:defRPr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ts val="1200"/>
            </a:pPr>
            <a:fld id="{00000000-1234-1234-1234-123412341234}" type="slidenum">
              <a:rPr lang="en-US" altLang="ja-JP" sz="1200">
                <a:solidFill>
                  <a:schemeClr val="dk2"/>
                </a:solidFill>
                <a:latin typeface="MS PGothic"/>
                <a:ea typeface="MS PGothic"/>
                <a:cs typeface="MS PGothic"/>
                <a:sym typeface="MS PGothic"/>
              </a:rPr>
              <a:pPr algn="r">
                <a:buSzPts val="1200"/>
              </a:pPr>
              <a:t>4</a:t>
            </a:fld>
            <a:endParaRPr lang="en-US" sz="1200">
              <a:solidFill>
                <a:schemeClr val="dk2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3204067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DEC54-E1AA-ED04-721B-6E2AA1EE4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C7A3ED-6A24-12DB-5514-52F5502B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6195D9-DEA8-64AE-0A5C-6FAD5DD03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43D9EC-3C73-50DD-500A-28CDD9D0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787C4F-B363-391F-B2C3-79899D4F8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76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FAC545-A697-4D7B-85DC-F9056F160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8F87A4-4727-4F79-C96F-ACE9099BF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869F14-46C9-4AAF-5F2B-2A361C1D1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AB6A2A-4495-8A3F-EB23-F82FD1F58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75CF08-BF6D-07AB-643A-FA17109B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81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F0AC913-6E6E-C92A-BC59-30938753E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D504B2-9601-291B-03AC-F0B6A92F3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8F9419-A17F-B1BC-A992-F35887EA3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75831F-5684-5B9C-5A24-7ADDFF5C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E3C4A9-DD5A-9276-8EDE-599D46E12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3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C3BE83-25AA-1EBA-6134-BE0FE467C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D628AE-CAE7-2F88-D581-CF5AA94BB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597C63-E77A-4AC6-B32E-C68C376F4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61D69A-4323-1EE7-884F-1940DECFD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246AC7-E6A2-5097-21BD-9C4FFD7C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80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DE2220-83C2-0C97-13BE-DC60A7A69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020D77-0162-B0CD-B5A5-BAFAD359B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E9525E-8AB5-7126-3D56-61AC896E5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36EDEF-7251-6432-5BF7-1AEAF6BF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59C3E5-A182-5A55-1A9A-57BDB93C3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62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E3DEB4-8B97-86F4-32E0-3172928CA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F60734-018E-BAD9-581D-3D97B7ACA8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9386CD7-9D12-8781-D3E5-D5252490B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0B436C-F592-270A-0AC9-1BF0AB56D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C17A4E-429F-ED69-6087-1C8E365FB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4BDC89-A09B-BEAD-0E2B-12D3BE893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79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68CAFE-02F5-7EDE-1781-9292503A4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C30620-C87D-F3AC-8003-6877E3A10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65E13D-EAD0-ED0F-B083-1331ABA61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3F113DD-F2DD-993A-FF2E-EE738AA8E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C5A65FE-A31A-6F54-05D3-6505B2E71C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64B80BE-2E71-10F9-F93E-A3B4CDF80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5FBBB8-41BC-FF45-9841-5FA132BB9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EB76F56-8D6D-8A56-3A1C-4BCA25E5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51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EB47B1-C71F-62F1-5428-FF3BF0B4D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B0EB2-81FF-60DD-5BAA-5CF0CA169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C62EDD-CB07-3F30-801B-6766DFE8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4A01AF-AE51-9391-CAA3-145F6808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88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34DE978-F40C-B0F1-4D86-710987408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30C89B-C454-C485-93EC-7BDEF2975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C1F3B2-0F79-B5D7-ED7C-F35E7C145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7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622A4B-6465-D047-33AE-22679635C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6D311B-99E3-346A-8A51-322AB26AC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C94D17-B8E5-EDDD-2157-25EDDCED8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0B59D7-C2CD-B16C-EFED-366AE095A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C9A123-5E86-9541-8E51-F3F4CD79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503102-8B3C-574D-F8A4-7E0AC2D6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44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48592A-02D9-73AF-10C3-63B070135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71A3D84-B5D3-762F-44BF-42B82C7D0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821EBD-EF09-612A-61C6-ED94BB24A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51F018-BAAC-3F0E-5206-164D3615B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F28594-9B55-AC8D-4726-21432E976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EC49F-5A34-A5AF-0020-4F7363B5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19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B0BA2F5-A025-DFE4-70A6-4C63D0B7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0C88A7-647A-4399-666E-BD8EB73C5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594ABD-DF9A-199C-AF84-ABB988B28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4B8E-E213-44AC-A853-D9D5ECBFC595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B7D50E-3738-CFC2-9616-E855B40BC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243C48-EBD9-0561-5F61-E241F8ECC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68F96-577C-41E0-9E5C-5ACD4A55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38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台形 13">
            <a:extLst>
              <a:ext uri="{FF2B5EF4-FFF2-40B4-BE49-F238E27FC236}">
                <a16:creationId xmlns:a16="http://schemas.microsoft.com/office/drawing/2014/main" id="{3B7999AA-D22B-1C07-DFDC-19415F49DCC2}"/>
              </a:ext>
            </a:extLst>
          </p:cNvPr>
          <p:cNvSpPr/>
          <p:nvPr/>
        </p:nvSpPr>
        <p:spPr>
          <a:xfrm rot="10800000">
            <a:off x="385224" y="1192648"/>
            <a:ext cx="1596513" cy="5056870"/>
          </a:xfrm>
          <a:prstGeom prst="trapezoid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C24A54-833A-3C25-F974-662F0F9283DF}"/>
              </a:ext>
            </a:extLst>
          </p:cNvPr>
          <p:cNvSpPr txBox="1"/>
          <p:nvPr/>
        </p:nvSpPr>
        <p:spPr>
          <a:xfrm>
            <a:off x="677922" y="1876600"/>
            <a:ext cx="1045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潜在層</a:t>
            </a:r>
            <a:endParaRPr kumimoji="1"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AA34CE8-DDB3-155E-3029-9A2AF9FB61A3}"/>
              </a:ext>
            </a:extLst>
          </p:cNvPr>
          <p:cNvSpPr txBox="1"/>
          <p:nvPr/>
        </p:nvSpPr>
        <p:spPr>
          <a:xfrm>
            <a:off x="379303" y="3426325"/>
            <a:ext cx="1596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比較検討層</a:t>
            </a:r>
            <a:endParaRPr kumimoji="1"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Rectangle 42">
            <a:extLst>
              <a:ext uri="{FF2B5EF4-FFF2-40B4-BE49-F238E27FC236}">
                <a16:creationId xmlns:a16="http://schemas.microsoft.com/office/drawing/2014/main" id="{5C34C1F2-EC95-4470-280D-9A4AC5C0F27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89951" y="454583"/>
            <a:ext cx="1591788" cy="6810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latin typeface="Meiryo" panose="020B0604030504040204" pitchFamily="34" charset="-128"/>
                <a:ea typeface="Meiryo" panose="020B0604030504040204" pitchFamily="34" charset="-128"/>
              </a:rPr>
              <a:t>顧客層</a:t>
            </a:r>
            <a:endParaRPr lang="en-US" altLang="ja-JP" sz="16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19">
            <a:extLst>
              <a:ext uri="{FF2B5EF4-FFF2-40B4-BE49-F238E27FC236}">
                <a16:creationId xmlns:a16="http://schemas.microsoft.com/office/drawing/2014/main" id="{39B42661-C8C3-AE44-40B3-2A51C8315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53" y="2217191"/>
            <a:ext cx="1728000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50" b="0" dirty="0">
                <a:latin typeface="Meiryo" panose="020B0604030504040204" pitchFamily="34" charset="-128"/>
                <a:ea typeface="Meiryo" panose="020B0604030504040204" pitchFamily="34" charset="-128"/>
              </a:rPr>
              <a:t>これから悩みを持つ、</a:t>
            </a:r>
            <a:endParaRPr lang="en-US" altLang="ja-JP" sz="1050" b="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1050" b="0" dirty="0">
                <a:latin typeface="Meiryo" panose="020B0604030504040204" pitchFamily="34" charset="-128"/>
                <a:ea typeface="Meiryo" panose="020B0604030504040204" pitchFamily="34" charset="-128"/>
              </a:rPr>
              <a:t>悩みの解決策は不明</a:t>
            </a:r>
          </a:p>
        </p:txBody>
      </p:sp>
      <p:sp>
        <p:nvSpPr>
          <p:cNvPr id="19" name="正方形/長方形 119">
            <a:extLst>
              <a:ext uri="{FF2B5EF4-FFF2-40B4-BE49-F238E27FC236}">
                <a16:creationId xmlns:a16="http://schemas.microsoft.com/office/drawing/2014/main" id="{8578DADF-DB33-3616-17A1-906D664F1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20" y="3727870"/>
            <a:ext cx="1728000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50" b="0" dirty="0">
                <a:latin typeface="Meiryo" panose="020B0604030504040204" pitchFamily="34" charset="-128"/>
                <a:ea typeface="Meiryo" panose="020B0604030504040204" pitchFamily="34" charset="-128"/>
              </a:rPr>
              <a:t>悩みの解決方法や特定の</a:t>
            </a:r>
            <a:endParaRPr lang="en-US" altLang="ja-JP" sz="1050" b="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1050" b="0" dirty="0">
                <a:latin typeface="Meiryo" panose="020B0604030504040204" pitchFamily="34" charset="-128"/>
                <a:ea typeface="Meiryo" panose="020B0604030504040204" pitchFamily="34" charset="-128"/>
              </a:rPr>
              <a:t>サービスを比較検討中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940FF0E-9E3E-39FD-B986-ADCB9B986B23}"/>
              </a:ext>
            </a:extLst>
          </p:cNvPr>
          <p:cNvSpPr txBox="1"/>
          <p:nvPr/>
        </p:nvSpPr>
        <p:spPr>
          <a:xfrm>
            <a:off x="677922" y="5213024"/>
            <a:ext cx="1045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顕在層</a:t>
            </a:r>
            <a:endParaRPr kumimoji="1"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119">
            <a:extLst>
              <a:ext uri="{FF2B5EF4-FFF2-40B4-BE49-F238E27FC236}">
                <a16:creationId xmlns:a16="http://schemas.microsoft.com/office/drawing/2014/main" id="{CB747481-00E0-6CD6-AC42-69641ABCB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070" y="5578674"/>
            <a:ext cx="1786324" cy="2539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50" b="0" dirty="0">
                <a:latin typeface="Meiryo" panose="020B0604030504040204" pitchFamily="34" charset="-128"/>
                <a:ea typeface="Meiryo" panose="020B0604030504040204" pitchFamily="34" charset="-128"/>
              </a:rPr>
              <a:t>特定のサービスを使いたい</a:t>
            </a: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63782B2C-EB76-7F42-61FB-2D24475C9B2E}"/>
              </a:ext>
            </a:extLst>
          </p:cNvPr>
          <p:cNvCxnSpPr>
            <a:cxnSpLocks/>
          </p:cNvCxnSpPr>
          <p:nvPr/>
        </p:nvCxnSpPr>
        <p:spPr bwMode="auto">
          <a:xfrm>
            <a:off x="385225" y="2853212"/>
            <a:ext cx="113104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83DBC42E-3636-13A5-6C5B-C3AE4EEC42B8}"/>
              </a:ext>
            </a:extLst>
          </p:cNvPr>
          <p:cNvCxnSpPr>
            <a:cxnSpLocks/>
          </p:cNvCxnSpPr>
          <p:nvPr/>
        </p:nvCxnSpPr>
        <p:spPr bwMode="auto">
          <a:xfrm>
            <a:off x="385225" y="4633319"/>
            <a:ext cx="113104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42">
            <a:extLst>
              <a:ext uri="{FF2B5EF4-FFF2-40B4-BE49-F238E27FC236}">
                <a16:creationId xmlns:a16="http://schemas.microsoft.com/office/drawing/2014/main" id="{2C2BD0B3-2AF1-FAEB-8CFA-EA9D20D9DE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351755" y="441625"/>
            <a:ext cx="1370408" cy="666811"/>
          </a:xfrm>
          <a:prstGeom prst="rect">
            <a:avLst/>
          </a:prstGeom>
          <a:solidFill>
            <a:srgbClr val="FF9900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伸びしろ</a:t>
            </a:r>
          </a:p>
        </p:txBody>
      </p:sp>
      <p:sp>
        <p:nvSpPr>
          <p:cNvPr id="31" name="Rectangle 42">
            <a:extLst>
              <a:ext uri="{FF2B5EF4-FFF2-40B4-BE49-F238E27FC236}">
                <a16:creationId xmlns:a16="http://schemas.microsoft.com/office/drawing/2014/main" id="{E795749E-D056-5CBA-8AA6-EA399177B00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062291" y="454583"/>
            <a:ext cx="1591788" cy="653859"/>
          </a:xfrm>
          <a:prstGeom prst="rect">
            <a:avLst/>
          </a:prstGeom>
          <a:solidFill>
            <a:srgbClr val="538CF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キーワード</a:t>
            </a:r>
          </a:p>
        </p:txBody>
      </p:sp>
      <p:sp>
        <p:nvSpPr>
          <p:cNvPr id="38" name="Rectangle 42">
            <a:extLst>
              <a:ext uri="{FF2B5EF4-FFF2-40B4-BE49-F238E27FC236}">
                <a16:creationId xmlns:a16="http://schemas.microsoft.com/office/drawing/2014/main" id="{66A4BC3D-95B9-DC9E-5579-7192C9A8B739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08770" y="463110"/>
            <a:ext cx="6607323" cy="299012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集客チャネル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1D58367-1EA8-9510-8D91-E986FBCA8211}"/>
              </a:ext>
            </a:extLst>
          </p:cNvPr>
          <p:cNvCxnSpPr>
            <a:cxnSpLocks/>
          </p:cNvCxnSpPr>
          <p:nvPr/>
        </p:nvCxnSpPr>
        <p:spPr bwMode="auto">
          <a:xfrm>
            <a:off x="3708350" y="1302461"/>
            <a:ext cx="0" cy="49351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D68D319-AE08-07DF-DBF6-94972D91BBFA}"/>
              </a:ext>
            </a:extLst>
          </p:cNvPr>
          <p:cNvCxnSpPr>
            <a:cxnSpLocks/>
          </p:cNvCxnSpPr>
          <p:nvPr/>
        </p:nvCxnSpPr>
        <p:spPr bwMode="auto">
          <a:xfrm>
            <a:off x="10303310" y="1232024"/>
            <a:ext cx="12783" cy="49916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2E765F3-8E37-99B3-ADCF-F5E00FBA4EB3}"/>
              </a:ext>
            </a:extLst>
          </p:cNvPr>
          <p:cNvCxnSpPr>
            <a:cxnSpLocks/>
          </p:cNvCxnSpPr>
          <p:nvPr/>
        </p:nvCxnSpPr>
        <p:spPr bwMode="auto">
          <a:xfrm>
            <a:off x="5333347" y="1372004"/>
            <a:ext cx="10128" cy="48775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85DADD2D-FAC5-4C16-BD81-6CE3CD7A9CA9}"/>
              </a:ext>
            </a:extLst>
          </p:cNvPr>
          <p:cNvCxnSpPr>
            <a:cxnSpLocks/>
          </p:cNvCxnSpPr>
          <p:nvPr/>
        </p:nvCxnSpPr>
        <p:spPr bwMode="auto">
          <a:xfrm>
            <a:off x="8643624" y="1232024"/>
            <a:ext cx="12849" cy="50174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73E2A347-FE0F-F824-FBF1-F6634E914153}"/>
              </a:ext>
            </a:extLst>
          </p:cNvPr>
          <p:cNvCxnSpPr>
            <a:cxnSpLocks/>
          </p:cNvCxnSpPr>
          <p:nvPr/>
        </p:nvCxnSpPr>
        <p:spPr bwMode="auto">
          <a:xfrm>
            <a:off x="7061347" y="1302461"/>
            <a:ext cx="14227" cy="49470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正方形/長方形 119">
            <a:extLst>
              <a:ext uri="{FF2B5EF4-FFF2-40B4-BE49-F238E27FC236}">
                <a16:creationId xmlns:a16="http://schemas.microsoft.com/office/drawing/2014/main" id="{0632DC8C-5DF9-92B6-0CB9-B4B18B4C4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318" y="3684914"/>
            <a:ext cx="172800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〇〇〇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正方形/長方形 119">
            <a:extLst>
              <a:ext uri="{FF2B5EF4-FFF2-40B4-BE49-F238E27FC236}">
                <a16:creationId xmlns:a16="http://schemas.microsoft.com/office/drawing/2014/main" id="{CDF7F395-304D-05C3-FAE5-5E5A75BF0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6079" y="2055315"/>
            <a:ext cx="172800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〇〇〇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正方形/長方形 119">
            <a:extLst>
              <a:ext uri="{FF2B5EF4-FFF2-40B4-BE49-F238E27FC236}">
                <a16:creationId xmlns:a16="http://schemas.microsoft.com/office/drawing/2014/main" id="{FFD5EA69-3414-47D9-0F06-1B4120130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606" y="5307908"/>
            <a:ext cx="219119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〇〇〇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D78C2A92-8B60-C90D-5150-469E69CAC230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08769" y="814017"/>
            <a:ext cx="1591788" cy="294419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自然検索</a:t>
            </a:r>
          </a:p>
        </p:txBody>
      </p:sp>
      <p:sp>
        <p:nvSpPr>
          <p:cNvPr id="8" name="Rectangle 42">
            <a:extLst>
              <a:ext uri="{FF2B5EF4-FFF2-40B4-BE49-F238E27FC236}">
                <a16:creationId xmlns:a16="http://schemas.microsoft.com/office/drawing/2014/main" id="{B0C291C9-0182-B63E-C8E5-1BDD6C40FA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5381109" y="814017"/>
            <a:ext cx="1591788" cy="294419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リスティング広告</a:t>
            </a:r>
          </a:p>
        </p:txBody>
      </p:sp>
      <p:sp>
        <p:nvSpPr>
          <p:cNvPr id="26" name="Rectangle 42">
            <a:extLst>
              <a:ext uri="{FF2B5EF4-FFF2-40B4-BE49-F238E27FC236}">
                <a16:creationId xmlns:a16="http://schemas.microsoft.com/office/drawing/2014/main" id="{D88EFD9A-C387-D903-33B8-E19AD5BA9A9C}"/>
              </a:ext>
            </a:extLst>
          </p:cNvPr>
          <p:cNvSpPr>
            <a:spLocks noChangeArrowheads="1"/>
          </p:cNvSpPr>
          <p:nvPr/>
        </p:nvSpPr>
        <p:spPr bwMode="gray">
          <a:xfrm>
            <a:off x="7027587" y="814017"/>
            <a:ext cx="1591788" cy="294419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比較・ランキング</a:t>
            </a:r>
          </a:p>
        </p:txBody>
      </p:sp>
      <p:sp>
        <p:nvSpPr>
          <p:cNvPr id="27" name="Rectangle 42">
            <a:extLst>
              <a:ext uri="{FF2B5EF4-FFF2-40B4-BE49-F238E27FC236}">
                <a16:creationId xmlns:a16="http://schemas.microsoft.com/office/drawing/2014/main" id="{38EF0DC7-4402-5DBA-A84E-5D5C7345684E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79415" y="806437"/>
            <a:ext cx="1636678" cy="301999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SNS</a:t>
            </a:r>
            <a:endParaRPr lang="ja-JP" altLang="en-US" dirty="0">
              <a:solidFill>
                <a:schemeClr val="bg1">
                  <a:lumMod val="9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36FA4CD5-1947-4994-8B60-D68EB0370342}"/>
              </a:ext>
            </a:extLst>
          </p:cNvPr>
          <p:cNvGrpSpPr/>
          <p:nvPr/>
        </p:nvGrpSpPr>
        <p:grpSpPr>
          <a:xfrm>
            <a:off x="12594942" y="3256766"/>
            <a:ext cx="711481" cy="695315"/>
            <a:chOff x="5040929" y="2927827"/>
            <a:chExt cx="726994" cy="726993"/>
          </a:xfrm>
        </p:grpSpPr>
        <p:sp>
          <p:nvSpPr>
            <p:cNvPr id="79" name="楕円 151">
              <a:extLst>
                <a:ext uri="{FF2B5EF4-FFF2-40B4-BE49-F238E27FC236}">
                  <a16:creationId xmlns:a16="http://schemas.microsoft.com/office/drawing/2014/main" id="{A2D43B8F-C249-5E6E-8397-497A900380D0}"/>
                </a:ext>
              </a:extLst>
            </p:cNvPr>
            <p:cNvSpPr/>
            <p:nvPr/>
          </p:nvSpPr>
          <p:spPr bwMode="auto">
            <a:xfrm>
              <a:off x="5040929" y="2927827"/>
              <a:ext cx="726994" cy="726993"/>
            </a:xfrm>
            <a:prstGeom prst="ellipse">
              <a:avLst/>
            </a:prstGeom>
            <a:noFill/>
            <a:ln w="57150" cap="flat" cmpd="sng" algn="ctr">
              <a:solidFill>
                <a:srgbClr val="C00000">
                  <a:alpha val="50196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54000" tIns="46800" rIns="54000" bIns="46800" anchor="ctr"/>
            <a:lstStyle/>
            <a:p>
              <a:pPr algn="ctr">
                <a:defRPr/>
              </a:pPr>
              <a:endParaRPr lang="ja-JP" altLang="en-US" sz="1200">
                <a:noFill/>
              </a:endParaRPr>
            </a:p>
          </p:txBody>
        </p:sp>
        <p:sp>
          <p:nvSpPr>
            <p:cNvPr id="80" name="楕円 151">
              <a:extLst>
                <a:ext uri="{FF2B5EF4-FFF2-40B4-BE49-F238E27FC236}">
                  <a16:creationId xmlns:a16="http://schemas.microsoft.com/office/drawing/2014/main" id="{B3A00CFB-1F24-CC3B-8551-CCD35CC2546E}"/>
                </a:ext>
              </a:extLst>
            </p:cNvPr>
            <p:cNvSpPr/>
            <p:nvPr/>
          </p:nvSpPr>
          <p:spPr bwMode="auto">
            <a:xfrm>
              <a:off x="5264282" y="3174195"/>
              <a:ext cx="280287" cy="254805"/>
            </a:xfrm>
            <a:prstGeom prst="ellipse">
              <a:avLst/>
            </a:prstGeom>
            <a:noFill/>
            <a:ln w="57150" cap="flat" cmpd="sng" algn="ctr">
              <a:solidFill>
                <a:srgbClr val="C00000">
                  <a:alpha val="50196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54000" tIns="46800" rIns="54000" bIns="46800" anchor="ctr"/>
            <a:lstStyle/>
            <a:p>
              <a:pPr algn="ctr">
                <a:defRPr/>
              </a:pPr>
              <a:endParaRPr lang="ja-JP" altLang="en-US" sz="1200">
                <a:noFill/>
              </a:endParaRPr>
            </a:p>
          </p:txBody>
        </p:sp>
      </p:grpSp>
      <p:sp>
        <p:nvSpPr>
          <p:cNvPr id="84" name="楕円 151">
            <a:extLst>
              <a:ext uri="{FF2B5EF4-FFF2-40B4-BE49-F238E27FC236}">
                <a16:creationId xmlns:a16="http://schemas.microsoft.com/office/drawing/2014/main" id="{79B5E678-2924-5F72-6378-F3612E3CBCBD}"/>
              </a:ext>
            </a:extLst>
          </p:cNvPr>
          <p:cNvSpPr/>
          <p:nvPr/>
        </p:nvSpPr>
        <p:spPr bwMode="auto">
          <a:xfrm>
            <a:off x="12594942" y="1702197"/>
            <a:ext cx="711481" cy="695315"/>
          </a:xfrm>
          <a:prstGeom prst="ellipse">
            <a:avLst/>
          </a:prstGeom>
          <a:noFill/>
          <a:ln w="57150" cap="flat" cmpd="sng" algn="ctr">
            <a:solidFill>
              <a:srgbClr val="C0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4000" tIns="46800" rIns="54000" bIns="46800" anchor="ctr"/>
          <a:lstStyle/>
          <a:p>
            <a:pPr algn="ctr">
              <a:defRPr/>
            </a:pPr>
            <a:endParaRPr lang="ja-JP" altLang="en-US" sz="1200">
              <a:noFill/>
            </a:endParaRPr>
          </a:p>
        </p:txBody>
      </p:sp>
      <p:sp>
        <p:nvSpPr>
          <p:cNvPr id="6" name="Google Shape;11;g134467b4eea_0_214">
            <a:extLst>
              <a:ext uri="{FF2B5EF4-FFF2-40B4-BE49-F238E27FC236}">
                <a16:creationId xmlns:a16="http://schemas.microsoft.com/office/drawing/2014/main" id="{C3786462-B3EF-8D88-9BDD-8BFF4F9D9A5A}"/>
              </a:ext>
            </a:extLst>
          </p:cNvPr>
          <p:cNvSpPr/>
          <p:nvPr/>
        </p:nvSpPr>
        <p:spPr>
          <a:xfrm>
            <a:off x="0" y="6509163"/>
            <a:ext cx="12192000" cy="35836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54000" tIns="46800" rIns="54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9" name="Google Shape;13;g134467b4eea_0_214">
            <a:extLst>
              <a:ext uri="{FF2B5EF4-FFF2-40B4-BE49-F238E27FC236}">
                <a16:creationId xmlns:a16="http://schemas.microsoft.com/office/drawing/2014/main" id="{C0085A7B-8158-9E5F-ADE3-A979790D47C2}"/>
              </a:ext>
            </a:extLst>
          </p:cNvPr>
          <p:cNvSpPr txBox="1"/>
          <p:nvPr/>
        </p:nvSpPr>
        <p:spPr>
          <a:xfrm>
            <a:off x="97600" y="6575509"/>
            <a:ext cx="955800" cy="22390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lang="ja-JP" sz="10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Verdana"/>
                <a:sym typeface="Verdana"/>
              </a:rPr>
              <a:t>Confidential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10" name="Google Shape;14;g134467b4eea_0_214">
            <a:extLst>
              <a:ext uri="{FF2B5EF4-FFF2-40B4-BE49-F238E27FC236}">
                <a16:creationId xmlns:a16="http://schemas.microsoft.com/office/drawing/2014/main" id="{80F7FA12-B80C-6DCE-9880-FA5C4644BBD7}"/>
              </a:ext>
            </a:extLst>
          </p:cNvPr>
          <p:cNvSpPr/>
          <p:nvPr/>
        </p:nvSpPr>
        <p:spPr>
          <a:xfrm>
            <a:off x="9924618" y="6593985"/>
            <a:ext cx="1977900" cy="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rPr lang="ja-JP" sz="8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Verdana"/>
                <a:sym typeface="Verdana"/>
              </a:rPr>
              <a:t>© Media Theater .inc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24" name="Google Shape;15;g134467b4eea_0_214">
            <a:extLst>
              <a:ext uri="{FF2B5EF4-FFF2-40B4-BE49-F238E27FC236}">
                <a16:creationId xmlns:a16="http://schemas.microsoft.com/office/drawing/2014/main" id="{3756F74B-6C24-6DDE-3B33-35E260A82B3B}"/>
              </a:ext>
            </a:extLst>
          </p:cNvPr>
          <p:cNvSpPr/>
          <p:nvPr/>
        </p:nvSpPr>
        <p:spPr>
          <a:xfrm>
            <a:off x="9872328" y="6677025"/>
            <a:ext cx="2216100" cy="1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000" tIns="46800" rIns="54000" bIns="468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rPr lang="ja-JP" sz="8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本書の全部または一部の無断転載を禁じます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pic>
        <p:nvPicPr>
          <p:cNvPr id="28" name="Google Shape;16;g134467b4eea_0_214" descr="mt">
            <a:extLst>
              <a:ext uri="{FF2B5EF4-FFF2-40B4-BE49-F238E27FC236}">
                <a16:creationId xmlns:a16="http://schemas.microsoft.com/office/drawing/2014/main" id="{ED061D13-6B70-9BB7-22A6-CF322B1830C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86553" y="6557288"/>
            <a:ext cx="412750" cy="260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19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台形 13">
            <a:extLst>
              <a:ext uri="{FF2B5EF4-FFF2-40B4-BE49-F238E27FC236}">
                <a16:creationId xmlns:a16="http://schemas.microsoft.com/office/drawing/2014/main" id="{3B7999AA-D22B-1C07-DFDC-19415F49DCC2}"/>
              </a:ext>
            </a:extLst>
          </p:cNvPr>
          <p:cNvSpPr/>
          <p:nvPr/>
        </p:nvSpPr>
        <p:spPr>
          <a:xfrm rot="10800000">
            <a:off x="385224" y="2145888"/>
            <a:ext cx="1391867" cy="4103629"/>
          </a:xfrm>
          <a:prstGeom prst="trapezoid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C24A54-833A-3C25-F974-662F0F9283DF}"/>
              </a:ext>
            </a:extLst>
          </p:cNvPr>
          <p:cNvSpPr txBox="1"/>
          <p:nvPr/>
        </p:nvSpPr>
        <p:spPr>
          <a:xfrm>
            <a:off x="570039" y="2499367"/>
            <a:ext cx="104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潜在層</a:t>
            </a:r>
            <a:endParaRPr kumimoji="1"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AA34CE8-DDB3-155E-3029-9A2AF9FB61A3}"/>
              </a:ext>
            </a:extLst>
          </p:cNvPr>
          <p:cNvSpPr txBox="1"/>
          <p:nvPr/>
        </p:nvSpPr>
        <p:spPr>
          <a:xfrm>
            <a:off x="251514" y="3865576"/>
            <a:ext cx="1596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比較検討層</a:t>
            </a:r>
            <a:endParaRPr kumimoji="1"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Rectangle 42">
            <a:extLst>
              <a:ext uri="{FF2B5EF4-FFF2-40B4-BE49-F238E27FC236}">
                <a16:creationId xmlns:a16="http://schemas.microsoft.com/office/drawing/2014/main" id="{5C34C1F2-EC95-4470-280D-9A4AC5C0F27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0751" y="659844"/>
            <a:ext cx="1391868" cy="1468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latin typeface="Meiryo" panose="020B0604030504040204" pitchFamily="34" charset="-128"/>
                <a:ea typeface="Meiryo" panose="020B0604030504040204" pitchFamily="34" charset="-128"/>
              </a:rPr>
              <a:t>顧客層</a:t>
            </a:r>
            <a:endParaRPr lang="en-US" altLang="ja-JP" sz="16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19">
            <a:extLst>
              <a:ext uri="{FF2B5EF4-FFF2-40B4-BE49-F238E27FC236}">
                <a16:creationId xmlns:a16="http://schemas.microsoft.com/office/drawing/2014/main" id="{39B42661-C8C3-AE44-40B3-2A51C8315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70" y="2839958"/>
            <a:ext cx="172800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これから悩みを持つ、</a:t>
            </a:r>
            <a:endParaRPr lang="en-US" altLang="ja-JP" sz="1000" b="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悩みの解決策は不明</a:t>
            </a:r>
          </a:p>
        </p:txBody>
      </p:sp>
      <p:sp>
        <p:nvSpPr>
          <p:cNvPr id="19" name="正方形/長方形 119">
            <a:extLst>
              <a:ext uri="{FF2B5EF4-FFF2-40B4-BE49-F238E27FC236}">
                <a16:creationId xmlns:a16="http://schemas.microsoft.com/office/drawing/2014/main" id="{8578DADF-DB33-3616-17A1-906D664F1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70" y="4210118"/>
            <a:ext cx="172800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悩みの解決方法や特定の</a:t>
            </a:r>
            <a:endParaRPr lang="en-US" altLang="ja-JP" sz="1000" b="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サービスを比較検討中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940FF0E-9E3E-39FD-B986-ADCB9B986B23}"/>
              </a:ext>
            </a:extLst>
          </p:cNvPr>
          <p:cNvSpPr txBox="1"/>
          <p:nvPr/>
        </p:nvSpPr>
        <p:spPr>
          <a:xfrm>
            <a:off x="527797" y="5236687"/>
            <a:ext cx="104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顕在層</a:t>
            </a:r>
            <a:endParaRPr kumimoji="1"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119">
            <a:extLst>
              <a:ext uri="{FF2B5EF4-FFF2-40B4-BE49-F238E27FC236}">
                <a16:creationId xmlns:a16="http://schemas.microsoft.com/office/drawing/2014/main" id="{CB747481-00E0-6CD6-AC42-69641ABCB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70" y="5615337"/>
            <a:ext cx="1728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特定のサービスを使いたい</a:t>
            </a: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63782B2C-EB76-7F42-61FB-2D24475C9B2E}"/>
              </a:ext>
            </a:extLst>
          </p:cNvPr>
          <p:cNvCxnSpPr>
            <a:cxnSpLocks/>
          </p:cNvCxnSpPr>
          <p:nvPr/>
        </p:nvCxnSpPr>
        <p:spPr bwMode="auto">
          <a:xfrm>
            <a:off x="385224" y="3522625"/>
            <a:ext cx="113104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83DBC42E-3636-13A5-6C5B-C3AE4EEC42B8}"/>
              </a:ext>
            </a:extLst>
          </p:cNvPr>
          <p:cNvCxnSpPr>
            <a:cxnSpLocks/>
          </p:cNvCxnSpPr>
          <p:nvPr/>
        </p:nvCxnSpPr>
        <p:spPr bwMode="auto">
          <a:xfrm>
            <a:off x="385224" y="4980488"/>
            <a:ext cx="113104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42">
            <a:extLst>
              <a:ext uri="{FF2B5EF4-FFF2-40B4-BE49-F238E27FC236}">
                <a16:creationId xmlns:a16="http://schemas.microsoft.com/office/drawing/2014/main" id="{2C2BD0B3-2AF1-FAEB-8CFA-EA9D20D9DE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8930482" y="673060"/>
            <a:ext cx="2762402" cy="394359"/>
          </a:xfrm>
          <a:prstGeom prst="rect">
            <a:avLst/>
          </a:prstGeom>
          <a:solidFill>
            <a:srgbClr val="FF9900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自社</a:t>
            </a:r>
          </a:p>
        </p:txBody>
      </p:sp>
      <p:sp>
        <p:nvSpPr>
          <p:cNvPr id="26" name="Rectangle 42">
            <a:extLst>
              <a:ext uri="{FF2B5EF4-FFF2-40B4-BE49-F238E27FC236}">
                <a16:creationId xmlns:a16="http://schemas.microsoft.com/office/drawing/2014/main" id="{5F9FACCF-0DF3-02BB-91C7-C172B846BF1F}"/>
              </a:ext>
            </a:extLst>
          </p:cNvPr>
          <p:cNvSpPr>
            <a:spLocks noChangeArrowheads="1"/>
          </p:cNvSpPr>
          <p:nvPr/>
        </p:nvSpPr>
        <p:spPr bwMode="gray">
          <a:xfrm>
            <a:off x="8933311" y="1887087"/>
            <a:ext cx="1349817" cy="235920"/>
          </a:xfrm>
          <a:prstGeom prst="rect">
            <a:avLst/>
          </a:prstGeom>
          <a:solidFill>
            <a:srgbClr val="FF9900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チャネル施策</a:t>
            </a:r>
          </a:p>
        </p:txBody>
      </p:sp>
      <p:sp>
        <p:nvSpPr>
          <p:cNvPr id="27" name="Rectangle 42">
            <a:extLst>
              <a:ext uri="{FF2B5EF4-FFF2-40B4-BE49-F238E27FC236}">
                <a16:creationId xmlns:a16="http://schemas.microsoft.com/office/drawing/2014/main" id="{8CF7E0D5-B9B0-B954-882B-43DCA561A33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366508" y="1887087"/>
            <a:ext cx="1329207" cy="235920"/>
          </a:xfrm>
          <a:prstGeom prst="rect">
            <a:avLst/>
          </a:prstGeom>
          <a:solidFill>
            <a:srgbClr val="FF9900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コンテンツ</a:t>
            </a:r>
          </a:p>
        </p:txBody>
      </p:sp>
      <p:sp>
        <p:nvSpPr>
          <p:cNvPr id="31" name="Rectangle 42">
            <a:extLst>
              <a:ext uri="{FF2B5EF4-FFF2-40B4-BE49-F238E27FC236}">
                <a16:creationId xmlns:a16="http://schemas.microsoft.com/office/drawing/2014/main" id="{E795749E-D056-5CBA-8AA6-EA399177B00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34907" y="664800"/>
            <a:ext cx="2767236" cy="385477"/>
          </a:xfrm>
          <a:prstGeom prst="rect">
            <a:avLst/>
          </a:prstGeom>
          <a:solidFill>
            <a:srgbClr val="538CF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競合</a:t>
            </a:r>
            <a:r>
              <a:rPr lang="en-US" altLang="ja-JP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A</a:t>
            </a:r>
            <a:endParaRPr lang="ja-JP" altLang="en-US" sz="1600" dirty="0">
              <a:solidFill>
                <a:schemeClr val="bg1">
                  <a:lumMod val="9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8" name="Rectangle 42">
            <a:extLst>
              <a:ext uri="{FF2B5EF4-FFF2-40B4-BE49-F238E27FC236}">
                <a16:creationId xmlns:a16="http://schemas.microsoft.com/office/drawing/2014/main" id="{66A4BC3D-95B9-DC9E-5579-7192C9A8B739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82694" y="673554"/>
            <a:ext cx="2767236" cy="385477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競合</a:t>
            </a:r>
            <a:r>
              <a:rPr lang="en-US" altLang="ja-JP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</a:t>
            </a:r>
            <a:endParaRPr lang="ja-JP" altLang="en-US" sz="1600" dirty="0">
              <a:solidFill>
                <a:schemeClr val="bg1">
                  <a:lumMod val="9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9" name="Rectangle 42">
            <a:extLst>
              <a:ext uri="{FF2B5EF4-FFF2-40B4-BE49-F238E27FC236}">
                <a16:creationId xmlns:a16="http://schemas.microsoft.com/office/drawing/2014/main" id="{F4933319-DE56-D714-3E93-7343C69487D7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47866" y="1887087"/>
            <a:ext cx="1349816" cy="235920"/>
          </a:xfrm>
          <a:prstGeom prst="rect">
            <a:avLst/>
          </a:prstGeom>
          <a:solidFill>
            <a:srgbClr val="538CF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チャネル施策</a:t>
            </a:r>
          </a:p>
        </p:txBody>
      </p:sp>
      <p:sp>
        <p:nvSpPr>
          <p:cNvPr id="40" name="Rectangle 42">
            <a:extLst>
              <a:ext uri="{FF2B5EF4-FFF2-40B4-BE49-F238E27FC236}">
                <a16:creationId xmlns:a16="http://schemas.microsoft.com/office/drawing/2014/main" id="{E3391648-2CCB-A33E-71B6-D97FEAE38123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88360" y="1887087"/>
            <a:ext cx="1318847" cy="235920"/>
          </a:xfrm>
          <a:prstGeom prst="rect">
            <a:avLst/>
          </a:prstGeom>
          <a:solidFill>
            <a:srgbClr val="538CF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コンテンツ</a:t>
            </a:r>
          </a:p>
        </p:txBody>
      </p:sp>
      <p:sp>
        <p:nvSpPr>
          <p:cNvPr id="41" name="Rectangle 42">
            <a:extLst>
              <a:ext uri="{FF2B5EF4-FFF2-40B4-BE49-F238E27FC236}">
                <a16:creationId xmlns:a16="http://schemas.microsoft.com/office/drawing/2014/main" id="{A11EF711-281A-0406-4B81-CF833D56C577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90589" y="1887087"/>
            <a:ext cx="1349816" cy="235920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チャネル施策</a:t>
            </a:r>
          </a:p>
        </p:txBody>
      </p:sp>
      <p:sp>
        <p:nvSpPr>
          <p:cNvPr id="42" name="Rectangle 42">
            <a:extLst>
              <a:ext uri="{FF2B5EF4-FFF2-40B4-BE49-F238E27FC236}">
                <a16:creationId xmlns:a16="http://schemas.microsoft.com/office/drawing/2014/main" id="{7D075444-FFC9-1F18-F071-E9E4FFEF1EE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520722" y="1887087"/>
            <a:ext cx="1329208" cy="235920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コンテンツ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1D58367-1EA8-9510-8D91-E986FBCA8211}"/>
              </a:ext>
            </a:extLst>
          </p:cNvPr>
          <p:cNvCxnSpPr>
            <a:cxnSpLocks/>
          </p:cNvCxnSpPr>
          <p:nvPr/>
        </p:nvCxnSpPr>
        <p:spPr bwMode="auto">
          <a:xfrm>
            <a:off x="3237738" y="2294626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6808C0B-6088-2A12-B37A-41CFAA924CE1}"/>
              </a:ext>
            </a:extLst>
          </p:cNvPr>
          <p:cNvCxnSpPr>
            <a:cxnSpLocks/>
          </p:cNvCxnSpPr>
          <p:nvPr/>
        </p:nvCxnSpPr>
        <p:spPr bwMode="auto">
          <a:xfrm>
            <a:off x="6047074" y="2294626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D68D319-AE08-07DF-DBF6-94972D91BBFA}"/>
              </a:ext>
            </a:extLst>
          </p:cNvPr>
          <p:cNvCxnSpPr>
            <a:cxnSpLocks/>
          </p:cNvCxnSpPr>
          <p:nvPr/>
        </p:nvCxnSpPr>
        <p:spPr bwMode="auto">
          <a:xfrm>
            <a:off x="8933311" y="2294626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2E765F3-8E37-99B3-ADCF-F5E00FBA4EB3}"/>
              </a:ext>
            </a:extLst>
          </p:cNvPr>
          <p:cNvCxnSpPr>
            <a:cxnSpLocks/>
          </p:cNvCxnSpPr>
          <p:nvPr/>
        </p:nvCxnSpPr>
        <p:spPr bwMode="auto">
          <a:xfrm>
            <a:off x="4670728" y="2294626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85DADD2D-FAC5-4C16-BD81-6CE3CD7A9CA9}"/>
              </a:ext>
            </a:extLst>
          </p:cNvPr>
          <p:cNvCxnSpPr>
            <a:cxnSpLocks/>
          </p:cNvCxnSpPr>
          <p:nvPr/>
        </p:nvCxnSpPr>
        <p:spPr bwMode="auto">
          <a:xfrm>
            <a:off x="7477662" y="2294626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73E2A347-FE0F-F824-FBF1-F6634E914153}"/>
              </a:ext>
            </a:extLst>
          </p:cNvPr>
          <p:cNvCxnSpPr>
            <a:cxnSpLocks/>
          </p:cNvCxnSpPr>
          <p:nvPr/>
        </p:nvCxnSpPr>
        <p:spPr bwMode="auto">
          <a:xfrm>
            <a:off x="10321807" y="2294626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42">
            <a:extLst>
              <a:ext uri="{FF2B5EF4-FFF2-40B4-BE49-F238E27FC236}">
                <a16:creationId xmlns:a16="http://schemas.microsoft.com/office/drawing/2014/main" id="{F759DAC4-8D1E-4954-30B3-F49363AF63B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54524" y="664800"/>
            <a:ext cx="1349817" cy="146385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検索キーワード例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6A34A3-9F3F-EE17-0621-408563DB1C84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58602" y="2407449"/>
            <a:ext cx="1714229" cy="9487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180975" indent="-180975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ja-JP" altLang="en-US" sz="1050" b="0" dirty="0"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ビックキーワード</a:t>
            </a:r>
            <a:endParaRPr lang="en-US" altLang="ja-JP" sz="1050" b="0" dirty="0"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ja-JP" altLang="en-US" sz="1050" b="0" dirty="0"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情報収集キーワード</a:t>
            </a:r>
            <a:endParaRPr lang="en-US" altLang="ja-JP" sz="1050" b="0" dirty="0"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en-US" altLang="ja-JP" sz="1050" b="0" dirty="0"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SNS</a:t>
            </a:r>
            <a:r>
              <a:rPr lang="ja-JP" altLang="en-US" sz="1050" b="0" dirty="0"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・ディスプレイ</a:t>
            </a:r>
            <a:endParaRPr lang="en-US" altLang="ja-JP" sz="1050" b="0" dirty="0"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</a:pPr>
            <a:r>
              <a:rPr lang="ja-JP" altLang="en-US" sz="1050" b="0" dirty="0"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広告</a:t>
            </a:r>
            <a:endParaRPr lang="en-US" altLang="ja-JP" sz="1050" b="0" dirty="0"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D8284D-1FD3-4068-F029-000EB5F0B18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58603" y="3527602"/>
            <a:ext cx="1713600" cy="7271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sz="105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比較検討キーワード</a:t>
            </a:r>
            <a:endParaRPr kumimoji="1" lang="en-US" altLang="ja-JP" sz="1050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  <a:p>
            <a:pPr marL="180975" indent="-180975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sz="105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口コミキーワード</a:t>
            </a:r>
            <a:endParaRPr kumimoji="1" lang="en-US" altLang="ja-JP" sz="1050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  <a:p>
            <a:pPr marL="180975" indent="-180975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en-US" altLang="ja-JP" sz="105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SNS</a:t>
            </a:r>
            <a:r>
              <a:rPr kumimoji="1" lang="ja-JP" altLang="en-US" sz="105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類似</a:t>
            </a:r>
            <a:endParaRPr kumimoji="1" lang="en-US" altLang="ja-JP" sz="1050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1396178-DEEC-C94A-E44E-0DC6CB5F9B89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73954" y="5082715"/>
            <a:ext cx="1713600" cy="11749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sz="105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目的キーワード</a:t>
            </a:r>
            <a:endParaRPr kumimoji="1" lang="en-US" altLang="ja-JP" sz="1050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  <a:p>
            <a:pPr marL="180975" indent="-180975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sz="105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ブランド指名</a:t>
            </a:r>
            <a:endParaRPr kumimoji="1" lang="en-US" altLang="ja-JP" sz="1050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  <a:p>
            <a:pPr marL="180975" indent="-180975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sz="105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キャンペーン</a:t>
            </a:r>
            <a:r>
              <a:rPr kumimoji="1" lang="en-US" altLang="ja-JP" sz="105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/</a:t>
            </a:r>
          </a:p>
          <a:p>
            <a:pPr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</a:pPr>
            <a:r>
              <a:rPr kumimoji="1" lang="ja-JP" altLang="en-US" sz="105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無料体験キーワード</a:t>
            </a:r>
            <a:endParaRPr kumimoji="1" lang="en-US" altLang="ja-JP" sz="1050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  <a:p>
            <a:pPr marL="180975" indent="-180975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sz="105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sym typeface="Arial" panose="020B0604020202020204" pitchFamily="34" charset="0"/>
              </a:rPr>
              <a:t>リマケ広告</a:t>
            </a:r>
            <a:endParaRPr kumimoji="1" lang="en-US" altLang="ja-JP" sz="1050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sym typeface="Arial" panose="020B0604020202020204" pitchFamily="34" charset="0"/>
            </a:endParaRPr>
          </a:p>
        </p:txBody>
      </p:sp>
      <p:sp>
        <p:nvSpPr>
          <p:cNvPr id="3" name="Google Shape;11;g134467b4eea_0_214">
            <a:extLst>
              <a:ext uri="{FF2B5EF4-FFF2-40B4-BE49-F238E27FC236}">
                <a16:creationId xmlns:a16="http://schemas.microsoft.com/office/drawing/2014/main" id="{BCF35751-2A8E-8F7F-D67A-9460470A0F5D}"/>
              </a:ext>
            </a:extLst>
          </p:cNvPr>
          <p:cNvSpPr/>
          <p:nvPr/>
        </p:nvSpPr>
        <p:spPr>
          <a:xfrm>
            <a:off x="0" y="6509163"/>
            <a:ext cx="12192000" cy="35836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54000" tIns="46800" rIns="54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6" name="Google Shape;13;g134467b4eea_0_214">
            <a:extLst>
              <a:ext uri="{FF2B5EF4-FFF2-40B4-BE49-F238E27FC236}">
                <a16:creationId xmlns:a16="http://schemas.microsoft.com/office/drawing/2014/main" id="{7A61088E-6486-DC7B-72B9-130EB25285E5}"/>
              </a:ext>
            </a:extLst>
          </p:cNvPr>
          <p:cNvSpPr txBox="1"/>
          <p:nvPr/>
        </p:nvSpPr>
        <p:spPr>
          <a:xfrm>
            <a:off x="97600" y="6575509"/>
            <a:ext cx="955800" cy="22390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lang="ja-JP" sz="10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Verdana"/>
                <a:sym typeface="Verdana"/>
              </a:rPr>
              <a:t>Confidential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9" name="Google Shape;14;g134467b4eea_0_214">
            <a:extLst>
              <a:ext uri="{FF2B5EF4-FFF2-40B4-BE49-F238E27FC236}">
                <a16:creationId xmlns:a16="http://schemas.microsoft.com/office/drawing/2014/main" id="{BF3E5699-2C6A-DC9C-D56D-8FCFBB7F69D9}"/>
              </a:ext>
            </a:extLst>
          </p:cNvPr>
          <p:cNvSpPr/>
          <p:nvPr/>
        </p:nvSpPr>
        <p:spPr>
          <a:xfrm>
            <a:off x="9924618" y="6593985"/>
            <a:ext cx="1977900" cy="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rPr lang="ja-JP" sz="8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Verdana"/>
                <a:sym typeface="Verdana"/>
              </a:rPr>
              <a:t>© Media Theater .inc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24" name="Google Shape;15;g134467b4eea_0_214">
            <a:extLst>
              <a:ext uri="{FF2B5EF4-FFF2-40B4-BE49-F238E27FC236}">
                <a16:creationId xmlns:a16="http://schemas.microsoft.com/office/drawing/2014/main" id="{52EF9106-C07C-E2E8-D564-37034C391157}"/>
              </a:ext>
            </a:extLst>
          </p:cNvPr>
          <p:cNvSpPr/>
          <p:nvPr/>
        </p:nvSpPr>
        <p:spPr>
          <a:xfrm>
            <a:off x="9872328" y="6677025"/>
            <a:ext cx="2216100" cy="1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000" tIns="46800" rIns="54000" bIns="468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rPr lang="ja-JP" sz="8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本書の全部または一部の無断転載を禁じます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pic>
        <p:nvPicPr>
          <p:cNvPr id="28" name="Google Shape;16;g134467b4eea_0_214" descr="mt">
            <a:extLst>
              <a:ext uri="{FF2B5EF4-FFF2-40B4-BE49-F238E27FC236}">
                <a16:creationId xmlns:a16="http://schemas.microsoft.com/office/drawing/2014/main" id="{977E3E18-BCC6-C538-720B-46C64FDB12E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86553" y="6557288"/>
            <a:ext cx="412750" cy="260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76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台形 13">
            <a:extLst>
              <a:ext uri="{FF2B5EF4-FFF2-40B4-BE49-F238E27FC236}">
                <a16:creationId xmlns:a16="http://schemas.microsoft.com/office/drawing/2014/main" id="{3B7999AA-D22B-1C07-DFDC-19415F49DCC2}"/>
              </a:ext>
            </a:extLst>
          </p:cNvPr>
          <p:cNvSpPr/>
          <p:nvPr/>
        </p:nvSpPr>
        <p:spPr>
          <a:xfrm rot="10800000">
            <a:off x="385224" y="2145888"/>
            <a:ext cx="1391867" cy="4103629"/>
          </a:xfrm>
          <a:prstGeom prst="trapezoid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C24A54-833A-3C25-F974-662F0F9283DF}"/>
              </a:ext>
            </a:extLst>
          </p:cNvPr>
          <p:cNvSpPr txBox="1"/>
          <p:nvPr/>
        </p:nvSpPr>
        <p:spPr>
          <a:xfrm>
            <a:off x="570039" y="2499367"/>
            <a:ext cx="104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潜在層</a:t>
            </a:r>
            <a:endParaRPr kumimoji="1"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AA34CE8-DDB3-155E-3029-9A2AF9FB61A3}"/>
              </a:ext>
            </a:extLst>
          </p:cNvPr>
          <p:cNvSpPr txBox="1"/>
          <p:nvPr/>
        </p:nvSpPr>
        <p:spPr>
          <a:xfrm>
            <a:off x="251514" y="3865576"/>
            <a:ext cx="1596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比較検討層</a:t>
            </a:r>
            <a:endParaRPr kumimoji="1"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Rectangle 42">
            <a:extLst>
              <a:ext uri="{FF2B5EF4-FFF2-40B4-BE49-F238E27FC236}">
                <a16:creationId xmlns:a16="http://schemas.microsoft.com/office/drawing/2014/main" id="{5C34C1F2-EC95-4470-280D-9A4AC5C0F27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0751" y="659844"/>
            <a:ext cx="1391868" cy="1468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latin typeface="Meiryo" panose="020B0604030504040204" pitchFamily="34" charset="-128"/>
                <a:ea typeface="Meiryo" panose="020B0604030504040204" pitchFamily="34" charset="-128"/>
              </a:rPr>
              <a:t>顧客層</a:t>
            </a:r>
            <a:endParaRPr lang="en-US" altLang="ja-JP" sz="16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19">
            <a:extLst>
              <a:ext uri="{FF2B5EF4-FFF2-40B4-BE49-F238E27FC236}">
                <a16:creationId xmlns:a16="http://schemas.microsoft.com/office/drawing/2014/main" id="{39B42661-C8C3-AE44-40B3-2A51C8315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70" y="2839958"/>
            <a:ext cx="172800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これから悩みを持つ、</a:t>
            </a:r>
            <a:endParaRPr lang="en-US" altLang="ja-JP" sz="1000" b="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悩みの解決策は不明</a:t>
            </a:r>
          </a:p>
        </p:txBody>
      </p:sp>
      <p:sp>
        <p:nvSpPr>
          <p:cNvPr id="19" name="正方形/長方形 119">
            <a:extLst>
              <a:ext uri="{FF2B5EF4-FFF2-40B4-BE49-F238E27FC236}">
                <a16:creationId xmlns:a16="http://schemas.microsoft.com/office/drawing/2014/main" id="{8578DADF-DB33-3616-17A1-906D664F1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70" y="4210118"/>
            <a:ext cx="172800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悩みの解決方法や特定の</a:t>
            </a:r>
            <a:endParaRPr lang="en-US" altLang="ja-JP" sz="1000" b="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サービスを比較検討中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940FF0E-9E3E-39FD-B986-ADCB9B986B23}"/>
              </a:ext>
            </a:extLst>
          </p:cNvPr>
          <p:cNvSpPr txBox="1"/>
          <p:nvPr/>
        </p:nvSpPr>
        <p:spPr>
          <a:xfrm>
            <a:off x="527797" y="5236687"/>
            <a:ext cx="104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顕在層</a:t>
            </a:r>
            <a:endParaRPr kumimoji="1"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119">
            <a:extLst>
              <a:ext uri="{FF2B5EF4-FFF2-40B4-BE49-F238E27FC236}">
                <a16:creationId xmlns:a16="http://schemas.microsoft.com/office/drawing/2014/main" id="{CB747481-00E0-6CD6-AC42-69641ABCB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70" y="5615337"/>
            <a:ext cx="1728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特定のサービスを使いたい</a:t>
            </a: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63782B2C-EB76-7F42-61FB-2D24475C9B2E}"/>
              </a:ext>
            </a:extLst>
          </p:cNvPr>
          <p:cNvCxnSpPr>
            <a:cxnSpLocks/>
          </p:cNvCxnSpPr>
          <p:nvPr/>
        </p:nvCxnSpPr>
        <p:spPr bwMode="auto">
          <a:xfrm>
            <a:off x="385224" y="3522625"/>
            <a:ext cx="9487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83DBC42E-3636-13A5-6C5B-C3AE4EEC42B8}"/>
              </a:ext>
            </a:extLst>
          </p:cNvPr>
          <p:cNvCxnSpPr>
            <a:cxnSpLocks/>
          </p:cNvCxnSpPr>
          <p:nvPr/>
        </p:nvCxnSpPr>
        <p:spPr bwMode="auto">
          <a:xfrm>
            <a:off x="385224" y="4980488"/>
            <a:ext cx="95393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42">
            <a:extLst>
              <a:ext uri="{FF2B5EF4-FFF2-40B4-BE49-F238E27FC236}">
                <a16:creationId xmlns:a16="http://schemas.microsoft.com/office/drawing/2014/main" id="{2C2BD0B3-2AF1-FAEB-8CFA-EA9D20D9DE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208947" y="663695"/>
            <a:ext cx="2609223" cy="381705"/>
          </a:xfrm>
          <a:prstGeom prst="rect">
            <a:avLst/>
          </a:prstGeom>
          <a:solidFill>
            <a:srgbClr val="FF9900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自社</a:t>
            </a:r>
          </a:p>
        </p:txBody>
      </p:sp>
      <p:sp>
        <p:nvSpPr>
          <p:cNvPr id="26" name="Rectangle 42">
            <a:extLst>
              <a:ext uri="{FF2B5EF4-FFF2-40B4-BE49-F238E27FC236}">
                <a16:creationId xmlns:a16="http://schemas.microsoft.com/office/drawing/2014/main" id="{5F9FACCF-0DF3-02BB-91C7-C172B846BF1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222805" y="1876340"/>
            <a:ext cx="1270959" cy="235920"/>
          </a:xfrm>
          <a:prstGeom prst="rect">
            <a:avLst/>
          </a:prstGeom>
          <a:solidFill>
            <a:srgbClr val="FF9900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チャネル施策</a:t>
            </a:r>
          </a:p>
        </p:txBody>
      </p:sp>
      <p:sp>
        <p:nvSpPr>
          <p:cNvPr id="27" name="Rectangle 42">
            <a:extLst>
              <a:ext uri="{FF2B5EF4-FFF2-40B4-BE49-F238E27FC236}">
                <a16:creationId xmlns:a16="http://schemas.microsoft.com/office/drawing/2014/main" id="{8CF7E0D5-B9B0-B954-882B-43DCA561A337}"/>
              </a:ext>
            </a:extLst>
          </p:cNvPr>
          <p:cNvSpPr>
            <a:spLocks noChangeArrowheads="1"/>
          </p:cNvSpPr>
          <p:nvPr/>
        </p:nvSpPr>
        <p:spPr bwMode="gray">
          <a:xfrm>
            <a:off x="8543955" y="1876340"/>
            <a:ext cx="1274215" cy="235920"/>
          </a:xfrm>
          <a:prstGeom prst="rect">
            <a:avLst/>
          </a:prstGeom>
          <a:solidFill>
            <a:srgbClr val="FF9900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コンテンツ</a:t>
            </a:r>
          </a:p>
        </p:txBody>
      </p:sp>
      <p:sp>
        <p:nvSpPr>
          <p:cNvPr id="31" name="Rectangle 42">
            <a:extLst>
              <a:ext uri="{FF2B5EF4-FFF2-40B4-BE49-F238E27FC236}">
                <a16:creationId xmlns:a16="http://schemas.microsoft.com/office/drawing/2014/main" id="{E795749E-D056-5CBA-8AA6-EA399177B00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49464" y="664800"/>
            <a:ext cx="2609223" cy="385477"/>
          </a:xfrm>
          <a:prstGeom prst="rect">
            <a:avLst/>
          </a:prstGeom>
          <a:solidFill>
            <a:srgbClr val="538CF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競合</a:t>
            </a:r>
            <a:r>
              <a:rPr lang="en-US" altLang="ja-JP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A</a:t>
            </a:r>
            <a:endParaRPr lang="ja-JP" altLang="en-US" sz="1600" dirty="0">
              <a:solidFill>
                <a:schemeClr val="bg1">
                  <a:lumMod val="9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8" name="Rectangle 42">
            <a:extLst>
              <a:ext uri="{FF2B5EF4-FFF2-40B4-BE49-F238E27FC236}">
                <a16:creationId xmlns:a16="http://schemas.microsoft.com/office/drawing/2014/main" id="{66A4BC3D-95B9-DC9E-5579-7192C9A8B739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32879" y="662611"/>
            <a:ext cx="2609223" cy="385477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競合</a:t>
            </a:r>
            <a:r>
              <a:rPr lang="en-US" altLang="ja-JP" sz="16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</a:t>
            </a:r>
            <a:endParaRPr lang="ja-JP" altLang="en-US" sz="1600" dirty="0">
              <a:solidFill>
                <a:schemeClr val="bg1">
                  <a:lumMod val="9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9" name="Rectangle 42">
            <a:extLst>
              <a:ext uri="{FF2B5EF4-FFF2-40B4-BE49-F238E27FC236}">
                <a16:creationId xmlns:a16="http://schemas.microsoft.com/office/drawing/2014/main" id="{F4933319-DE56-D714-3E93-7343C69487D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62423" y="1876340"/>
            <a:ext cx="1279155" cy="235920"/>
          </a:xfrm>
          <a:prstGeom prst="rect">
            <a:avLst/>
          </a:prstGeom>
          <a:solidFill>
            <a:srgbClr val="538CF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チャネル施策</a:t>
            </a:r>
          </a:p>
        </p:txBody>
      </p:sp>
      <p:sp>
        <p:nvSpPr>
          <p:cNvPr id="40" name="Rectangle 42">
            <a:extLst>
              <a:ext uri="{FF2B5EF4-FFF2-40B4-BE49-F238E27FC236}">
                <a16:creationId xmlns:a16="http://schemas.microsoft.com/office/drawing/2014/main" id="{E3391648-2CCB-A33E-71B6-D97FEAE38123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87728" y="1876340"/>
            <a:ext cx="1270959" cy="235920"/>
          </a:xfrm>
          <a:prstGeom prst="rect">
            <a:avLst/>
          </a:prstGeom>
          <a:solidFill>
            <a:srgbClr val="538CF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コンテンツ</a:t>
            </a:r>
          </a:p>
        </p:txBody>
      </p:sp>
      <p:sp>
        <p:nvSpPr>
          <p:cNvPr id="41" name="Rectangle 42">
            <a:extLst>
              <a:ext uri="{FF2B5EF4-FFF2-40B4-BE49-F238E27FC236}">
                <a16:creationId xmlns:a16="http://schemas.microsoft.com/office/drawing/2014/main" id="{A11EF711-281A-0406-4B81-CF833D56C577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29430" y="1876340"/>
            <a:ext cx="1228796" cy="235920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チャネル施策</a:t>
            </a:r>
          </a:p>
        </p:txBody>
      </p:sp>
      <p:sp>
        <p:nvSpPr>
          <p:cNvPr id="42" name="Rectangle 42">
            <a:extLst>
              <a:ext uri="{FF2B5EF4-FFF2-40B4-BE49-F238E27FC236}">
                <a16:creationId xmlns:a16="http://schemas.microsoft.com/office/drawing/2014/main" id="{7D075444-FFC9-1F18-F071-E9E4FFEF1EEB}"/>
              </a:ext>
            </a:extLst>
          </p:cNvPr>
          <p:cNvSpPr>
            <a:spLocks noChangeArrowheads="1"/>
          </p:cNvSpPr>
          <p:nvPr/>
        </p:nvSpPr>
        <p:spPr bwMode="gray">
          <a:xfrm>
            <a:off x="5828969" y="1876340"/>
            <a:ext cx="1313133" cy="235920"/>
          </a:xfrm>
          <a:prstGeom prst="rect">
            <a:avLst/>
          </a:prstGeom>
          <a:solidFill>
            <a:srgbClr val="0354F7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1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コンテンツ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6808C0B-6088-2A12-B37A-41CFAA924CE1}"/>
              </a:ext>
            </a:extLst>
          </p:cNvPr>
          <p:cNvCxnSpPr>
            <a:cxnSpLocks/>
          </p:cNvCxnSpPr>
          <p:nvPr/>
        </p:nvCxnSpPr>
        <p:spPr bwMode="auto">
          <a:xfrm>
            <a:off x="4503278" y="2282566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D68D319-AE08-07DF-DBF6-94972D91BBFA}"/>
              </a:ext>
            </a:extLst>
          </p:cNvPr>
          <p:cNvCxnSpPr>
            <a:cxnSpLocks/>
          </p:cNvCxnSpPr>
          <p:nvPr/>
        </p:nvCxnSpPr>
        <p:spPr bwMode="auto">
          <a:xfrm>
            <a:off x="7169113" y="2307684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2E765F3-8E37-99B3-ADCF-F5E00FBA4EB3}"/>
              </a:ext>
            </a:extLst>
          </p:cNvPr>
          <p:cNvCxnSpPr>
            <a:cxnSpLocks/>
          </p:cNvCxnSpPr>
          <p:nvPr/>
        </p:nvCxnSpPr>
        <p:spPr bwMode="auto">
          <a:xfrm>
            <a:off x="3156091" y="2294626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85DADD2D-FAC5-4C16-BD81-6CE3CD7A9CA9}"/>
              </a:ext>
            </a:extLst>
          </p:cNvPr>
          <p:cNvCxnSpPr>
            <a:cxnSpLocks/>
          </p:cNvCxnSpPr>
          <p:nvPr/>
        </p:nvCxnSpPr>
        <p:spPr bwMode="auto">
          <a:xfrm>
            <a:off x="5797424" y="2294626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73E2A347-FE0F-F824-FBF1-F6634E914153}"/>
              </a:ext>
            </a:extLst>
          </p:cNvPr>
          <p:cNvCxnSpPr>
            <a:cxnSpLocks/>
          </p:cNvCxnSpPr>
          <p:nvPr/>
        </p:nvCxnSpPr>
        <p:spPr bwMode="auto">
          <a:xfrm>
            <a:off x="8521252" y="2294626"/>
            <a:ext cx="10128" cy="3954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5" name="正方形/長方形 1024">
            <a:extLst>
              <a:ext uri="{FF2B5EF4-FFF2-40B4-BE49-F238E27FC236}">
                <a16:creationId xmlns:a16="http://schemas.microsoft.com/office/drawing/2014/main" id="{3D4B4572-9484-2D45-10A7-396C0915B806}"/>
              </a:ext>
            </a:extLst>
          </p:cNvPr>
          <p:cNvSpPr/>
          <p:nvPr/>
        </p:nvSpPr>
        <p:spPr>
          <a:xfrm>
            <a:off x="9872329" y="658519"/>
            <a:ext cx="2216100" cy="1116131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ct val="30000"/>
              </a:spcBef>
            </a:pPr>
            <a:r>
              <a:rPr kumimoji="1" lang="ja-JP" altLang="en-US" sz="16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戦略仮説例</a:t>
            </a:r>
          </a:p>
        </p:txBody>
      </p:sp>
      <p:sp>
        <p:nvSpPr>
          <p:cNvPr id="1041" name="Rectangle 6">
            <a:extLst>
              <a:ext uri="{FF2B5EF4-FFF2-40B4-BE49-F238E27FC236}">
                <a16:creationId xmlns:a16="http://schemas.microsoft.com/office/drawing/2014/main" id="{63408D81-16C3-56C9-B29A-6BF185AFE0F6}"/>
              </a:ext>
            </a:extLst>
          </p:cNvPr>
          <p:cNvSpPr>
            <a:spLocks noChangeArrowheads="1"/>
          </p:cNvSpPr>
          <p:nvPr/>
        </p:nvSpPr>
        <p:spPr bwMode="gray">
          <a:xfrm>
            <a:off x="9955814" y="2002743"/>
            <a:ext cx="2107453" cy="2808749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/>
          <a:p>
            <a:pPr algn="ctr"/>
            <a:endParaRPr lang="en-US" altLang="ja-JP" b="1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cs typeface="Arial"/>
            </a:endParaRPr>
          </a:p>
        </p:txBody>
      </p:sp>
      <p:sp>
        <p:nvSpPr>
          <p:cNvPr id="1042" name="Rectangle 42">
            <a:extLst>
              <a:ext uri="{FF2B5EF4-FFF2-40B4-BE49-F238E27FC236}">
                <a16:creationId xmlns:a16="http://schemas.microsoft.com/office/drawing/2014/main" id="{4E1DAC5B-1D03-B8AC-74D3-7E053578B5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53941" y="1866228"/>
            <a:ext cx="1111198" cy="324546"/>
          </a:xfrm>
          <a:prstGeom prst="rect">
            <a:avLst/>
          </a:prstGeom>
          <a:solidFill>
            <a:schemeClr val="accent2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5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仮説①</a:t>
            </a:r>
          </a:p>
        </p:txBody>
      </p:sp>
      <p:sp>
        <p:nvSpPr>
          <p:cNvPr id="1044" name="Rectangle 6">
            <a:extLst>
              <a:ext uri="{FF2B5EF4-FFF2-40B4-BE49-F238E27FC236}">
                <a16:creationId xmlns:a16="http://schemas.microsoft.com/office/drawing/2014/main" id="{B490A6F3-9E86-1C25-6A4E-5FD29D547ED7}"/>
              </a:ext>
            </a:extLst>
          </p:cNvPr>
          <p:cNvSpPr>
            <a:spLocks noChangeArrowheads="1"/>
          </p:cNvSpPr>
          <p:nvPr/>
        </p:nvSpPr>
        <p:spPr bwMode="gray">
          <a:xfrm>
            <a:off x="9971287" y="4962729"/>
            <a:ext cx="2107453" cy="1286787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/>
          <a:p>
            <a:pPr algn="ctr"/>
            <a:endParaRPr lang="en-US" altLang="ja-JP" b="1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cs typeface="Arial"/>
            </a:endParaRPr>
          </a:p>
        </p:txBody>
      </p:sp>
      <p:sp>
        <p:nvSpPr>
          <p:cNvPr id="1045" name="Rectangle 42">
            <a:extLst>
              <a:ext uri="{FF2B5EF4-FFF2-40B4-BE49-F238E27FC236}">
                <a16:creationId xmlns:a16="http://schemas.microsoft.com/office/drawing/2014/main" id="{E33433D7-152B-B23C-22EC-E6678535096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46202" y="4878380"/>
            <a:ext cx="1111198" cy="234427"/>
          </a:xfrm>
          <a:prstGeom prst="rect">
            <a:avLst/>
          </a:prstGeom>
          <a:solidFill>
            <a:schemeClr val="accent2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5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仮説②</a:t>
            </a:r>
          </a:p>
        </p:txBody>
      </p:sp>
      <p:sp>
        <p:nvSpPr>
          <p:cNvPr id="29" name="Google Shape;11;g134467b4eea_0_214">
            <a:extLst>
              <a:ext uri="{FF2B5EF4-FFF2-40B4-BE49-F238E27FC236}">
                <a16:creationId xmlns:a16="http://schemas.microsoft.com/office/drawing/2014/main" id="{5143BD46-8AA2-E928-1119-1DA691D422FB}"/>
              </a:ext>
            </a:extLst>
          </p:cNvPr>
          <p:cNvSpPr/>
          <p:nvPr/>
        </p:nvSpPr>
        <p:spPr>
          <a:xfrm>
            <a:off x="0" y="6509163"/>
            <a:ext cx="12192000" cy="35836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54000" tIns="46800" rIns="54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30" name="Google Shape;13;g134467b4eea_0_214">
            <a:extLst>
              <a:ext uri="{FF2B5EF4-FFF2-40B4-BE49-F238E27FC236}">
                <a16:creationId xmlns:a16="http://schemas.microsoft.com/office/drawing/2014/main" id="{64D03C38-501C-8C54-2208-17C48FA1C916}"/>
              </a:ext>
            </a:extLst>
          </p:cNvPr>
          <p:cNvSpPr txBox="1"/>
          <p:nvPr/>
        </p:nvSpPr>
        <p:spPr>
          <a:xfrm>
            <a:off x="97600" y="6575509"/>
            <a:ext cx="955800" cy="22390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lang="ja-JP" sz="10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Verdana"/>
                <a:sym typeface="Verdana"/>
              </a:rPr>
              <a:t>Confidential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32" name="Google Shape;14;g134467b4eea_0_214">
            <a:extLst>
              <a:ext uri="{FF2B5EF4-FFF2-40B4-BE49-F238E27FC236}">
                <a16:creationId xmlns:a16="http://schemas.microsoft.com/office/drawing/2014/main" id="{EA4113C7-F293-A568-D914-3029AC0EE0DB}"/>
              </a:ext>
            </a:extLst>
          </p:cNvPr>
          <p:cNvSpPr/>
          <p:nvPr/>
        </p:nvSpPr>
        <p:spPr>
          <a:xfrm>
            <a:off x="9924618" y="6593985"/>
            <a:ext cx="1977900" cy="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rPr lang="ja-JP" sz="8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Verdana"/>
                <a:sym typeface="Verdana"/>
              </a:rPr>
              <a:t>© Media Theater .inc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33" name="Google Shape;15;g134467b4eea_0_214">
            <a:extLst>
              <a:ext uri="{FF2B5EF4-FFF2-40B4-BE49-F238E27FC236}">
                <a16:creationId xmlns:a16="http://schemas.microsoft.com/office/drawing/2014/main" id="{070F40B6-AB36-AC28-48D9-B9A06B169128}"/>
              </a:ext>
            </a:extLst>
          </p:cNvPr>
          <p:cNvSpPr/>
          <p:nvPr/>
        </p:nvSpPr>
        <p:spPr>
          <a:xfrm>
            <a:off x="9872328" y="6677025"/>
            <a:ext cx="2216100" cy="1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000" tIns="46800" rIns="54000" bIns="468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rPr lang="ja-JP" sz="8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本書の全部または一部の無断転載を禁じます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pic>
        <p:nvPicPr>
          <p:cNvPr id="34" name="Google Shape;16;g134467b4eea_0_214" descr="mt">
            <a:extLst>
              <a:ext uri="{FF2B5EF4-FFF2-40B4-BE49-F238E27FC236}">
                <a16:creationId xmlns:a16="http://schemas.microsoft.com/office/drawing/2014/main" id="{DFE84987-2969-B42A-4277-72064888976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86553" y="6557288"/>
            <a:ext cx="412750" cy="260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1729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台形 13">
            <a:extLst>
              <a:ext uri="{FF2B5EF4-FFF2-40B4-BE49-F238E27FC236}">
                <a16:creationId xmlns:a16="http://schemas.microsoft.com/office/drawing/2014/main" id="{3B7999AA-D22B-1C07-DFDC-19415F49DCC2}"/>
              </a:ext>
            </a:extLst>
          </p:cNvPr>
          <p:cNvSpPr/>
          <p:nvPr/>
        </p:nvSpPr>
        <p:spPr>
          <a:xfrm rot="10800000">
            <a:off x="385222" y="1592777"/>
            <a:ext cx="1391867" cy="4656739"/>
          </a:xfrm>
          <a:prstGeom prst="trapezoid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AA34CE8-DDB3-155E-3029-9A2AF9FB61A3}"/>
              </a:ext>
            </a:extLst>
          </p:cNvPr>
          <p:cNvSpPr txBox="1"/>
          <p:nvPr/>
        </p:nvSpPr>
        <p:spPr>
          <a:xfrm>
            <a:off x="271821" y="3488465"/>
            <a:ext cx="1596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比較検討層</a:t>
            </a:r>
            <a:endParaRPr kumimoji="1"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Rectangle 42">
            <a:extLst>
              <a:ext uri="{FF2B5EF4-FFF2-40B4-BE49-F238E27FC236}">
                <a16:creationId xmlns:a16="http://schemas.microsoft.com/office/drawing/2014/main" id="{5C34C1F2-EC95-4470-280D-9A4AC5C0F27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0751" y="659844"/>
            <a:ext cx="1391868" cy="75725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600" dirty="0">
                <a:latin typeface="Meiryo" panose="020B0604030504040204" pitchFamily="34" charset="-128"/>
                <a:ea typeface="Meiryo" panose="020B0604030504040204" pitchFamily="34" charset="-128"/>
              </a:rPr>
              <a:t>顧客層</a:t>
            </a:r>
            <a:endParaRPr lang="en-US" altLang="ja-JP" sz="16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1054" name="グループ化 1053">
            <a:extLst>
              <a:ext uri="{FF2B5EF4-FFF2-40B4-BE49-F238E27FC236}">
                <a16:creationId xmlns:a16="http://schemas.microsoft.com/office/drawing/2014/main" id="{C4C43246-7B02-E342-E498-E6D6E3E6083A}"/>
              </a:ext>
            </a:extLst>
          </p:cNvPr>
          <p:cNvGrpSpPr/>
          <p:nvPr/>
        </p:nvGrpSpPr>
        <p:grpSpPr>
          <a:xfrm>
            <a:off x="213467" y="2088954"/>
            <a:ext cx="1728000" cy="740701"/>
            <a:chOff x="213570" y="2499367"/>
            <a:chExt cx="1728000" cy="740701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99C24A54-833A-3C25-F974-662F0F9283DF}"/>
                </a:ext>
              </a:extLst>
            </p:cNvPr>
            <p:cNvSpPr txBox="1"/>
            <p:nvPr/>
          </p:nvSpPr>
          <p:spPr>
            <a:xfrm>
              <a:off x="570039" y="2499367"/>
              <a:ext cx="10459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潜在層</a:t>
              </a:r>
              <a:endParaRPr kumimoji="1"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" name="正方形/長方形 119">
              <a:extLst>
                <a:ext uri="{FF2B5EF4-FFF2-40B4-BE49-F238E27FC236}">
                  <a16:creationId xmlns:a16="http://schemas.microsoft.com/office/drawing/2014/main" id="{39B42661-C8C3-AE44-40B3-2A51C8315F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70" y="2839958"/>
              <a:ext cx="172800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kumimoji="1" sz="1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1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1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1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1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ja-JP" altLang="en-US" sz="1000" b="0" dirty="0">
                  <a:latin typeface="Meiryo" panose="020B0604030504040204" pitchFamily="34" charset="-128"/>
                  <a:ea typeface="Meiryo" panose="020B0604030504040204" pitchFamily="34" charset="-128"/>
                </a:rPr>
                <a:t>これから悩みを持つ、</a:t>
              </a:r>
              <a:endParaRPr lang="en-US" altLang="ja-JP" sz="1000" b="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 algn="ctr"/>
              <a:r>
                <a:rPr lang="ja-JP" altLang="en-US" sz="1000" b="0" dirty="0">
                  <a:latin typeface="Meiryo" panose="020B0604030504040204" pitchFamily="34" charset="-128"/>
                  <a:ea typeface="Meiryo" panose="020B0604030504040204" pitchFamily="34" charset="-128"/>
                </a:rPr>
                <a:t>悩みの解決策は不明</a:t>
              </a:r>
            </a:p>
          </p:txBody>
        </p:sp>
      </p:grpSp>
      <p:sp>
        <p:nvSpPr>
          <p:cNvPr id="19" name="正方形/長方形 119">
            <a:extLst>
              <a:ext uri="{FF2B5EF4-FFF2-40B4-BE49-F238E27FC236}">
                <a16:creationId xmlns:a16="http://schemas.microsoft.com/office/drawing/2014/main" id="{8578DADF-DB33-3616-17A1-906D664F1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877" y="3833007"/>
            <a:ext cx="172800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悩みの解決方法や特定の</a:t>
            </a:r>
            <a:endParaRPr lang="en-US" altLang="ja-JP" sz="1000" b="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サービスを比較検討中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940FF0E-9E3E-39FD-B986-ADCB9B986B23}"/>
              </a:ext>
            </a:extLst>
          </p:cNvPr>
          <p:cNvSpPr txBox="1"/>
          <p:nvPr/>
        </p:nvSpPr>
        <p:spPr>
          <a:xfrm>
            <a:off x="527797" y="5236687"/>
            <a:ext cx="104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顕在層</a:t>
            </a:r>
            <a:endParaRPr kumimoji="1"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119">
            <a:extLst>
              <a:ext uri="{FF2B5EF4-FFF2-40B4-BE49-F238E27FC236}">
                <a16:creationId xmlns:a16="http://schemas.microsoft.com/office/drawing/2014/main" id="{CB747481-00E0-6CD6-AC42-69641ABCB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70" y="5615337"/>
            <a:ext cx="1728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00" b="0" dirty="0">
                <a:latin typeface="Meiryo" panose="020B0604030504040204" pitchFamily="34" charset="-128"/>
                <a:ea typeface="Meiryo" panose="020B0604030504040204" pitchFamily="34" charset="-128"/>
              </a:rPr>
              <a:t>特定のサービスを使いたい</a:t>
            </a:r>
          </a:p>
        </p:txBody>
      </p:sp>
      <p:sp>
        <p:nvSpPr>
          <p:cNvPr id="47" name="Google Shape;11;g134467b4eea_0_214">
            <a:extLst>
              <a:ext uri="{FF2B5EF4-FFF2-40B4-BE49-F238E27FC236}">
                <a16:creationId xmlns:a16="http://schemas.microsoft.com/office/drawing/2014/main" id="{194DD6FA-1CA7-0E6C-D192-A028FCC1EA67}"/>
              </a:ext>
            </a:extLst>
          </p:cNvPr>
          <p:cNvSpPr/>
          <p:nvPr/>
        </p:nvSpPr>
        <p:spPr>
          <a:xfrm>
            <a:off x="0" y="6509163"/>
            <a:ext cx="12192000" cy="35836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54000" tIns="46800" rIns="54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48" name="Google Shape;13;g134467b4eea_0_214">
            <a:extLst>
              <a:ext uri="{FF2B5EF4-FFF2-40B4-BE49-F238E27FC236}">
                <a16:creationId xmlns:a16="http://schemas.microsoft.com/office/drawing/2014/main" id="{986C77FA-4C66-ADDE-5127-639F1AC47001}"/>
              </a:ext>
            </a:extLst>
          </p:cNvPr>
          <p:cNvSpPr txBox="1"/>
          <p:nvPr/>
        </p:nvSpPr>
        <p:spPr>
          <a:xfrm>
            <a:off x="97600" y="6575509"/>
            <a:ext cx="955800" cy="22390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lang="ja-JP" sz="10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Verdana"/>
                <a:sym typeface="Verdana"/>
              </a:rPr>
              <a:t>Confidential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49" name="Google Shape;14;g134467b4eea_0_214">
            <a:extLst>
              <a:ext uri="{FF2B5EF4-FFF2-40B4-BE49-F238E27FC236}">
                <a16:creationId xmlns:a16="http://schemas.microsoft.com/office/drawing/2014/main" id="{946585FF-E45E-B576-2436-45F489D793D6}"/>
              </a:ext>
            </a:extLst>
          </p:cNvPr>
          <p:cNvSpPr/>
          <p:nvPr/>
        </p:nvSpPr>
        <p:spPr>
          <a:xfrm>
            <a:off x="9924618" y="6593985"/>
            <a:ext cx="1977900" cy="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rPr lang="ja-JP" sz="8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Verdana"/>
                <a:sym typeface="Verdana"/>
              </a:rPr>
              <a:t>© Media Theater .inc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50" name="Google Shape;15;g134467b4eea_0_214">
            <a:extLst>
              <a:ext uri="{FF2B5EF4-FFF2-40B4-BE49-F238E27FC236}">
                <a16:creationId xmlns:a16="http://schemas.microsoft.com/office/drawing/2014/main" id="{99F810D2-EF19-3485-C446-0D06C33B472F}"/>
              </a:ext>
            </a:extLst>
          </p:cNvPr>
          <p:cNvSpPr/>
          <p:nvPr/>
        </p:nvSpPr>
        <p:spPr>
          <a:xfrm>
            <a:off x="9872328" y="6677025"/>
            <a:ext cx="2216100" cy="1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000" tIns="46800" rIns="54000" bIns="468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rPr lang="ja-JP" sz="8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本書の全部または一部の無断転載を禁じます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pic>
        <p:nvPicPr>
          <p:cNvPr id="51" name="Google Shape;16;g134467b4eea_0_214" descr="mt">
            <a:extLst>
              <a:ext uri="{FF2B5EF4-FFF2-40B4-BE49-F238E27FC236}">
                <a16:creationId xmlns:a16="http://schemas.microsoft.com/office/drawing/2014/main" id="{2C56EEDF-04F4-18AB-2D7F-AD432056DC2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86553" y="6557288"/>
            <a:ext cx="412750" cy="2603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5" name="正方形/長方形 1024">
            <a:extLst>
              <a:ext uri="{FF2B5EF4-FFF2-40B4-BE49-F238E27FC236}">
                <a16:creationId xmlns:a16="http://schemas.microsoft.com/office/drawing/2014/main" id="{3D4B4572-9484-2D45-10A7-396C0915B806}"/>
              </a:ext>
            </a:extLst>
          </p:cNvPr>
          <p:cNvSpPr/>
          <p:nvPr/>
        </p:nvSpPr>
        <p:spPr>
          <a:xfrm>
            <a:off x="1879757" y="652893"/>
            <a:ext cx="2675084" cy="757256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ct val="30000"/>
              </a:spcBef>
            </a:pPr>
            <a:r>
              <a:rPr kumimoji="1" lang="ja-JP" altLang="en-US" sz="16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戦略仮説例</a:t>
            </a:r>
          </a:p>
        </p:txBody>
      </p:sp>
      <p:sp>
        <p:nvSpPr>
          <p:cNvPr id="1041" name="Rectangle 6">
            <a:extLst>
              <a:ext uri="{FF2B5EF4-FFF2-40B4-BE49-F238E27FC236}">
                <a16:creationId xmlns:a16="http://schemas.microsoft.com/office/drawing/2014/main" id="{63408D81-16C3-56C9-B29A-6BF185AFE0F6}"/>
              </a:ext>
            </a:extLst>
          </p:cNvPr>
          <p:cNvSpPr>
            <a:spLocks noChangeArrowheads="1"/>
          </p:cNvSpPr>
          <p:nvPr/>
        </p:nvSpPr>
        <p:spPr bwMode="gray">
          <a:xfrm>
            <a:off x="2389252" y="1590411"/>
            <a:ext cx="2165589" cy="259673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/>
          <a:p>
            <a:pPr algn="ctr"/>
            <a:endParaRPr lang="en-US" altLang="ja-JP" b="1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cs typeface="Arial"/>
            </a:endParaRPr>
          </a:p>
        </p:txBody>
      </p:sp>
      <p:sp>
        <p:nvSpPr>
          <p:cNvPr id="1042" name="Rectangle 42">
            <a:extLst>
              <a:ext uri="{FF2B5EF4-FFF2-40B4-BE49-F238E27FC236}">
                <a16:creationId xmlns:a16="http://schemas.microsoft.com/office/drawing/2014/main" id="{4E1DAC5B-1D03-B8AC-74D3-7E053578B5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79757" y="1603219"/>
            <a:ext cx="410862" cy="2583927"/>
          </a:xfrm>
          <a:prstGeom prst="rect">
            <a:avLst/>
          </a:prstGeom>
          <a:solidFill>
            <a:schemeClr val="accent2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vert="eaVert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5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仮説①</a:t>
            </a:r>
          </a:p>
        </p:txBody>
      </p:sp>
      <p:sp>
        <p:nvSpPr>
          <p:cNvPr id="1045" name="Rectangle 42">
            <a:extLst>
              <a:ext uri="{FF2B5EF4-FFF2-40B4-BE49-F238E27FC236}">
                <a16:creationId xmlns:a16="http://schemas.microsoft.com/office/drawing/2014/main" id="{E33433D7-152B-B23C-22EC-E6678535096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87582" y="4273006"/>
            <a:ext cx="403036" cy="2103288"/>
          </a:xfrm>
          <a:prstGeom prst="rect">
            <a:avLst/>
          </a:prstGeom>
          <a:solidFill>
            <a:schemeClr val="accent2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vert="eaVert" wrap="square" lIns="99044" tIns="49508" rIns="99044" bIns="49508" anchor="ctr" anchorCtr="0">
            <a:noAutofit/>
          </a:bodyPr>
          <a:lstStyle>
            <a:lvl1pPr marL="1588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ja-JP" altLang="en-US" sz="105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仮説②</a:t>
            </a:r>
          </a:p>
        </p:txBody>
      </p:sp>
      <p:sp>
        <p:nvSpPr>
          <p:cNvPr id="5" name="AutoShape 42">
            <a:extLst>
              <a:ext uri="{FF2B5EF4-FFF2-40B4-BE49-F238E27FC236}">
                <a16:creationId xmlns:a16="http://schemas.microsoft.com/office/drawing/2014/main" id="{FD1359AD-C33F-AD2E-018A-811175D4D03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075783" y="2815310"/>
            <a:ext cx="1681580" cy="126373"/>
          </a:xfrm>
          <a:prstGeom prst="triangle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CEC41E-EC6F-D60C-9252-9443DDAF3DCD}"/>
              </a:ext>
            </a:extLst>
          </p:cNvPr>
          <p:cNvSpPr/>
          <p:nvPr/>
        </p:nvSpPr>
        <p:spPr>
          <a:xfrm>
            <a:off x="6594412" y="659841"/>
            <a:ext cx="5127750" cy="75725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ct val="30000"/>
              </a:spcBef>
            </a:pPr>
            <a:r>
              <a:rPr kumimoji="1" lang="ja-JP" altLang="en-US" sz="16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定量調査・定性調査で明らかにすること</a:t>
            </a:r>
          </a:p>
        </p:txBody>
      </p:sp>
      <p:sp>
        <p:nvSpPr>
          <p:cNvPr id="8" name="AutoShape 42">
            <a:extLst>
              <a:ext uri="{FF2B5EF4-FFF2-40B4-BE49-F238E27FC236}">
                <a16:creationId xmlns:a16="http://schemas.microsoft.com/office/drawing/2014/main" id="{2D8667F5-FA15-0173-3479-A86975546A8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108249" y="5239564"/>
            <a:ext cx="1681580" cy="126373"/>
          </a:xfrm>
          <a:prstGeom prst="triangle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7" name="Google Shape;260;p4">
            <a:extLst>
              <a:ext uri="{FF2B5EF4-FFF2-40B4-BE49-F238E27FC236}">
                <a16:creationId xmlns:a16="http://schemas.microsoft.com/office/drawing/2014/main" id="{30FAD3E1-9FC5-218E-6535-D7DC39A242F0}"/>
              </a:ext>
            </a:extLst>
          </p:cNvPr>
          <p:cNvSpPr txBox="1"/>
          <p:nvPr/>
        </p:nvSpPr>
        <p:spPr>
          <a:xfrm>
            <a:off x="6954243" y="2280004"/>
            <a:ext cx="4096554" cy="103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110000"/>
              </a:lnSpc>
              <a:spcAft>
                <a:spcPts val="600"/>
              </a:spcAft>
              <a:buSzPts val="1800"/>
              <a:buFont typeface="Arial" panose="020B0604020202020204" pitchFamily="34" charset="0"/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marL="285750" indent="-285750">
              <a:buFont typeface="Wingdings" pitchFamily="2" charset="2"/>
              <a:buChar char="n"/>
            </a:pPr>
            <a:r>
              <a:rPr lang="ja-JP" altLang="en-US" sz="1400" dirty="0"/>
              <a:t>〇〇</a:t>
            </a:r>
            <a:endParaRPr lang="en-US" altLang="ja-JP" sz="1400" dirty="0"/>
          </a:p>
          <a:p>
            <a:pPr marL="285750" indent="-285750">
              <a:buFont typeface="Wingdings" pitchFamily="2" charset="2"/>
              <a:buChar char="n"/>
            </a:pPr>
            <a:r>
              <a:rPr lang="ja-JP" altLang="en-US" sz="1400" dirty="0"/>
              <a:t>〇〇</a:t>
            </a:r>
            <a:endParaRPr lang="en-US" altLang="ja-JP" sz="1400" dirty="0"/>
          </a:p>
          <a:p>
            <a:pPr marL="285750" indent="-285750">
              <a:buFont typeface="Wingdings" pitchFamily="2" charset="2"/>
              <a:buChar char="n"/>
            </a:pPr>
            <a:r>
              <a:rPr lang="ja-JP" altLang="en-US" sz="1400" dirty="0"/>
              <a:t>〇〇</a:t>
            </a:r>
            <a:endParaRPr lang="en-US" altLang="ja-JP" sz="1400" dirty="0"/>
          </a:p>
        </p:txBody>
      </p:sp>
      <p:sp>
        <p:nvSpPr>
          <p:cNvPr id="1050" name="正方形/長方形 1049">
            <a:extLst>
              <a:ext uri="{FF2B5EF4-FFF2-40B4-BE49-F238E27FC236}">
                <a16:creationId xmlns:a16="http://schemas.microsoft.com/office/drawing/2014/main" id="{D2B17070-F365-4B7A-F966-19AB53DD798D}"/>
              </a:ext>
            </a:extLst>
          </p:cNvPr>
          <p:cNvSpPr/>
          <p:nvPr/>
        </p:nvSpPr>
        <p:spPr>
          <a:xfrm>
            <a:off x="5037032" y="659841"/>
            <a:ext cx="1463266" cy="75725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ct val="30000"/>
              </a:spcBef>
            </a:pPr>
            <a:r>
              <a:rPr kumimoji="1" lang="ja-JP" altLang="en-US" sz="16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目的・ゴール</a:t>
            </a:r>
            <a:endParaRPr kumimoji="1" lang="ja-JP" altLang="en-US" sz="1600" b="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53" name="テキスト ボックス 1052">
            <a:extLst>
              <a:ext uri="{FF2B5EF4-FFF2-40B4-BE49-F238E27FC236}">
                <a16:creationId xmlns:a16="http://schemas.microsoft.com/office/drawing/2014/main" id="{A66337B6-3B08-F45F-8528-D8B0A01B9DCB}"/>
              </a:ext>
            </a:extLst>
          </p:cNvPr>
          <p:cNvSpPr txBox="1"/>
          <p:nvPr/>
        </p:nvSpPr>
        <p:spPr>
          <a:xfrm>
            <a:off x="11135591" y="291403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2" name="Google Shape;260;p4">
            <a:extLst>
              <a:ext uri="{FF2B5EF4-FFF2-40B4-BE49-F238E27FC236}">
                <a16:creationId xmlns:a16="http://schemas.microsoft.com/office/drawing/2014/main" id="{06871019-CF49-4D7F-286F-FE82DCA5AF49}"/>
              </a:ext>
            </a:extLst>
          </p:cNvPr>
          <p:cNvSpPr txBox="1"/>
          <p:nvPr/>
        </p:nvSpPr>
        <p:spPr>
          <a:xfrm>
            <a:off x="6954243" y="4719642"/>
            <a:ext cx="4096554" cy="103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110000"/>
              </a:lnSpc>
              <a:spcAft>
                <a:spcPts val="600"/>
              </a:spcAft>
              <a:buSzPts val="1800"/>
              <a:buFont typeface="Arial" panose="020B0604020202020204" pitchFamily="34" charset="0"/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marL="285750" indent="-285750">
              <a:buFont typeface="Wingdings" pitchFamily="2" charset="2"/>
              <a:buChar char="n"/>
            </a:pPr>
            <a:r>
              <a:rPr lang="ja-JP" altLang="en-US" sz="1400" dirty="0"/>
              <a:t>〇〇</a:t>
            </a:r>
            <a:endParaRPr lang="en-US" altLang="ja-JP" sz="1400" dirty="0"/>
          </a:p>
          <a:p>
            <a:pPr marL="285750" indent="-285750">
              <a:buFont typeface="Wingdings" pitchFamily="2" charset="2"/>
              <a:buChar char="n"/>
            </a:pPr>
            <a:r>
              <a:rPr lang="ja-JP" altLang="en-US" sz="1400" dirty="0"/>
              <a:t>〇〇</a:t>
            </a:r>
            <a:endParaRPr lang="en-US" altLang="ja-JP" sz="1400" dirty="0"/>
          </a:p>
          <a:p>
            <a:pPr marL="285750" indent="-285750">
              <a:buFont typeface="Wingdings" pitchFamily="2" charset="2"/>
              <a:buChar char="n"/>
            </a:pPr>
            <a:r>
              <a:rPr lang="ja-JP" altLang="en-US" sz="1400" dirty="0"/>
              <a:t>〇〇</a:t>
            </a:r>
            <a:endParaRPr lang="en-US" altLang="ja-JP" sz="14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5F7C97B6-AD28-90CE-4CDA-935497BC14B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01109" y="4273006"/>
            <a:ext cx="2121554" cy="210633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9044" tIns="49508" rIns="99044" bIns="49508" anchor="ctr" anchorCtr="0">
            <a:noAutofit/>
          </a:bodyPr>
          <a:lstStyle/>
          <a:p>
            <a:pPr algn="ctr"/>
            <a:endParaRPr lang="en-US" altLang="ja-JP" b="1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0012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303</Words>
  <Application>Microsoft Office PowerPoint</Application>
  <PresentationFormat>ワイド画面</PresentationFormat>
  <Paragraphs>107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MS PGothic</vt:lpstr>
      <vt:lpstr>メイリオ</vt:lpstr>
      <vt:lpstr>メイリオ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7</cp:revision>
  <dcterms:created xsi:type="dcterms:W3CDTF">2024-09-27T04:35:39Z</dcterms:created>
  <dcterms:modified xsi:type="dcterms:W3CDTF">2024-10-28T03:28:50Z</dcterms:modified>
</cp:coreProperties>
</file>